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0.jpg" ContentType="image/png"/>
  <Override PartName="/ppt/media/image21.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611" r:id="rId2"/>
    <p:sldId id="750" r:id="rId3"/>
    <p:sldId id="751" r:id="rId4"/>
    <p:sldId id="619" r:id="rId5"/>
    <p:sldId id="753" r:id="rId6"/>
    <p:sldId id="3732" r:id="rId7"/>
    <p:sldId id="3706" r:id="rId8"/>
    <p:sldId id="752" r:id="rId9"/>
    <p:sldId id="3761" r:id="rId10"/>
    <p:sldId id="3727" r:id="rId11"/>
    <p:sldId id="3776" r:id="rId12"/>
    <p:sldId id="3777" r:id="rId13"/>
    <p:sldId id="3762" r:id="rId14"/>
    <p:sldId id="3746" r:id="rId15"/>
    <p:sldId id="3747" r:id="rId16"/>
    <p:sldId id="3748" r:id="rId17"/>
    <p:sldId id="3755" r:id="rId18"/>
    <p:sldId id="3760" r:id="rId19"/>
    <p:sldId id="3757" r:id="rId20"/>
    <p:sldId id="3763" r:id="rId21"/>
    <p:sldId id="3771" r:id="rId22"/>
    <p:sldId id="1666" r:id="rId23"/>
    <p:sldId id="3772" r:id="rId24"/>
    <p:sldId id="3758" r:id="rId25"/>
    <p:sldId id="3759" r:id="rId26"/>
    <p:sldId id="3764" r:id="rId27"/>
    <p:sldId id="3768" r:id="rId28"/>
    <p:sldId id="3769" r:id="rId29"/>
    <p:sldId id="852" r:id="rId30"/>
    <p:sldId id="853" r:id="rId31"/>
    <p:sldId id="854" r:id="rId32"/>
    <p:sldId id="855" r:id="rId33"/>
    <p:sldId id="856" r:id="rId34"/>
    <p:sldId id="858" r:id="rId35"/>
    <p:sldId id="860" r:id="rId36"/>
    <p:sldId id="861" r:id="rId37"/>
    <p:sldId id="3773" r:id="rId38"/>
    <p:sldId id="863" r:id="rId39"/>
    <p:sldId id="864" r:id="rId40"/>
    <p:sldId id="865" r:id="rId41"/>
    <p:sldId id="866" r:id="rId42"/>
    <p:sldId id="867" r:id="rId43"/>
    <p:sldId id="868" r:id="rId44"/>
    <p:sldId id="875" r:id="rId45"/>
    <p:sldId id="876" r:id="rId46"/>
    <p:sldId id="3774" r:id="rId47"/>
    <p:sldId id="912" r:id="rId48"/>
    <p:sldId id="913" r:id="rId49"/>
    <p:sldId id="914" r:id="rId50"/>
    <p:sldId id="915" r:id="rId51"/>
    <p:sldId id="916" r:id="rId52"/>
    <p:sldId id="917" r:id="rId53"/>
    <p:sldId id="918" r:id="rId54"/>
    <p:sldId id="3775" r:id="rId55"/>
    <p:sldId id="754" r:id="rId56"/>
    <p:sldId id="3739" r:id="rId57"/>
    <p:sldId id="3741" r:id="rId58"/>
    <p:sldId id="3742" r:id="rId59"/>
    <p:sldId id="3737" r:id="rId60"/>
    <p:sldId id="3743" r:id="rId61"/>
    <p:sldId id="3744" r:id="rId62"/>
    <p:sldId id="3745" r:id="rId63"/>
    <p:sldId id="755" r:id="rId64"/>
    <p:sldId id="3726" r:id="rId65"/>
    <p:sldId id="800" r:id="rId66"/>
    <p:sldId id="608" r:id="rId67"/>
    <p:sldId id="616"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真" initials="杨" lastIdx="1" clrIdx="0">
    <p:extLst>
      <p:ext uri="{19B8F6BF-5375-455C-9EA6-DF929625EA0E}">
        <p15:presenceInfo xmlns:p15="http://schemas.microsoft.com/office/powerpoint/2012/main" userId="91f5bad46d52322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7171"/>
    <a:srgbClr val="2D426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456" autoAdjust="0"/>
  </p:normalViewPr>
  <p:slideViewPr>
    <p:cSldViewPr snapToGrid="0">
      <p:cViewPr varScale="1">
        <p:scale>
          <a:sx n="100" d="100"/>
          <a:sy n="100"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FCDC32E-9462-40A8-A38F-0E7BE4B07169}" type="doc">
      <dgm:prSet loTypeId="urn:microsoft.com/office/officeart/2005/8/layout/radial4#1" loCatId="relationship" qsTypeId="urn:microsoft.com/office/officeart/2005/8/quickstyle/simple1#2" qsCatId="simple" csTypeId="urn:microsoft.com/office/officeart/2005/8/colors/colorful1#1" csCatId="colorful" phldr="1"/>
      <dgm:spPr/>
      <dgm:t>
        <a:bodyPr/>
        <a:lstStyle/>
        <a:p>
          <a:endParaRPr lang="zh-CN" altLang="en-US"/>
        </a:p>
      </dgm:t>
    </dgm:pt>
    <dgm:pt modelId="{A7DE97F9-CC22-4803-9514-2BC93BF5A342}">
      <dgm:prSet phldrT="[文本]"/>
      <dgm:spPr/>
      <dgm:t>
        <a:bodyPr/>
        <a:lstStyle/>
        <a:p>
          <a:r>
            <a:rPr lang="zh-CN" altLang="en-US" dirty="0">
              <a:latin typeface="微软雅黑" panose="020B0503020204020204" pitchFamily="34" charset="-122"/>
              <a:ea typeface="微软雅黑" panose="020B0503020204020204" pitchFamily="34" charset="-122"/>
            </a:rPr>
            <a:t>简易云</a:t>
          </a:r>
        </a:p>
      </dgm:t>
    </dgm:pt>
    <dgm:pt modelId="{4B443B00-C946-4029-A9AB-F063DDDE7CA2}" type="parTrans" cxnId="{FE1B6541-30DF-4DA3-857F-363517D35119}">
      <dgm:prSet/>
      <dgm:spPr/>
      <dgm:t>
        <a:bodyPr/>
        <a:lstStyle/>
        <a:p>
          <a:endParaRPr lang="zh-CN" altLang="en-US">
            <a:latin typeface="微软雅黑" panose="020B0503020204020204" pitchFamily="34" charset="-122"/>
            <a:ea typeface="微软雅黑" panose="020B0503020204020204" pitchFamily="34" charset="-122"/>
          </a:endParaRPr>
        </a:p>
      </dgm:t>
    </dgm:pt>
    <dgm:pt modelId="{16789630-C9E8-478C-9297-C5759A4DD925}" type="sibTrans" cxnId="{FE1B6541-30DF-4DA3-857F-363517D35119}">
      <dgm:prSet/>
      <dgm:spPr/>
      <dgm:t>
        <a:bodyPr/>
        <a:lstStyle/>
        <a:p>
          <a:endParaRPr lang="zh-CN" altLang="en-US">
            <a:latin typeface="微软雅黑" panose="020B0503020204020204" pitchFamily="34" charset="-122"/>
            <a:ea typeface="微软雅黑" panose="020B0503020204020204" pitchFamily="34" charset="-122"/>
          </a:endParaRPr>
        </a:p>
      </dgm:t>
    </dgm:pt>
    <dgm:pt modelId="{97597D87-9230-4AE8-AA59-6676C55EE283}">
      <dgm:prSet phldrT="[文本]"/>
      <dgm:spPr/>
      <dgm:t>
        <a:bodyPr/>
        <a:lstStyle/>
        <a:p>
          <a:r>
            <a:rPr lang="zh-CN" dirty="0">
              <a:latin typeface="微软雅黑" panose="020B0503020204020204" pitchFamily="34" charset="-122"/>
              <a:ea typeface="微软雅黑" panose="020B0503020204020204" pitchFamily="34" charset="-122"/>
            </a:rPr>
            <a:t>呆滞报警</a:t>
          </a:r>
          <a:endParaRPr lang="zh-CN" altLang="en-US" dirty="0">
            <a:latin typeface="微软雅黑" panose="020B0503020204020204" pitchFamily="34" charset="-122"/>
            <a:ea typeface="微软雅黑" panose="020B0503020204020204" pitchFamily="34" charset="-122"/>
          </a:endParaRPr>
        </a:p>
      </dgm:t>
    </dgm:pt>
    <dgm:pt modelId="{9F134FCA-36D2-4484-B121-E67DF55E501B}" type="parTrans" cxnId="{A5B198EC-BF5D-4C2F-81A4-78FB6D22FF27}">
      <dgm:prSet/>
      <dgm:spPr/>
      <dgm:t>
        <a:bodyPr/>
        <a:lstStyle/>
        <a:p>
          <a:endParaRPr lang="zh-CN" altLang="en-US">
            <a:latin typeface="微软雅黑" panose="020B0503020204020204" pitchFamily="34" charset="-122"/>
            <a:ea typeface="微软雅黑" panose="020B0503020204020204" pitchFamily="34" charset="-122"/>
          </a:endParaRPr>
        </a:p>
      </dgm:t>
    </dgm:pt>
    <dgm:pt modelId="{0D2BA881-0CA2-4F42-8B8A-A1DA4A05EE85}" type="sibTrans" cxnId="{A5B198EC-BF5D-4C2F-81A4-78FB6D22FF27}">
      <dgm:prSet/>
      <dgm:spPr/>
      <dgm:t>
        <a:bodyPr/>
        <a:lstStyle/>
        <a:p>
          <a:endParaRPr lang="zh-CN" altLang="en-US">
            <a:latin typeface="微软雅黑" panose="020B0503020204020204" pitchFamily="34" charset="-122"/>
            <a:ea typeface="微软雅黑" panose="020B0503020204020204" pitchFamily="34" charset="-122"/>
          </a:endParaRPr>
        </a:p>
      </dgm:t>
    </dgm:pt>
    <dgm:pt modelId="{FB0B52E7-3346-4FED-8C8C-915F4F84152F}">
      <dgm:prSet phldrT="[文本]"/>
      <dgm:spPr/>
      <dgm:t>
        <a:bodyPr/>
        <a:lstStyle/>
        <a:p>
          <a:r>
            <a:rPr lang="zh-CN" altLang="en-US" dirty="0">
              <a:latin typeface="微软雅黑" panose="020B0503020204020204" pitchFamily="34" charset="-122"/>
              <a:ea typeface="微软雅黑" panose="020B0503020204020204" pitchFamily="34" charset="-122"/>
            </a:rPr>
            <a:t>异常呼叫</a:t>
          </a:r>
        </a:p>
      </dgm:t>
    </dgm:pt>
    <dgm:pt modelId="{C16A4D38-AFA8-4574-9DF9-125762480B4B}" type="parTrans" cxnId="{E4C6BB9A-DAE3-4FF1-A880-14BD791815F6}">
      <dgm:prSet/>
      <dgm:spPr/>
      <dgm:t>
        <a:bodyPr/>
        <a:lstStyle/>
        <a:p>
          <a:endParaRPr lang="zh-CN" altLang="en-US"/>
        </a:p>
      </dgm:t>
    </dgm:pt>
    <dgm:pt modelId="{64CC2D48-017C-487B-93C1-BE53279F6A4A}" type="sibTrans" cxnId="{E4C6BB9A-DAE3-4FF1-A880-14BD791815F6}">
      <dgm:prSet/>
      <dgm:spPr/>
      <dgm:t>
        <a:bodyPr/>
        <a:lstStyle/>
        <a:p>
          <a:endParaRPr lang="zh-CN" altLang="en-US"/>
        </a:p>
      </dgm:t>
    </dgm:pt>
    <dgm:pt modelId="{363F68DD-32E4-4A24-B0B2-47E79616C32B}">
      <dgm:prSet phldrT="[文本]"/>
      <dgm:spPr/>
      <dgm:t>
        <a:bodyPr/>
        <a:lstStyle/>
        <a:p>
          <a:r>
            <a:rPr lang="zh-CN" altLang="en-US" dirty="0">
              <a:latin typeface="微软雅黑" panose="020B0503020204020204" pitchFamily="34" charset="-122"/>
              <a:ea typeface="微软雅黑" panose="020B0503020204020204" pitchFamily="34" charset="-122"/>
            </a:rPr>
            <a:t>数据采集与展示</a:t>
          </a:r>
        </a:p>
      </dgm:t>
    </dgm:pt>
    <dgm:pt modelId="{ACC0F923-712E-47C7-801C-90C003B6F8AA}" type="parTrans" cxnId="{D56DCB78-BEAC-423D-B762-E976CCEAC945}">
      <dgm:prSet/>
      <dgm:spPr/>
      <dgm:t>
        <a:bodyPr/>
        <a:lstStyle/>
        <a:p>
          <a:endParaRPr lang="zh-CN" altLang="en-US"/>
        </a:p>
      </dgm:t>
    </dgm:pt>
    <dgm:pt modelId="{2AB2644F-8F55-438B-808B-64445EC12274}" type="sibTrans" cxnId="{D56DCB78-BEAC-423D-B762-E976CCEAC945}">
      <dgm:prSet/>
      <dgm:spPr/>
      <dgm:t>
        <a:bodyPr/>
        <a:lstStyle/>
        <a:p>
          <a:endParaRPr lang="zh-CN" altLang="en-US"/>
        </a:p>
      </dgm:t>
    </dgm:pt>
    <dgm:pt modelId="{C80DB824-75FD-43AD-BFA4-3967D638B11F}">
      <dgm:prSet phldrT="[文本]"/>
      <dgm:spPr/>
      <dgm:t>
        <a:bodyPr/>
        <a:lstStyle/>
        <a:p>
          <a:r>
            <a:rPr lang="zh-CN" altLang="en-US" dirty="0">
              <a:latin typeface="微软雅黑" panose="020B0503020204020204" pitchFamily="34" charset="-122"/>
              <a:ea typeface="微软雅黑" panose="020B0503020204020204" pitchFamily="34" charset="-122"/>
            </a:rPr>
            <a:t>报表生成</a:t>
          </a:r>
        </a:p>
      </dgm:t>
    </dgm:pt>
    <dgm:pt modelId="{B944ED40-7801-4693-B706-9C68E2144F9A}" type="sibTrans" cxnId="{1754F942-389E-49DA-9A74-43F9AB9EFDA3}">
      <dgm:prSet/>
      <dgm:spPr/>
      <dgm:t>
        <a:bodyPr/>
        <a:lstStyle/>
        <a:p>
          <a:endParaRPr lang="zh-CN" altLang="en-US"/>
        </a:p>
      </dgm:t>
    </dgm:pt>
    <dgm:pt modelId="{162BF504-2A92-4D62-B2E6-56BEEFCA6915}" type="parTrans" cxnId="{1754F942-389E-49DA-9A74-43F9AB9EFDA3}">
      <dgm:prSet/>
      <dgm:spPr/>
      <dgm:t>
        <a:bodyPr/>
        <a:lstStyle/>
        <a:p>
          <a:endParaRPr lang="zh-CN" altLang="en-US"/>
        </a:p>
      </dgm:t>
    </dgm:pt>
    <dgm:pt modelId="{34EECC80-9667-4B7B-B70E-E671E2A0AC67}">
      <dgm:prSet phldrT="[文本]"/>
      <dgm:spPr/>
      <dgm:t>
        <a:bodyPr/>
        <a:lstStyle/>
        <a:p>
          <a:r>
            <a:rPr lang="zh-CN" altLang="en-US" dirty="0">
              <a:latin typeface="微软雅黑" panose="020B0503020204020204" pitchFamily="34" charset="-122"/>
              <a:ea typeface="微软雅黑" panose="020B0503020204020204" pitchFamily="34" charset="-122"/>
            </a:rPr>
            <a:t>文档发放</a:t>
          </a:r>
        </a:p>
      </dgm:t>
    </dgm:pt>
    <dgm:pt modelId="{59EC68E1-AF97-42D0-945D-8F65EEA0368E}" type="parTrans" cxnId="{75665673-C3C5-4894-88CE-47D8B78B04D5}">
      <dgm:prSet/>
      <dgm:spPr/>
      <dgm:t>
        <a:bodyPr/>
        <a:lstStyle/>
        <a:p>
          <a:endParaRPr lang="zh-CN" altLang="en-US"/>
        </a:p>
      </dgm:t>
    </dgm:pt>
    <dgm:pt modelId="{220EABDC-964B-4DE3-9791-7F28AA0D0F91}" type="sibTrans" cxnId="{75665673-C3C5-4894-88CE-47D8B78B04D5}">
      <dgm:prSet/>
      <dgm:spPr/>
      <dgm:t>
        <a:bodyPr/>
        <a:lstStyle/>
        <a:p>
          <a:endParaRPr lang="zh-CN" altLang="en-US"/>
        </a:p>
      </dgm:t>
    </dgm:pt>
    <dgm:pt modelId="{DDCDEC6D-DB83-46E1-8E65-FCA3BC236ECA}">
      <dgm:prSet phldrT="[文本]"/>
      <dgm:spPr/>
      <dgm:t>
        <a:bodyPr/>
        <a:lstStyle/>
        <a:p>
          <a:r>
            <a:rPr lang="zh-CN" altLang="en-US" dirty="0">
              <a:latin typeface="微软雅黑" panose="020B0503020204020204" pitchFamily="34" charset="-122"/>
              <a:ea typeface="微软雅黑" panose="020B0503020204020204" pitchFamily="34" charset="-122"/>
            </a:rPr>
            <a:t>预测性维护</a:t>
          </a:r>
        </a:p>
      </dgm:t>
    </dgm:pt>
    <dgm:pt modelId="{E70996DC-D588-4F79-BA35-606B805E32E4}" type="parTrans" cxnId="{F4162091-A8B4-43FC-86B2-A34220C3E6AE}">
      <dgm:prSet/>
      <dgm:spPr/>
      <dgm:t>
        <a:bodyPr/>
        <a:lstStyle/>
        <a:p>
          <a:endParaRPr lang="zh-CN" altLang="en-US"/>
        </a:p>
      </dgm:t>
    </dgm:pt>
    <dgm:pt modelId="{DCC903CE-4130-46F7-955F-49C6C73CD59D}" type="sibTrans" cxnId="{F4162091-A8B4-43FC-86B2-A34220C3E6AE}">
      <dgm:prSet/>
      <dgm:spPr/>
      <dgm:t>
        <a:bodyPr/>
        <a:lstStyle/>
        <a:p>
          <a:endParaRPr lang="zh-CN" altLang="en-US"/>
        </a:p>
      </dgm:t>
    </dgm:pt>
    <dgm:pt modelId="{C1C3301D-66B0-4190-A8FF-C0B45B2D3F1F}">
      <dgm:prSet phldrT="[文本]"/>
      <dgm:spPr/>
      <dgm:t>
        <a:bodyPr/>
        <a:lstStyle/>
        <a:p>
          <a:r>
            <a:rPr lang="zh-CN" altLang="en-US" dirty="0">
              <a:latin typeface="微软雅黑" panose="020B0503020204020204" pitchFamily="34" charset="-122"/>
              <a:ea typeface="微软雅黑" panose="020B0503020204020204" pitchFamily="34" charset="-122"/>
            </a:rPr>
            <a:t>行业知识库</a:t>
          </a:r>
        </a:p>
      </dgm:t>
    </dgm:pt>
    <dgm:pt modelId="{9E7D2FB4-6AAA-42EC-A1E3-DFC95EED9641}" type="parTrans" cxnId="{8F9247E8-D12E-43F0-AE92-C155BE1864A3}">
      <dgm:prSet/>
      <dgm:spPr/>
      <dgm:t>
        <a:bodyPr/>
        <a:lstStyle/>
        <a:p>
          <a:endParaRPr lang="zh-CN" altLang="en-US"/>
        </a:p>
      </dgm:t>
    </dgm:pt>
    <dgm:pt modelId="{5D43DCE7-6A7C-4203-B2E1-810BE67CAF8C}" type="sibTrans" cxnId="{8F9247E8-D12E-43F0-AE92-C155BE1864A3}">
      <dgm:prSet/>
      <dgm:spPr/>
      <dgm:t>
        <a:bodyPr/>
        <a:lstStyle/>
        <a:p>
          <a:endParaRPr lang="zh-CN" altLang="en-US"/>
        </a:p>
      </dgm:t>
    </dgm:pt>
    <dgm:pt modelId="{F51257B6-9353-4184-A717-92A48EA3AF52}">
      <dgm:prSet phldrT="[文本]"/>
      <dgm:spPr/>
      <dgm:t>
        <a:bodyPr/>
        <a:lstStyle/>
        <a:p>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dgm:t>
    </dgm:pt>
    <dgm:pt modelId="{5F7A4FF8-CA99-445D-A0B8-84CDF2DA4567}" type="parTrans" cxnId="{A996F2A5-24FF-4FEC-B80A-2DCA86ED35AE}">
      <dgm:prSet/>
      <dgm:spPr/>
      <dgm:t>
        <a:bodyPr/>
        <a:lstStyle/>
        <a:p>
          <a:endParaRPr lang="zh-CN" altLang="en-US"/>
        </a:p>
      </dgm:t>
    </dgm:pt>
    <dgm:pt modelId="{E45D76BA-DC0D-4B6D-8DFF-B6C9A779AC1C}" type="sibTrans" cxnId="{A996F2A5-24FF-4FEC-B80A-2DCA86ED35AE}">
      <dgm:prSet/>
      <dgm:spPr/>
      <dgm:t>
        <a:bodyPr/>
        <a:lstStyle/>
        <a:p>
          <a:endParaRPr lang="zh-CN" altLang="en-US"/>
        </a:p>
      </dgm:t>
    </dgm:pt>
    <dgm:pt modelId="{D9AB0594-BE35-449B-8DE4-A8E5A945F0F7}" type="pres">
      <dgm:prSet presAssocID="{3FCDC32E-9462-40A8-A38F-0E7BE4B07169}" presName="cycle" presStyleCnt="0">
        <dgm:presLayoutVars>
          <dgm:chMax val="1"/>
          <dgm:dir/>
          <dgm:animLvl val="ctr"/>
          <dgm:resizeHandles val="exact"/>
        </dgm:presLayoutVars>
      </dgm:prSet>
      <dgm:spPr/>
    </dgm:pt>
    <dgm:pt modelId="{19CD089D-4017-420C-86FE-355E718A2696}" type="pres">
      <dgm:prSet presAssocID="{A7DE97F9-CC22-4803-9514-2BC93BF5A342}" presName="centerShape" presStyleLbl="node0" presStyleIdx="0" presStyleCnt="1"/>
      <dgm:spPr/>
    </dgm:pt>
    <dgm:pt modelId="{0E8B0FA5-076E-4BFB-A458-2703E83B1B6F}" type="pres">
      <dgm:prSet presAssocID="{C16A4D38-AFA8-4574-9DF9-125762480B4B}" presName="parTrans" presStyleLbl="bgSibTrans2D1" presStyleIdx="0" presStyleCnt="8"/>
      <dgm:spPr/>
    </dgm:pt>
    <dgm:pt modelId="{1E112C75-E786-42DE-8CA4-48996FA3F120}" type="pres">
      <dgm:prSet presAssocID="{FB0B52E7-3346-4FED-8C8C-915F4F84152F}" presName="node" presStyleLbl="node1" presStyleIdx="0" presStyleCnt="8">
        <dgm:presLayoutVars>
          <dgm:bulletEnabled val="1"/>
        </dgm:presLayoutVars>
      </dgm:prSet>
      <dgm:spPr/>
    </dgm:pt>
    <dgm:pt modelId="{D4ABDD2D-FD30-4C8A-BEB6-F6CC78EE0F98}" type="pres">
      <dgm:prSet presAssocID="{9F134FCA-36D2-4484-B121-E67DF55E501B}" presName="parTrans" presStyleLbl="bgSibTrans2D1" presStyleIdx="1" presStyleCnt="8"/>
      <dgm:spPr/>
    </dgm:pt>
    <dgm:pt modelId="{28A92982-D06A-445F-AF13-2E9B0B803239}" type="pres">
      <dgm:prSet presAssocID="{97597D87-9230-4AE8-AA59-6676C55EE283}" presName="node" presStyleLbl="node1" presStyleIdx="1" presStyleCnt="8">
        <dgm:presLayoutVars>
          <dgm:bulletEnabled val="1"/>
        </dgm:presLayoutVars>
      </dgm:prSet>
      <dgm:spPr/>
    </dgm:pt>
    <dgm:pt modelId="{2D522910-B163-40B4-BB3C-F9FE3611018F}" type="pres">
      <dgm:prSet presAssocID="{59EC68E1-AF97-42D0-945D-8F65EEA0368E}" presName="parTrans" presStyleLbl="bgSibTrans2D1" presStyleIdx="2" presStyleCnt="8"/>
      <dgm:spPr/>
    </dgm:pt>
    <dgm:pt modelId="{E414CD54-9945-4E03-ADCD-8EBFF5E07D56}" type="pres">
      <dgm:prSet presAssocID="{34EECC80-9667-4B7B-B70E-E671E2A0AC67}" presName="node" presStyleLbl="node1" presStyleIdx="2" presStyleCnt="8">
        <dgm:presLayoutVars>
          <dgm:bulletEnabled val="1"/>
        </dgm:presLayoutVars>
      </dgm:prSet>
      <dgm:spPr/>
    </dgm:pt>
    <dgm:pt modelId="{830E7BDF-23DE-4C3D-B542-D2B75275C6D3}" type="pres">
      <dgm:prSet presAssocID="{ACC0F923-712E-47C7-801C-90C003B6F8AA}" presName="parTrans" presStyleLbl="bgSibTrans2D1" presStyleIdx="3" presStyleCnt="8"/>
      <dgm:spPr/>
    </dgm:pt>
    <dgm:pt modelId="{9EB5F6D9-08DA-42F1-83C3-D70EC00696BD}" type="pres">
      <dgm:prSet presAssocID="{363F68DD-32E4-4A24-B0B2-47E79616C32B}" presName="node" presStyleLbl="node1" presStyleIdx="3" presStyleCnt="8">
        <dgm:presLayoutVars>
          <dgm:bulletEnabled val="1"/>
        </dgm:presLayoutVars>
      </dgm:prSet>
      <dgm:spPr/>
    </dgm:pt>
    <dgm:pt modelId="{8F8E1DF9-F4EE-44B7-8191-4781A96EA3BA}" type="pres">
      <dgm:prSet presAssocID="{162BF504-2A92-4D62-B2E6-56BEEFCA6915}" presName="parTrans" presStyleLbl="bgSibTrans2D1" presStyleIdx="4" presStyleCnt="8"/>
      <dgm:spPr/>
    </dgm:pt>
    <dgm:pt modelId="{07A13919-B61B-4549-B3E2-8F489B64A29C}" type="pres">
      <dgm:prSet presAssocID="{C80DB824-75FD-43AD-BFA4-3967D638B11F}" presName="node" presStyleLbl="node1" presStyleIdx="4" presStyleCnt="8">
        <dgm:presLayoutVars>
          <dgm:bulletEnabled val="1"/>
        </dgm:presLayoutVars>
      </dgm:prSet>
      <dgm:spPr/>
    </dgm:pt>
    <dgm:pt modelId="{468FEB34-75EE-417C-B95F-966B668FE40E}" type="pres">
      <dgm:prSet presAssocID="{E70996DC-D588-4F79-BA35-606B805E32E4}" presName="parTrans" presStyleLbl="bgSibTrans2D1" presStyleIdx="5" presStyleCnt="8"/>
      <dgm:spPr/>
    </dgm:pt>
    <dgm:pt modelId="{CD3B011F-BE14-44B8-9C2C-65B343449F72}" type="pres">
      <dgm:prSet presAssocID="{DDCDEC6D-DB83-46E1-8E65-FCA3BC236ECA}" presName="node" presStyleLbl="node1" presStyleIdx="5" presStyleCnt="8">
        <dgm:presLayoutVars>
          <dgm:bulletEnabled val="1"/>
        </dgm:presLayoutVars>
      </dgm:prSet>
      <dgm:spPr/>
    </dgm:pt>
    <dgm:pt modelId="{FCFCD3EA-FB54-453A-B8F8-61025E22F7EB}" type="pres">
      <dgm:prSet presAssocID="{9E7D2FB4-6AAA-42EC-A1E3-DFC95EED9641}" presName="parTrans" presStyleLbl="bgSibTrans2D1" presStyleIdx="6" presStyleCnt="8"/>
      <dgm:spPr/>
    </dgm:pt>
    <dgm:pt modelId="{85B5C0E1-829C-44CC-B501-FCE6DCF4EC22}" type="pres">
      <dgm:prSet presAssocID="{C1C3301D-66B0-4190-A8FF-C0B45B2D3F1F}" presName="node" presStyleLbl="node1" presStyleIdx="6" presStyleCnt="8">
        <dgm:presLayoutVars>
          <dgm:bulletEnabled val="1"/>
        </dgm:presLayoutVars>
      </dgm:prSet>
      <dgm:spPr/>
    </dgm:pt>
    <dgm:pt modelId="{3526ECD1-F485-4EED-8C0E-237463F9A230}" type="pres">
      <dgm:prSet presAssocID="{5F7A4FF8-CA99-445D-A0B8-84CDF2DA4567}" presName="parTrans" presStyleLbl="bgSibTrans2D1" presStyleIdx="7" presStyleCnt="8"/>
      <dgm:spPr/>
    </dgm:pt>
    <dgm:pt modelId="{2F4A4C0F-32A9-483F-B34F-45E2435439ED}" type="pres">
      <dgm:prSet presAssocID="{F51257B6-9353-4184-A717-92A48EA3AF52}" presName="node" presStyleLbl="node1" presStyleIdx="7" presStyleCnt="8">
        <dgm:presLayoutVars>
          <dgm:bulletEnabled val="1"/>
        </dgm:presLayoutVars>
      </dgm:prSet>
      <dgm:spPr/>
    </dgm:pt>
  </dgm:ptLst>
  <dgm:cxnLst>
    <dgm:cxn modelId="{E658411C-C463-40B4-90F1-2CEC45D7792B}" type="presOf" srcId="{E70996DC-D588-4F79-BA35-606B805E32E4}" destId="{468FEB34-75EE-417C-B95F-966B668FE40E}" srcOrd="0" destOrd="0" presId="urn:microsoft.com/office/officeart/2005/8/layout/radial4#1"/>
    <dgm:cxn modelId="{BDF02A2A-5983-4616-AC7C-1B96ABC5D546}" type="presOf" srcId="{C1C3301D-66B0-4190-A8FF-C0B45B2D3F1F}" destId="{85B5C0E1-829C-44CC-B501-FCE6DCF4EC22}" srcOrd="0" destOrd="0" presId="urn:microsoft.com/office/officeart/2005/8/layout/radial4#1"/>
    <dgm:cxn modelId="{FE1B6541-30DF-4DA3-857F-363517D35119}" srcId="{3FCDC32E-9462-40A8-A38F-0E7BE4B07169}" destId="{A7DE97F9-CC22-4803-9514-2BC93BF5A342}" srcOrd="0" destOrd="0" parTransId="{4B443B00-C946-4029-A9AB-F063DDDE7CA2}" sibTransId="{16789630-C9E8-478C-9297-C5759A4DD925}"/>
    <dgm:cxn modelId="{9A594E41-7162-4437-8876-0715B9EF48F8}" type="presOf" srcId="{A7DE97F9-CC22-4803-9514-2BC93BF5A342}" destId="{19CD089D-4017-420C-86FE-355E718A2696}" srcOrd="0" destOrd="0" presId="urn:microsoft.com/office/officeart/2005/8/layout/radial4#1"/>
    <dgm:cxn modelId="{1754F942-389E-49DA-9A74-43F9AB9EFDA3}" srcId="{A7DE97F9-CC22-4803-9514-2BC93BF5A342}" destId="{C80DB824-75FD-43AD-BFA4-3967D638B11F}" srcOrd="4" destOrd="0" parTransId="{162BF504-2A92-4D62-B2E6-56BEEFCA6915}" sibTransId="{B944ED40-7801-4693-B706-9C68E2144F9A}"/>
    <dgm:cxn modelId="{D824C549-CF50-42C1-9B24-04EA061B8A7F}" type="presOf" srcId="{DDCDEC6D-DB83-46E1-8E65-FCA3BC236ECA}" destId="{CD3B011F-BE14-44B8-9C2C-65B343449F72}" srcOrd="0" destOrd="0" presId="urn:microsoft.com/office/officeart/2005/8/layout/radial4#1"/>
    <dgm:cxn modelId="{75665673-C3C5-4894-88CE-47D8B78B04D5}" srcId="{A7DE97F9-CC22-4803-9514-2BC93BF5A342}" destId="{34EECC80-9667-4B7B-B70E-E671E2A0AC67}" srcOrd="2" destOrd="0" parTransId="{59EC68E1-AF97-42D0-945D-8F65EEA0368E}" sibTransId="{220EABDC-964B-4DE3-9791-7F28AA0D0F91}"/>
    <dgm:cxn modelId="{E5313F55-A65D-43BA-9BE8-01379F162DD8}" type="presOf" srcId="{9E7D2FB4-6AAA-42EC-A1E3-DFC95EED9641}" destId="{FCFCD3EA-FB54-453A-B8F8-61025E22F7EB}" srcOrd="0" destOrd="0" presId="urn:microsoft.com/office/officeart/2005/8/layout/radial4#1"/>
    <dgm:cxn modelId="{F6F58078-2C58-457C-A4FB-5DA89EA1953D}" type="presOf" srcId="{FB0B52E7-3346-4FED-8C8C-915F4F84152F}" destId="{1E112C75-E786-42DE-8CA4-48996FA3F120}" srcOrd="0" destOrd="0" presId="urn:microsoft.com/office/officeart/2005/8/layout/radial4#1"/>
    <dgm:cxn modelId="{D56DCB78-BEAC-423D-B762-E976CCEAC945}" srcId="{A7DE97F9-CC22-4803-9514-2BC93BF5A342}" destId="{363F68DD-32E4-4A24-B0B2-47E79616C32B}" srcOrd="3" destOrd="0" parTransId="{ACC0F923-712E-47C7-801C-90C003B6F8AA}" sibTransId="{2AB2644F-8F55-438B-808B-64445EC12274}"/>
    <dgm:cxn modelId="{2780125A-6856-4EAF-BA72-DC86DF92BCA1}" type="presOf" srcId="{C80DB824-75FD-43AD-BFA4-3967D638B11F}" destId="{07A13919-B61B-4549-B3E2-8F489B64A29C}" srcOrd="0" destOrd="0" presId="urn:microsoft.com/office/officeart/2005/8/layout/radial4#1"/>
    <dgm:cxn modelId="{956ED881-FEAE-48BA-9A28-B0143A0B1F70}" type="presOf" srcId="{97597D87-9230-4AE8-AA59-6676C55EE283}" destId="{28A92982-D06A-445F-AF13-2E9B0B803239}" srcOrd="0" destOrd="0" presId="urn:microsoft.com/office/officeart/2005/8/layout/radial4#1"/>
    <dgm:cxn modelId="{A24A068D-B5A7-42C5-B803-CE7393DB0100}" type="presOf" srcId="{162BF504-2A92-4D62-B2E6-56BEEFCA6915}" destId="{8F8E1DF9-F4EE-44B7-8191-4781A96EA3BA}" srcOrd="0" destOrd="0" presId="urn:microsoft.com/office/officeart/2005/8/layout/radial4#1"/>
    <dgm:cxn modelId="{B2795E8E-2A43-48CA-BBD9-9D17174C29D6}" type="presOf" srcId="{ACC0F923-712E-47C7-801C-90C003B6F8AA}" destId="{830E7BDF-23DE-4C3D-B542-D2B75275C6D3}" srcOrd="0" destOrd="0" presId="urn:microsoft.com/office/officeart/2005/8/layout/radial4#1"/>
    <dgm:cxn modelId="{C947A88F-37BE-4D7A-BE68-4488B62A9C73}" type="presOf" srcId="{5F7A4FF8-CA99-445D-A0B8-84CDF2DA4567}" destId="{3526ECD1-F485-4EED-8C0E-237463F9A230}" srcOrd="0" destOrd="0" presId="urn:microsoft.com/office/officeart/2005/8/layout/radial4#1"/>
    <dgm:cxn modelId="{F4162091-A8B4-43FC-86B2-A34220C3E6AE}" srcId="{A7DE97F9-CC22-4803-9514-2BC93BF5A342}" destId="{DDCDEC6D-DB83-46E1-8E65-FCA3BC236ECA}" srcOrd="5" destOrd="0" parTransId="{E70996DC-D588-4F79-BA35-606B805E32E4}" sibTransId="{DCC903CE-4130-46F7-955F-49C6C73CD59D}"/>
    <dgm:cxn modelId="{2DFD5294-B62C-4524-AC09-B16523CC4A56}" type="presOf" srcId="{C16A4D38-AFA8-4574-9DF9-125762480B4B}" destId="{0E8B0FA5-076E-4BFB-A458-2703E83B1B6F}" srcOrd="0" destOrd="0" presId="urn:microsoft.com/office/officeart/2005/8/layout/radial4#1"/>
    <dgm:cxn modelId="{E4C6BB9A-DAE3-4FF1-A880-14BD791815F6}" srcId="{A7DE97F9-CC22-4803-9514-2BC93BF5A342}" destId="{FB0B52E7-3346-4FED-8C8C-915F4F84152F}" srcOrd="0" destOrd="0" parTransId="{C16A4D38-AFA8-4574-9DF9-125762480B4B}" sibTransId="{64CC2D48-017C-487B-93C1-BE53279F6A4A}"/>
    <dgm:cxn modelId="{A996F2A5-24FF-4FEC-B80A-2DCA86ED35AE}" srcId="{A7DE97F9-CC22-4803-9514-2BC93BF5A342}" destId="{F51257B6-9353-4184-A717-92A48EA3AF52}" srcOrd="7" destOrd="0" parTransId="{5F7A4FF8-CA99-445D-A0B8-84CDF2DA4567}" sibTransId="{E45D76BA-DC0D-4B6D-8DFF-B6C9A779AC1C}"/>
    <dgm:cxn modelId="{3D369BAF-57CF-4AA1-95D3-C69322185239}" type="presOf" srcId="{34EECC80-9667-4B7B-B70E-E671E2A0AC67}" destId="{E414CD54-9945-4E03-ADCD-8EBFF5E07D56}" srcOrd="0" destOrd="0" presId="urn:microsoft.com/office/officeart/2005/8/layout/radial4#1"/>
    <dgm:cxn modelId="{EB5224B9-9329-4F4A-98ED-200604F2B7A3}" type="presOf" srcId="{9F134FCA-36D2-4484-B121-E67DF55E501B}" destId="{D4ABDD2D-FD30-4C8A-BEB6-F6CC78EE0F98}" srcOrd="0" destOrd="0" presId="urn:microsoft.com/office/officeart/2005/8/layout/radial4#1"/>
    <dgm:cxn modelId="{DBFAD2CD-8ECC-43F5-A15E-0573A6578852}" type="presOf" srcId="{363F68DD-32E4-4A24-B0B2-47E79616C32B}" destId="{9EB5F6D9-08DA-42F1-83C3-D70EC00696BD}" srcOrd="0" destOrd="0" presId="urn:microsoft.com/office/officeart/2005/8/layout/radial4#1"/>
    <dgm:cxn modelId="{9EA2A0D4-6B86-4F87-BC34-6F0E7B7CC28A}" type="presOf" srcId="{F51257B6-9353-4184-A717-92A48EA3AF52}" destId="{2F4A4C0F-32A9-483F-B34F-45E2435439ED}" srcOrd="0" destOrd="0" presId="urn:microsoft.com/office/officeart/2005/8/layout/radial4#1"/>
    <dgm:cxn modelId="{A871E2DC-D74D-4249-A649-29C34B3D093E}" type="presOf" srcId="{59EC68E1-AF97-42D0-945D-8F65EEA0368E}" destId="{2D522910-B163-40B4-BB3C-F9FE3611018F}" srcOrd="0" destOrd="0" presId="urn:microsoft.com/office/officeart/2005/8/layout/radial4#1"/>
    <dgm:cxn modelId="{8F9247E8-D12E-43F0-AE92-C155BE1864A3}" srcId="{A7DE97F9-CC22-4803-9514-2BC93BF5A342}" destId="{C1C3301D-66B0-4190-A8FF-C0B45B2D3F1F}" srcOrd="6" destOrd="0" parTransId="{9E7D2FB4-6AAA-42EC-A1E3-DFC95EED9641}" sibTransId="{5D43DCE7-6A7C-4203-B2E1-810BE67CAF8C}"/>
    <dgm:cxn modelId="{A5B198EC-BF5D-4C2F-81A4-78FB6D22FF27}" srcId="{A7DE97F9-CC22-4803-9514-2BC93BF5A342}" destId="{97597D87-9230-4AE8-AA59-6676C55EE283}" srcOrd="1" destOrd="0" parTransId="{9F134FCA-36D2-4484-B121-E67DF55E501B}" sibTransId="{0D2BA881-0CA2-4F42-8B8A-A1DA4A05EE85}"/>
    <dgm:cxn modelId="{3A6F37F1-2729-4293-98B8-178417D35860}" type="presOf" srcId="{3FCDC32E-9462-40A8-A38F-0E7BE4B07169}" destId="{D9AB0594-BE35-449B-8DE4-A8E5A945F0F7}" srcOrd="0" destOrd="0" presId="urn:microsoft.com/office/officeart/2005/8/layout/radial4#1"/>
    <dgm:cxn modelId="{5065F1A9-3BA1-4E02-8111-CE5B7D6CA574}" type="presParOf" srcId="{D9AB0594-BE35-449B-8DE4-A8E5A945F0F7}" destId="{19CD089D-4017-420C-86FE-355E718A2696}" srcOrd="0" destOrd="0" presId="urn:microsoft.com/office/officeart/2005/8/layout/radial4#1"/>
    <dgm:cxn modelId="{723B6AFE-D9DC-4BE1-8547-E43D688FE996}" type="presParOf" srcId="{D9AB0594-BE35-449B-8DE4-A8E5A945F0F7}" destId="{0E8B0FA5-076E-4BFB-A458-2703E83B1B6F}" srcOrd="1" destOrd="0" presId="urn:microsoft.com/office/officeart/2005/8/layout/radial4#1"/>
    <dgm:cxn modelId="{D35B8C53-5322-439D-8476-F2F70290841D}" type="presParOf" srcId="{D9AB0594-BE35-449B-8DE4-A8E5A945F0F7}" destId="{1E112C75-E786-42DE-8CA4-48996FA3F120}" srcOrd="2" destOrd="0" presId="urn:microsoft.com/office/officeart/2005/8/layout/radial4#1"/>
    <dgm:cxn modelId="{DEFE0A98-6184-4A39-BBF6-F6403F81A3F8}" type="presParOf" srcId="{D9AB0594-BE35-449B-8DE4-A8E5A945F0F7}" destId="{D4ABDD2D-FD30-4C8A-BEB6-F6CC78EE0F98}" srcOrd="3" destOrd="0" presId="urn:microsoft.com/office/officeart/2005/8/layout/radial4#1"/>
    <dgm:cxn modelId="{02744640-9B0F-4013-975F-B43A8EDACB68}" type="presParOf" srcId="{D9AB0594-BE35-449B-8DE4-A8E5A945F0F7}" destId="{28A92982-D06A-445F-AF13-2E9B0B803239}" srcOrd="4" destOrd="0" presId="urn:microsoft.com/office/officeart/2005/8/layout/radial4#1"/>
    <dgm:cxn modelId="{9CFFBECF-828A-4427-A467-E5519D5EF45D}" type="presParOf" srcId="{D9AB0594-BE35-449B-8DE4-A8E5A945F0F7}" destId="{2D522910-B163-40B4-BB3C-F9FE3611018F}" srcOrd="5" destOrd="0" presId="urn:microsoft.com/office/officeart/2005/8/layout/radial4#1"/>
    <dgm:cxn modelId="{56D06AF8-827A-4F5F-A178-57A1BCA56F26}" type="presParOf" srcId="{D9AB0594-BE35-449B-8DE4-A8E5A945F0F7}" destId="{E414CD54-9945-4E03-ADCD-8EBFF5E07D56}" srcOrd="6" destOrd="0" presId="urn:microsoft.com/office/officeart/2005/8/layout/radial4#1"/>
    <dgm:cxn modelId="{47FC7FEF-469D-41A9-8227-4CE1CA094239}" type="presParOf" srcId="{D9AB0594-BE35-449B-8DE4-A8E5A945F0F7}" destId="{830E7BDF-23DE-4C3D-B542-D2B75275C6D3}" srcOrd="7" destOrd="0" presId="urn:microsoft.com/office/officeart/2005/8/layout/radial4#1"/>
    <dgm:cxn modelId="{C1B99E1F-F2FB-4F01-AB9E-F41B6AF6B308}" type="presParOf" srcId="{D9AB0594-BE35-449B-8DE4-A8E5A945F0F7}" destId="{9EB5F6D9-08DA-42F1-83C3-D70EC00696BD}" srcOrd="8" destOrd="0" presId="urn:microsoft.com/office/officeart/2005/8/layout/radial4#1"/>
    <dgm:cxn modelId="{14288CFC-71B4-4C88-93B2-E3812163A7A5}" type="presParOf" srcId="{D9AB0594-BE35-449B-8DE4-A8E5A945F0F7}" destId="{8F8E1DF9-F4EE-44B7-8191-4781A96EA3BA}" srcOrd="9" destOrd="0" presId="urn:microsoft.com/office/officeart/2005/8/layout/radial4#1"/>
    <dgm:cxn modelId="{D3EDA85A-CAC3-4373-9B7A-55CD65CE7B14}" type="presParOf" srcId="{D9AB0594-BE35-449B-8DE4-A8E5A945F0F7}" destId="{07A13919-B61B-4549-B3E2-8F489B64A29C}" srcOrd="10" destOrd="0" presId="urn:microsoft.com/office/officeart/2005/8/layout/radial4#1"/>
    <dgm:cxn modelId="{DDE15410-D6A7-4C93-A998-7F82434A0095}" type="presParOf" srcId="{D9AB0594-BE35-449B-8DE4-A8E5A945F0F7}" destId="{468FEB34-75EE-417C-B95F-966B668FE40E}" srcOrd="11" destOrd="0" presId="urn:microsoft.com/office/officeart/2005/8/layout/radial4#1"/>
    <dgm:cxn modelId="{8EE8F77C-CC5A-453C-ABCE-2115DBA74971}" type="presParOf" srcId="{D9AB0594-BE35-449B-8DE4-A8E5A945F0F7}" destId="{CD3B011F-BE14-44B8-9C2C-65B343449F72}" srcOrd="12" destOrd="0" presId="urn:microsoft.com/office/officeart/2005/8/layout/radial4#1"/>
    <dgm:cxn modelId="{671BC65D-405B-430E-9F94-CC966B9996F7}" type="presParOf" srcId="{D9AB0594-BE35-449B-8DE4-A8E5A945F0F7}" destId="{FCFCD3EA-FB54-453A-B8F8-61025E22F7EB}" srcOrd="13" destOrd="0" presId="urn:microsoft.com/office/officeart/2005/8/layout/radial4#1"/>
    <dgm:cxn modelId="{5E1C02A1-6D99-45F0-B35D-18A5A1EB9EDB}" type="presParOf" srcId="{D9AB0594-BE35-449B-8DE4-A8E5A945F0F7}" destId="{85B5C0E1-829C-44CC-B501-FCE6DCF4EC22}" srcOrd="14" destOrd="0" presId="urn:microsoft.com/office/officeart/2005/8/layout/radial4#1"/>
    <dgm:cxn modelId="{41F9DDB2-1A1D-44EC-A536-FAE5E46D7994}" type="presParOf" srcId="{D9AB0594-BE35-449B-8DE4-A8E5A945F0F7}" destId="{3526ECD1-F485-4EED-8C0E-237463F9A230}" srcOrd="15" destOrd="0" presId="urn:microsoft.com/office/officeart/2005/8/layout/radial4#1"/>
    <dgm:cxn modelId="{7C3A4652-241E-4795-9449-1FAECF4847DE}" type="presParOf" srcId="{D9AB0594-BE35-449B-8DE4-A8E5A945F0F7}" destId="{2F4A4C0F-32A9-483F-B34F-45E2435439ED}" srcOrd="16" destOrd="0" presId="urn:microsoft.com/office/officeart/2005/8/layout/radial4#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2F9BD2-FE88-4D45-BD8D-65D1F34B0AD4}" type="doc">
      <dgm:prSet loTypeId="urn:microsoft.com/office/officeart/2005/8/layout/vList5" loCatId="list" qsTypeId="urn:microsoft.com/office/officeart/2005/8/quickstyle/simple1#1" qsCatId="simple" csTypeId="urn:microsoft.com/office/officeart/2005/8/colors/colorful1#1" csCatId="accent1" phldr="0"/>
      <dgm:spPr/>
      <dgm:t>
        <a:bodyPr/>
        <a:lstStyle/>
        <a:p>
          <a:endParaRPr lang="zh-CN" altLang="en-US"/>
        </a:p>
      </dgm:t>
    </dgm:pt>
    <dgm:pt modelId="{8DFEF381-1089-498A-A2E9-536EBD00BCA1}">
      <dgm:prSet phldrT="[文本]" phldr="0" custT="0"/>
      <dgm:spPr/>
      <dgm:t>
        <a:bodyPr vert="horz" wrap="square"/>
        <a:lstStyle/>
        <a:p>
          <a:pPr>
            <a:lnSpc>
              <a:spcPct val="100000"/>
            </a:lnSpc>
            <a:spcBef>
              <a:spcPct val="0"/>
            </a:spcBef>
            <a:spcAft>
              <a:spcPct val="35000"/>
            </a:spcAft>
          </a:pPr>
          <a:r>
            <a:rPr lang="en-US" altLang="zh-CN"/>
            <a:t>1.</a:t>
          </a:r>
          <a:r>
            <a:rPr lang="zh-CN" altLang="en-US"/>
            <a:t> 即时数据分析</a:t>
          </a:r>
        </a:p>
      </dgm:t>
    </dgm:pt>
    <dgm:pt modelId="{7BB104C5-5E13-4BA2-8795-D771D93EFD0B}" type="parTrans" cxnId="{8189ABEB-A5FB-4E59-9933-844BE5091E49}">
      <dgm:prSet/>
      <dgm:spPr/>
      <dgm:t>
        <a:bodyPr/>
        <a:lstStyle/>
        <a:p>
          <a:endParaRPr lang="zh-CN" altLang="en-US"/>
        </a:p>
      </dgm:t>
    </dgm:pt>
    <dgm:pt modelId="{D8F41DAE-72AA-41BD-884F-BB8861ABB8ED}" type="sibTrans" cxnId="{8189ABEB-A5FB-4E59-9933-844BE5091E49}">
      <dgm:prSet/>
      <dgm:spPr/>
      <dgm:t>
        <a:bodyPr/>
        <a:lstStyle/>
        <a:p>
          <a:endParaRPr lang="zh-CN" altLang="en-US"/>
        </a:p>
      </dgm:t>
    </dgm:pt>
    <dgm:pt modelId="{67856BDB-7B34-4717-A8DD-ED955D6E994B}">
      <dgm:prSet phldrT="[文本]" phldr="0" custT="0"/>
      <dgm:spPr/>
      <dgm:t>
        <a:bodyPr vert="horz" wrap="square"/>
        <a:lstStyle/>
        <a:p>
          <a:pPr>
            <a:lnSpc>
              <a:spcPct val="100000"/>
            </a:lnSpc>
            <a:spcBef>
              <a:spcPct val="0"/>
            </a:spcBef>
            <a:spcAft>
              <a:spcPct val="15000"/>
            </a:spcAft>
          </a:pPr>
          <a:r>
            <a:rPr lang="zh-CN" altLang="en-US"/>
            <a:t>需要紧急处理的数据，如断网，停机、客户产品重大故障需事先生成告警</a:t>
          </a:r>
        </a:p>
      </dgm:t>
    </dgm:pt>
    <dgm:pt modelId="{772BA600-C67E-4B93-B4A5-0C0DECE788A8}" type="parTrans" cxnId="{8B6AA0F5-2957-4F94-8829-BE5D7A1653CD}">
      <dgm:prSet/>
      <dgm:spPr/>
      <dgm:t>
        <a:bodyPr/>
        <a:lstStyle/>
        <a:p>
          <a:endParaRPr lang="zh-CN" altLang="en-US"/>
        </a:p>
      </dgm:t>
    </dgm:pt>
    <dgm:pt modelId="{6E0A9D10-C2CB-4F7C-BF91-F881E97D27C2}" type="sibTrans" cxnId="{8B6AA0F5-2957-4F94-8829-BE5D7A1653CD}">
      <dgm:prSet/>
      <dgm:spPr/>
      <dgm:t>
        <a:bodyPr/>
        <a:lstStyle/>
        <a:p>
          <a:endParaRPr lang="zh-CN" altLang="en-US"/>
        </a:p>
      </dgm:t>
    </dgm:pt>
    <dgm:pt modelId="{CBB719A3-638C-41E0-B0EC-B22FA0508898}" type="pres">
      <dgm:prSet presAssocID="{982F9BD2-FE88-4D45-BD8D-65D1F34B0AD4}" presName="Name0" presStyleCnt="0">
        <dgm:presLayoutVars>
          <dgm:dir/>
          <dgm:animLvl val="lvl"/>
          <dgm:resizeHandles val="exact"/>
        </dgm:presLayoutVars>
      </dgm:prSet>
      <dgm:spPr/>
    </dgm:pt>
    <dgm:pt modelId="{53879FB3-2A34-4B19-A163-E7E5A2A61ED1}" type="pres">
      <dgm:prSet presAssocID="{8DFEF381-1089-498A-A2E9-536EBD00BCA1}" presName="linNode" presStyleCnt="0"/>
      <dgm:spPr/>
    </dgm:pt>
    <dgm:pt modelId="{BD6C8DA9-0F3A-464E-ACD2-6660B6C6E5C4}" type="pres">
      <dgm:prSet presAssocID="{8DFEF381-1089-498A-A2E9-536EBD00BCA1}" presName="parentText" presStyleLbl="node1" presStyleIdx="0" presStyleCnt="1">
        <dgm:presLayoutVars>
          <dgm:chMax val="1"/>
          <dgm:bulletEnabled val="1"/>
        </dgm:presLayoutVars>
      </dgm:prSet>
      <dgm:spPr/>
    </dgm:pt>
    <dgm:pt modelId="{D76AE918-ABC8-47B8-8DD8-96F195BFB5B5}" type="pres">
      <dgm:prSet presAssocID="{8DFEF381-1089-498A-A2E9-536EBD00BCA1}" presName="descendantText" presStyleLbl="alignAccFollowNode1" presStyleIdx="0" presStyleCnt="1">
        <dgm:presLayoutVars>
          <dgm:bulletEnabled val="1"/>
        </dgm:presLayoutVars>
      </dgm:prSet>
      <dgm:spPr/>
    </dgm:pt>
  </dgm:ptLst>
  <dgm:cxnLst>
    <dgm:cxn modelId="{A8CD1B2C-2208-4761-AF6C-D510718EE37E}" type="presOf" srcId="{67856BDB-7B34-4717-A8DD-ED955D6E994B}" destId="{D76AE918-ABC8-47B8-8DD8-96F195BFB5B5}" srcOrd="0" destOrd="0" presId="urn:microsoft.com/office/officeart/2005/8/layout/vList5"/>
    <dgm:cxn modelId="{7D9BF598-DDC7-4489-98F4-3A694F0FB3D3}" type="presOf" srcId="{8DFEF381-1089-498A-A2E9-536EBD00BCA1}" destId="{BD6C8DA9-0F3A-464E-ACD2-6660B6C6E5C4}" srcOrd="0" destOrd="0" presId="urn:microsoft.com/office/officeart/2005/8/layout/vList5"/>
    <dgm:cxn modelId="{1BD263A8-FEA2-47E0-9AB1-8D56C01B44E0}" type="presOf" srcId="{982F9BD2-FE88-4D45-BD8D-65D1F34B0AD4}" destId="{CBB719A3-638C-41E0-B0EC-B22FA0508898}" srcOrd="0" destOrd="0" presId="urn:microsoft.com/office/officeart/2005/8/layout/vList5"/>
    <dgm:cxn modelId="{8189ABEB-A5FB-4E59-9933-844BE5091E49}" srcId="{982F9BD2-FE88-4D45-BD8D-65D1F34B0AD4}" destId="{8DFEF381-1089-498A-A2E9-536EBD00BCA1}" srcOrd="0" destOrd="0" parTransId="{7BB104C5-5E13-4BA2-8795-D771D93EFD0B}" sibTransId="{D8F41DAE-72AA-41BD-884F-BB8861ABB8ED}"/>
    <dgm:cxn modelId="{8B6AA0F5-2957-4F94-8829-BE5D7A1653CD}" srcId="{8DFEF381-1089-498A-A2E9-536EBD00BCA1}" destId="{67856BDB-7B34-4717-A8DD-ED955D6E994B}" srcOrd="0" destOrd="0" parTransId="{772BA600-C67E-4B93-B4A5-0C0DECE788A8}" sibTransId="{6E0A9D10-C2CB-4F7C-BF91-F881E97D27C2}"/>
    <dgm:cxn modelId="{92677970-3865-42E1-86F8-C46D2831E98B}" type="presParOf" srcId="{CBB719A3-638C-41E0-B0EC-B22FA0508898}" destId="{53879FB3-2A34-4B19-A163-E7E5A2A61ED1}" srcOrd="0" destOrd="0" presId="urn:microsoft.com/office/officeart/2005/8/layout/vList5"/>
    <dgm:cxn modelId="{C4670ADA-6ED8-4839-BEE9-17F4BB694BB1}" type="presParOf" srcId="{53879FB3-2A34-4B19-A163-E7E5A2A61ED1}" destId="{BD6C8DA9-0F3A-464E-ACD2-6660B6C6E5C4}" srcOrd="0" destOrd="0" presId="urn:microsoft.com/office/officeart/2005/8/layout/vList5"/>
    <dgm:cxn modelId="{C2482C71-5E9D-4F7B-B7FA-576D7A429B0E}" type="presParOf" srcId="{53879FB3-2A34-4B19-A163-E7E5A2A61ED1}" destId="{D76AE918-ABC8-47B8-8DD8-96F195BFB5B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2F9BD2-FE88-4D45-BD8D-65D1F34B0AD4}" type="doc">
      <dgm:prSet loTypeId="urn:microsoft.com/office/officeart/2005/8/layout/vList5" loCatId="list" qsTypeId="urn:microsoft.com/office/officeart/2005/8/quickstyle/simple1#2" qsCatId="simple" csTypeId="urn:microsoft.com/office/officeart/2005/8/colors/colorful1#2" csCatId="accent1" phldr="0"/>
      <dgm:spPr/>
      <dgm:t>
        <a:bodyPr/>
        <a:lstStyle/>
        <a:p>
          <a:endParaRPr lang="zh-CN" altLang="en-US"/>
        </a:p>
      </dgm:t>
    </dgm:pt>
    <dgm:pt modelId="{8DFEF381-1089-498A-A2E9-536EBD00BCA1}">
      <dgm:prSet phldrT="[文本]" phldr="0" custT="0"/>
      <dgm:spPr/>
      <dgm:t>
        <a:bodyPr vert="horz" wrap="square"/>
        <a:lstStyle/>
        <a:p>
          <a:pPr>
            <a:lnSpc>
              <a:spcPct val="100000"/>
            </a:lnSpc>
            <a:spcBef>
              <a:spcPct val="0"/>
            </a:spcBef>
            <a:spcAft>
              <a:spcPct val="35000"/>
            </a:spcAft>
          </a:pPr>
          <a:r>
            <a:rPr lang="en-US" altLang="zh-CN">
              <a:latin typeface="微软雅黑" panose="020B0503020204020204" charset="-122"/>
              <a:ea typeface="微软雅黑" panose="020B0503020204020204" charset="-122"/>
            </a:rPr>
            <a:t>2.</a:t>
          </a:r>
          <a:r>
            <a:rPr lang="zh-CN" altLang="en-US">
              <a:latin typeface="微软雅黑" panose="020B0503020204020204" charset="-122"/>
              <a:ea typeface="微软雅黑" panose="020B0503020204020204" charset="-122"/>
            </a:rPr>
            <a:t> 实时数据分析</a:t>
          </a:r>
        </a:p>
      </dgm:t>
    </dgm:pt>
    <dgm:pt modelId="{7BB104C5-5E13-4BA2-8795-D771D93EFD0B}" type="parTrans" cxnId="{16B725C8-73A0-4CE9-B6EA-FC1330CFCFE4}">
      <dgm:prSet/>
      <dgm:spPr/>
      <dgm:t>
        <a:bodyPr/>
        <a:lstStyle/>
        <a:p>
          <a:endParaRPr lang="zh-CN" altLang="en-US">
            <a:latin typeface="微软雅黑" panose="020B0503020204020204" charset="-122"/>
            <a:ea typeface="微软雅黑" panose="020B0503020204020204" charset="-122"/>
          </a:endParaRPr>
        </a:p>
      </dgm:t>
    </dgm:pt>
    <dgm:pt modelId="{D8F41DAE-72AA-41BD-884F-BB8861ABB8ED}" type="sibTrans" cxnId="{16B725C8-73A0-4CE9-B6EA-FC1330CFCFE4}">
      <dgm:prSet/>
      <dgm:spPr/>
      <dgm:t>
        <a:bodyPr/>
        <a:lstStyle/>
        <a:p>
          <a:endParaRPr lang="zh-CN" altLang="en-US">
            <a:latin typeface="微软雅黑" panose="020B0503020204020204" charset="-122"/>
            <a:ea typeface="微软雅黑" panose="020B0503020204020204" charset="-122"/>
          </a:endParaRPr>
        </a:p>
      </dgm:t>
    </dgm:pt>
    <dgm:pt modelId="{67856BDB-7B34-4717-A8DD-ED955D6E994B}">
      <dgm:prSet phldrT="[文本]" phldr="0" custT="1"/>
      <dgm:spPr/>
      <dgm:t>
        <a:bodyPr vert="horz" wrap="square"/>
        <a:lstStyle/>
        <a:p>
          <a:pPr>
            <a:lnSpc>
              <a:spcPct val="100000"/>
            </a:lnSpc>
            <a:spcBef>
              <a:spcPct val="0"/>
            </a:spcBef>
            <a:spcAft>
              <a:spcPct val="15000"/>
            </a:spcAft>
          </a:pPr>
          <a:r>
            <a:rPr lang="zh-CN" altLang="en-US" sz="1800" dirty="0">
              <a:latin typeface="微软雅黑" panose="020B0503020204020204" charset="-122"/>
              <a:ea typeface="微软雅黑" panose="020B0503020204020204" charset="-122"/>
            </a:rPr>
            <a:t>通过采集得到的设备状态和其他参数等实时信息展示</a:t>
          </a:r>
        </a:p>
      </dgm:t>
    </dgm:pt>
    <dgm:pt modelId="{772BA600-C67E-4B93-B4A5-0C0DECE788A8}" type="parTrans" cxnId="{DBC5088F-5269-4AAD-8F62-89102FBBFD5A}">
      <dgm:prSet/>
      <dgm:spPr/>
      <dgm:t>
        <a:bodyPr/>
        <a:lstStyle/>
        <a:p>
          <a:endParaRPr lang="zh-CN" altLang="en-US">
            <a:latin typeface="微软雅黑" panose="020B0503020204020204" charset="-122"/>
            <a:ea typeface="微软雅黑" panose="020B0503020204020204" charset="-122"/>
          </a:endParaRPr>
        </a:p>
      </dgm:t>
    </dgm:pt>
    <dgm:pt modelId="{6E0A9D10-C2CB-4F7C-BF91-F881E97D27C2}" type="sibTrans" cxnId="{DBC5088F-5269-4AAD-8F62-89102FBBFD5A}">
      <dgm:prSet/>
      <dgm:spPr/>
      <dgm:t>
        <a:bodyPr/>
        <a:lstStyle/>
        <a:p>
          <a:endParaRPr lang="zh-CN" altLang="en-US">
            <a:latin typeface="微软雅黑" panose="020B0503020204020204" charset="-122"/>
            <a:ea typeface="微软雅黑" panose="020B0503020204020204" charset="-122"/>
          </a:endParaRPr>
        </a:p>
      </dgm:t>
    </dgm:pt>
    <dgm:pt modelId="{CBB719A3-638C-41E0-B0EC-B22FA0508898}" type="pres">
      <dgm:prSet presAssocID="{982F9BD2-FE88-4D45-BD8D-65D1F34B0AD4}" presName="Name0" presStyleCnt="0">
        <dgm:presLayoutVars>
          <dgm:dir/>
          <dgm:animLvl val="lvl"/>
          <dgm:resizeHandles val="exact"/>
        </dgm:presLayoutVars>
      </dgm:prSet>
      <dgm:spPr/>
    </dgm:pt>
    <dgm:pt modelId="{53879FB3-2A34-4B19-A163-E7E5A2A61ED1}" type="pres">
      <dgm:prSet presAssocID="{8DFEF381-1089-498A-A2E9-536EBD00BCA1}" presName="linNode" presStyleCnt="0"/>
      <dgm:spPr/>
    </dgm:pt>
    <dgm:pt modelId="{BD6C8DA9-0F3A-464E-ACD2-6660B6C6E5C4}" type="pres">
      <dgm:prSet presAssocID="{8DFEF381-1089-498A-A2E9-536EBD00BCA1}" presName="parentText" presStyleLbl="node1" presStyleIdx="0" presStyleCnt="1">
        <dgm:presLayoutVars>
          <dgm:chMax val="1"/>
          <dgm:bulletEnabled val="1"/>
        </dgm:presLayoutVars>
      </dgm:prSet>
      <dgm:spPr/>
    </dgm:pt>
    <dgm:pt modelId="{D76AE918-ABC8-47B8-8DD8-96F195BFB5B5}" type="pres">
      <dgm:prSet presAssocID="{8DFEF381-1089-498A-A2E9-536EBD00BCA1}" presName="descendantText" presStyleLbl="alignAccFollowNode1" presStyleIdx="0" presStyleCnt="1">
        <dgm:presLayoutVars>
          <dgm:bulletEnabled val="1"/>
        </dgm:presLayoutVars>
      </dgm:prSet>
      <dgm:spPr/>
    </dgm:pt>
  </dgm:ptLst>
  <dgm:cxnLst>
    <dgm:cxn modelId="{4397640E-2E1F-4845-A48E-10C63E4300A4}" type="presOf" srcId="{982F9BD2-FE88-4D45-BD8D-65D1F34B0AD4}" destId="{CBB719A3-638C-41E0-B0EC-B22FA0508898}" srcOrd="0" destOrd="0" presId="urn:microsoft.com/office/officeart/2005/8/layout/vList5"/>
    <dgm:cxn modelId="{6CCF8725-57F0-4052-84EA-2A53950BCF19}" type="presOf" srcId="{67856BDB-7B34-4717-A8DD-ED955D6E994B}" destId="{D76AE918-ABC8-47B8-8DD8-96F195BFB5B5}" srcOrd="0" destOrd="0" presId="urn:microsoft.com/office/officeart/2005/8/layout/vList5"/>
    <dgm:cxn modelId="{698A6C32-62A3-4F65-AFFC-A7B22F375794}" type="presOf" srcId="{8DFEF381-1089-498A-A2E9-536EBD00BCA1}" destId="{BD6C8DA9-0F3A-464E-ACD2-6660B6C6E5C4}" srcOrd="0" destOrd="0" presId="urn:microsoft.com/office/officeart/2005/8/layout/vList5"/>
    <dgm:cxn modelId="{DBC5088F-5269-4AAD-8F62-89102FBBFD5A}" srcId="{8DFEF381-1089-498A-A2E9-536EBD00BCA1}" destId="{67856BDB-7B34-4717-A8DD-ED955D6E994B}" srcOrd="0" destOrd="0" parTransId="{772BA600-C67E-4B93-B4A5-0C0DECE788A8}" sibTransId="{6E0A9D10-C2CB-4F7C-BF91-F881E97D27C2}"/>
    <dgm:cxn modelId="{16B725C8-73A0-4CE9-B6EA-FC1330CFCFE4}" srcId="{982F9BD2-FE88-4D45-BD8D-65D1F34B0AD4}" destId="{8DFEF381-1089-498A-A2E9-536EBD00BCA1}" srcOrd="0" destOrd="0" parTransId="{7BB104C5-5E13-4BA2-8795-D771D93EFD0B}" sibTransId="{D8F41DAE-72AA-41BD-884F-BB8861ABB8ED}"/>
    <dgm:cxn modelId="{68C405AF-06EA-4EE4-B550-8A93EBE45526}" type="presParOf" srcId="{CBB719A3-638C-41E0-B0EC-B22FA0508898}" destId="{53879FB3-2A34-4B19-A163-E7E5A2A61ED1}" srcOrd="0" destOrd="0" presId="urn:microsoft.com/office/officeart/2005/8/layout/vList5"/>
    <dgm:cxn modelId="{118C61C8-7A17-4849-BB8F-836142E1CB7D}" type="presParOf" srcId="{53879FB3-2A34-4B19-A163-E7E5A2A61ED1}" destId="{BD6C8DA9-0F3A-464E-ACD2-6660B6C6E5C4}" srcOrd="0" destOrd="0" presId="urn:microsoft.com/office/officeart/2005/8/layout/vList5"/>
    <dgm:cxn modelId="{220023FB-E308-4C33-8147-260AC21BC239}" type="presParOf" srcId="{53879FB3-2A34-4B19-A163-E7E5A2A61ED1}" destId="{D76AE918-ABC8-47B8-8DD8-96F195BFB5B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2F9BD2-FE88-4D45-BD8D-65D1F34B0AD4}" type="doc">
      <dgm:prSet loTypeId="urn:microsoft.com/office/officeart/2005/8/layout/vList5" loCatId="list" qsTypeId="urn:microsoft.com/office/officeart/2005/8/quickstyle/simple1#3" qsCatId="simple" csTypeId="urn:microsoft.com/office/officeart/2005/8/colors/colorful1#3" csCatId="accent1" phldr="0"/>
      <dgm:spPr/>
      <dgm:t>
        <a:bodyPr/>
        <a:lstStyle/>
        <a:p>
          <a:endParaRPr lang="zh-CN" altLang="en-US"/>
        </a:p>
      </dgm:t>
    </dgm:pt>
    <dgm:pt modelId="{8DFEF381-1089-498A-A2E9-536EBD00BCA1}">
      <dgm:prSet phldrT="[文本]" phldr="0" custT="0"/>
      <dgm:spPr/>
      <dgm:t>
        <a:bodyPr vert="horz" wrap="square"/>
        <a:lstStyle/>
        <a:p>
          <a:pPr>
            <a:lnSpc>
              <a:spcPct val="100000"/>
            </a:lnSpc>
            <a:spcBef>
              <a:spcPct val="0"/>
            </a:spcBef>
            <a:spcAft>
              <a:spcPct val="35000"/>
            </a:spcAft>
          </a:pPr>
          <a:r>
            <a:rPr lang="en-US" altLang="zh-CN">
              <a:latin typeface="微软雅黑" panose="020B0503020204020204" charset="-122"/>
              <a:ea typeface="微软雅黑" panose="020B0503020204020204" charset="-122"/>
            </a:rPr>
            <a:t>3.</a:t>
          </a:r>
          <a:r>
            <a:rPr lang="zh-CN" altLang="en-US">
              <a:latin typeface="微软雅黑" panose="020B0503020204020204" charset="-122"/>
              <a:ea typeface="微软雅黑" panose="020B0503020204020204" charset="-122"/>
            </a:rPr>
            <a:t>日、月、年数据分析</a:t>
          </a:r>
        </a:p>
      </dgm:t>
    </dgm:pt>
    <dgm:pt modelId="{7BB104C5-5E13-4BA2-8795-D771D93EFD0B}" type="parTrans" cxnId="{810BB868-9E08-4213-8F34-4CC2CA979DEC}">
      <dgm:prSet/>
      <dgm:spPr/>
      <dgm:t>
        <a:bodyPr/>
        <a:lstStyle/>
        <a:p>
          <a:endParaRPr lang="zh-CN" altLang="en-US"/>
        </a:p>
      </dgm:t>
    </dgm:pt>
    <dgm:pt modelId="{D8F41DAE-72AA-41BD-884F-BB8861ABB8ED}" type="sibTrans" cxnId="{810BB868-9E08-4213-8F34-4CC2CA979DEC}">
      <dgm:prSet/>
      <dgm:spPr/>
      <dgm:t>
        <a:bodyPr/>
        <a:lstStyle/>
        <a:p>
          <a:endParaRPr lang="zh-CN" altLang="en-US"/>
        </a:p>
      </dgm:t>
    </dgm:pt>
    <dgm:pt modelId="{67856BDB-7B34-4717-A8DD-ED955D6E994B}">
      <dgm:prSet phldrT="[文本]" phldr="0" custT="1"/>
      <dgm:spPr/>
      <dgm:t>
        <a:bodyPr vert="horz" wrap="square"/>
        <a:lstStyle/>
        <a:p>
          <a:pPr>
            <a:lnSpc>
              <a:spcPct val="100000"/>
            </a:lnSpc>
            <a:spcBef>
              <a:spcPct val="0"/>
            </a:spcBef>
            <a:spcAft>
              <a:spcPct val="15000"/>
            </a:spcAft>
          </a:pPr>
          <a:r>
            <a:rPr lang="zh-CN" altLang="en-US" sz="1800"/>
            <a:t>汇总日</a:t>
          </a:r>
          <a:r>
            <a:rPr lang="en-US" altLang="zh-CN" sz="1800"/>
            <a:t>/</a:t>
          </a:r>
          <a:r>
            <a:rPr lang="zh-CN" altLang="en-US" sz="1800"/>
            <a:t>月</a:t>
          </a:r>
          <a:r>
            <a:rPr lang="en-US" altLang="zh-CN" sz="1800"/>
            <a:t>/</a:t>
          </a:r>
          <a:r>
            <a:rPr lang="zh-CN" altLang="en-US" sz="1800"/>
            <a:t>年数据，汇总成</a:t>
          </a:r>
          <a:r>
            <a:rPr lang="zh-CN" altLang="en-US" sz="1800">
              <a:sym typeface="+mn-ea"/>
            </a:rPr>
            <a:t>日</a:t>
          </a:r>
          <a:r>
            <a:rPr lang="en-US" altLang="zh-CN" sz="1800">
              <a:sym typeface="+mn-ea"/>
            </a:rPr>
            <a:t>/</a:t>
          </a:r>
          <a:r>
            <a:rPr lang="zh-CN" altLang="en-US" sz="1800">
              <a:sym typeface="+mn-ea"/>
            </a:rPr>
            <a:t>月</a:t>
          </a:r>
          <a:r>
            <a:rPr lang="en-US" altLang="zh-CN" sz="1800">
              <a:sym typeface="+mn-ea"/>
            </a:rPr>
            <a:t>/</a:t>
          </a:r>
          <a:r>
            <a:rPr lang="zh-CN" altLang="en-US" sz="1800">
              <a:sym typeface="+mn-ea"/>
            </a:rPr>
            <a:t>年指标</a:t>
          </a:r>
          <a:endParaRPr lang="zh-CN" altLang="en-US" sz="1800"/>
        </a:p>
      </dgm:t>
    </dgm:pt>
    <dgm:pt modelId="{772BA600-C67E-4B93-B4A5-0C0DECE788A8}" type="parTrans" cxnId="{956EFEC8-7663-4532-92E0-79DF2F4332BA}">
      <dgm:prSet/>
      <dgm:spPr/>
      <dgm:t>
        <a:bodyPr/>
        <a:lstStyle/>
        <a:p>
          <a:endParaRPr lang="zh-CN" altLang="en-US"/>
        </a:p>
      </dgm:t>
    </dgm:pt>
    <dgm:pt modelId="{6E0A9D10-C2CB-4F7C-BF91-F881E97D27C2}" type="sibTrans" cxnId="{956EFEC8-7663-4532-92E0-79DF2F4332BA}">
      <dgm:prSet/>
      <dgm:spPr/>
      <dgm:t>
        <a:bodyPr/>
        <a:lstStyle/>
        <a:p>
          <a:endParaRPr lang="zh-CN" altLang="en-US"/>
        </a:p>
      </dgm:t>
    </dgm:pt>
    <dgm:pt modelId="{CBB719A3-638C-41E0-B0EC-B22FA0508898}" type="pres">
      <dgm:prSet presAssocID="{982F9BD2-FE88-4D45-BD8D-65D1F34B0AD4}" presName="Name0" presStyleCnt="0">
        <dgm:presLayoutVars>
          <dgm:dir/>
          <dgm:animLvl val="lvl"/>
          <dgm:resizeHandles val="exact"/>
        </dgm:presLayoutVars>
      </dgm:prSet>
      <dgm:spPr/>
    </dgm:pt>
    <dgm:pt modelId="{53879FB3-2A34-4B19-A163-E7E5A2A61ED1}" type="pres">
      <dgm:prSet presAssocID="{8DFEF381-1089-498A-A2E9-536EBD00BCA1}" presName="linNode" presStyleCnt="0"/>
      <dgm:spPr/>
    </dgm:pt>
    <dgm:pt modelId="{BD6C8DA9-0F3A-464E-ACD2-6660B6C6E5C4}" type="pres">
      <dgm:prSet presAssocID="{8DFEF381-1089-498A-A2E9-536EBD00BCA1}" presName="parentText" presStyleLbl="node1" presStyleIdx="0" presStyleCnt="1">
        <dgm:presLayoutVars>
          <dgm:chMax val="1"/>
          <dgm:bulletEnabled val="1"/>
        </dgm:presLayoutVars>
      </dgm:prSet>
      <dgm:spPr/>
    </dgm:pt>
    <dgm:pt modelId="{D76AE918-ABC8-47B8-8DD8-96F195BFB5B5}" type="pres">
      <dgm:prSet presAssocID="{8DFEF381-1089-498A-A2E9-536EBD00BCA1}" presName="descendantText" presStyleLbl="alignAccFollowNode1" presStyleIdx="0" presStyleCnt="1">
        <dgm:presLayoutVars>
          <dgm:bulletEnabled val="1"/>
        </dgm:presLayoutVars>
      </dgm:prSet>
      <dgm:spPr/>
    </dgm:pt>
  </dgm:ptLst>
  <dgm:cxnLst>
    <dgm:cxn modelId="{9D438D3B-B168-4793-B01F-0A195FCB8BA2}" type="presOf" srcId="{67856BDB-7B34-4717-A8DD-ED955D6E994B}" destId="{D76AE918-ABC8-47B8-8DD8-96F195BFB5B5}" srcOrd="0" destOrd="0" presId="urn:microsoft.com/office/officeart/2005/8/layout/vList5"/>
    <dgm:cxn modelId="{810BB868-9E08-4213-8F34-4CC2CA979DEC}" srcId="{982F9BD2-FE88-4D45-BD8D-65D1F34B0AD4}" destId="{8DFEF381-1089-498A-A2E9-536EBD00BCA1}" srcOrd="0" destOrd="0" parTransId="{7BB104C5-5E13-4BA2-8795-D771D93EFD0B}" sibTransId="{D8F41DAE-72AA-41BD-884F-BB8861ABB8ED}"/>
    <dgm:cxn modelId="{B6CC4658-3DB6-4DC4-AAF7-6FFBB466DAFA}" type="presOf" srcId="{8DFEF381-1089-498A-A2E9-536EBD00BCA1}" destId="{BD6C8DA9-0F3A-464E-ACD2-6660B6C6E5C4}" srcOrd="0" destOrd="0" presId="urn:microsoft.com/office/officeart/2005/8/layout/vList5"/>
    <dgm:cxn modelId="{A9A58786-2C70-4A93-8361-C6A789645584}" type="presOf" srcId="{982F9BD2-FE88-4D45-BD8D-65D1F34B0AD4}" destId="{CBB719A3-638C-41E0-B0EC-B22FA0508898}" srcOrd="0" destOrd="0" presId="urn:microsoft.com/office/officeart/2005/8/layout/vList5"/>
    <dgm:cxn modelId="{956EFEC8-7663-4532-92E0-79DF2F4332BA}" srcId="{8DFEF381-1089-498A-A2E9-536EBD00BCA1}" destId="{67856BDB-7B34-4717-A8DD-ED955D6E994B}" srcOrd="0" destOrd="0" parTransId="{772BA600-C67E-4B93-B4A5-0C0DECE788A8}" sibTransId="{6E0A9D10-C2CB-4F7C-BF91-F881E97D27C2}"/>
    <dgm:cxn modelId="{298B589A-A7B8-4FE3-B190-A23DDE239E22}" type="presParOf" srcId="{CBB719A3-638C-41E0-B0EC-B22FA0508898}" destId="{53879FB3-2A34-4B19-A163-E7E5A2A61ED1}" srcOrd="0" destOrd="0" presId="urn:microsoft.com/office/officeart/2005/8/layout/vList5"/>
    <dgm:cxn modelId="{F6DB2DB3-888A-4A79-9697-F43AD32FE442}" type="presParOf" srcId="{53879FB3-2A34-4B19-A163-E7E5A2A61ED1}" destId="{BD6C8DA9-0F3A-464E-ACD2-6660B6C6E5C4}" srcOrd="0" destOrd="0" presId="urn:microsoft.com/office/officeart/2005/8/layout/vList5"/>
    <dgm:cxn modelId="{2DB34CB6-9951-4354-A7BC-ED1DD97D0689}" type="presParOf" srcId="{53879FB3-2A34-4B19-A163-E7E5A2A61ED1}" destId="{D76AE918-ABC8-47B8-8DD8-96F195BFB5B5}"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2F9BD2-FE88-4D45-BD8D-65D1F34B0AD4}" type="doc">
      <dgm:prSet loTypeId="urn:microsoft.com/office/officeart/2005/8/layout/vList5" loCatId="list" qsTypeId="urn:microsoft.com/office/officeart/2005/8/quickstyle/simple1#4" qsCatId="simple" csTypeId="urn:microsoft.com/office/officeart/2005/8/colors/colorful1#4" csCatId="accent1" phldr="0"/>
      <dgm:spPr/>
      <dgm:t>
        <a:bodyPr/>
        <a:lstStyle/>
        <a:p>
          <a:endParaRPr lang="zh-CN" altLang="en-US"/>
        </a:p>
      </dgm:t>
    </dgm:pt>
    <dgm:pt modelId="{8DFEF381-1089-498A-A2E9-536EBD00BCA1}">
      <dgm:prSet phldrT="[文本]" phldr="0" custT="0"/>
      <dgm:spPr/>
      <dgm:t>
        <a:bodyPr vert="horz" wrap="square"/>
        <a:lstStyle/>
        <a:p>
          <a:pPr>
            <a:lnSpc>
              <a:spcPct val="100000"/>
            </a:lnSpc>
            <a:spcBef>
              <a:spcPct val="0"/>
            </a:spcBef>
            <a:spcAft>
              <a:spcPct val="35000"/>
            </a:spcAft>
          </a:pPr>
          <a:r>
            <a:rPr lang="en-US"/>
            <a:t>4.</a:t>
          </a:r>
          <a:r>
            <a:rPr lang="zh-CN" altLang="en-US"/>
            <a:t>左右联动，数据分析</a:t>
          </a:r>
        </a:p>
      </dgm:t>
    </dgm:pt>
    <dgm:pt modelId="{7BB104C5-5E13-4BA2-8795-D771D93EFD0B}" type="parTrans" cxnId="{2A336854-4F2D-4514-9E3C-9DD3A1101055}">
      <dgm:prSet/>
      <dgm:spPr/>
      <dgm:t>
        <a:bodyPr/>
        <a:lstStyle/>
        <a:p>
          <a:endParaRPr lang="zh-CN" altLang="en-US"/>
        </a:p>
      </dgm:t>
    </dgm:pt>
    <dgm:pt modelId="{D8F41DAE-72AA-41BD-884F-BB8861ABB8ED}" type="sibTrans" cxnId="{2A336854-4F2D-4514-9E3C-9DD3A1101055}">
      <dgm:prSet/>
      <dgm:spPr/>
      <dgm:t>
        <a:bodyPr/>
        <a:lstStyle/>
        <a:p>
          <a:endParaRPr lang="zh-CN" altLang="en-US"/>
        </a:p>
      </dgm:t>
    </dgm:pt>
    <dgm:pt modelId="{67856BDB-7B34-4717-A8DD-ED955D6E994B}">
      <dgm:prSet phldrT="[文本]" phldr="0" custT="1"/>
      <dgm:spPr/>
      <dgm:t>
        <a:bodyPr vert="horz" wrap="square"/>
        <a:lstStyle/>
        <a:p>
          <a:pPr>
            <a:lnSpc>
              <a:spcPct val="100000"/>
            </a:lnSpc>
            <a:spcBef>
              <a:spcPct val="0"/>
            </a:spcBef>
            <a:spcAft>
              <a:spcPct val="15000"/>
            </a:spcAft>
          </a:pPr>
          <a:r>
            <a:rPr lang="zh-CN" sz="1800"/>
            <a:t>中国地图区域上，点击某一区域，展示该区域内的数据</a:t>
          </a:r>
        </a:p>
      </dgm:t>
    </dgm:pt>
    <dgm:pt modelId="{772BA600-C67E-4B93-B4A5-0C0DECE788A8}" type="parTrans" cxnId="{54997854-87FC-44D9-BF01-465A898FC6B6}">
      <dgm:prSet/>
      <dgm:spPr/>
      <dgm:t>
        <a:bodyPr/>
        <a:lstStyle/>
        <a:p>
          <a:endParaRPr lang="zh-CN" altLang="en-US"/>
        </a:p>
      </dgm:t>
    </dgm:pt>
    <dgm:pt modelId="{6E0A9D10-C2CB-4F7C-BF91-F881E97D27C2}" type="sibTrans" cxnId="{54997854-87FC-44D9-BF01-465A898FC6B6}">
      <dgm:prSet/>
      <dgm:spPr/>
      <dgm:t>
        <a:bodyPr/>
        <a:lstStyle/>
        <a:p>
          <a:endParaRPr lang="zh-CN" altLang="en-US"/>
        </a:p>
      </dgm:t>
    </dgm:pt>
    <dgm:pt modelId="{CBB719A3-638C-41E0-B0EC-B22FA0508898}" type="pres">
      <dgm:prSet presAssocID="{982F9BD2-FE88-4D45-BD8D-65D1F34B0AD4}" presName="Name0" presStyleCnt="0">
        <dgm:presLayoutVars>
          <dgm:dir/>
          <dgm:animLvl val="lvl"/>
          <dgm:resizeHandles val="exact"/>
        </dgm:presLayoutVars>
      </dgm:prSet>
      <dgm:spPr/>
    </dgm:pt>
    <dgm:pt modelId="{53879FB3-2A34-4B19-A163-E7E5A2A61ED1}" type="pres">
      <dgm:prSet presAssocID="{8DFEF381-1089-498A-A2E9-536EBD00BCA1}" presName="linNode" presStyleCnt="0"/>
      <dgm:spPr/>
    </dgm:pt>
    <dgm:pt modelId="{BD6C8DA9-0F3A-464E-ACD2-6660B6C6E5C4}" type="pres">
      <dgm:prSet presAssocID="{8DFEF381-1089-498A-A2E9-536EBD00BCA1}" presName="parentText" presStyleLbl="node1" presStyleIdx="0" presStyleCnt="1">
        <dgm:presLayoutVars>
          <dgm:chMax val="1"/>
          <dgm:bulletEnabled val="1"/>
        </dgm:presLayoutVars>
      </dgm:prSet>
      <dgm:spPr/>
    </dgm:pt>
    <dgm:pt modelId="{D76AE918-ABC8-47B8-8DD8-96F195BFB5B5}" type="pres">
      <dgm:prSet presAssocID="{8DFEF381-1089-498A-A2E9-536EBD00BCA1}" presName="descendantText" presStyleLbl="alignAccFollowNode1" presStyleIdx="0" presStyleCnt="1">
        <dgm:presLayoutVars>
          <dgm:bulletEnabled val="1"/>
        </dgm:presLayoutVars>
      </dgm:prSet>
      <dgm:spPr/>
    </dgm:pt>
  </dgm:ptLst>
  <dgm:cxnLst>
    <dgm:cxn modelId="{61C6541C-2B89-4C11-BBAB-46C88B468413}" type="presOf" srcId="{982F9BD2-FE88-4D45-BD8D-65D1F34B0AD4}" destId="{CBB719A3-638C-41E0-B0EC-B22FA0508898}" srcOrd="0" destOrd="0" presId="urn:microsoft.com/office/officeart/2005/8/layout/vList5"/>
    <dgm:cxn modelId="{2A336854-4F2D-4514-9E3C-9DD3A1101055}" srcId="{982F9BD2-FE88-4D45-BD8D-65D1F34B0AD4}" destId="{8DFEF381-1089-498A-A2E9-536EBD00BCA1}" srcOrd="0" destOrd="0" parTransId="{7BB104C5-5E13-4BA2-8795-D771D93EFD0B}" sibTransId="{D8F41DAE-72AA-41BD-884F-BB8861ABB8ED}"/>
    <dgm:cxn modelId="{54997854-87FC-44D9-BF01-465A898FC6B6}" srcId="{8DFEF381-1089-498A-A2E9-536EBD00BCA1}" destId="{67856BDB-7B34-4717-A8DD-ED955D6E994B}" srcOrd="0" destOrd="0" parTransId="{772BA600-C67E-4B93-B4A5-0C0DECE788A8}" sibTransId="{6E0A9D10-C2CB-4F7C-BF91-F881E97D27C2}"/>
    <dgm:cxn modelId="{05A790B4-963E-44E3-9C3A-817188628D1A}" type="presOf" srcId="{67856BDB-7B34-4717-A8DD-ED955D6E994B}" destId="{D76AE918-ABC8-47B8-8DD8-96F195BFB5B5}" srcOrd="0" destOrd="0" presId="urn:microsoft.com/office/officeart/2005/8/layout/vList5"/>
    <dgm:cxn modelId="{CF5ED4BF-77A9-4C54-BAFE-708CA9CC6BE7}" type="presOf" srcId="{8DFEF381-1089-498A-A2E9-536EBD00BCA1}" destId="{BD6C8DA9-0F3A-464E-ACD2-6660B6C6E5C4}" srcOrd="0" destOrd="0" presId="urn:microsoft.com/office/officeart/2005/8/layout/vList5"/>
    <dgm:cxn modelId="{3F798D92-03D1-4519-BC94-FEBF8F9387B9}" type="presParOf" srcId="{CBB719A3-638C-41E0-B0EC-B22FA0508898}" destId="{53879FB3-2A34-4B19-A163-E7E5A2A61ED1}" srcOrd="0" destOrd="0" presId="urn:microsoft.com/office/officeart/2005/8/layout/vList5"/>
    <dgm:cxn modelId="{DDD527E3-F793-45BB-962B-A0B958FC2FCA}" type="presParOf" srcId="{53879FB3-2A34-4B19-A163-E7E5A2A61ED1}" destId="{BD6C8DA9-0F3A-464E-ACD2-6660B6C6E5C4}" srcOrd="0" destOrd="0" presId="urn:microsoft.com/office/officeart/2005/8/layout/vList5"/>
    <dgm:cxn modelId="{542C9F6A-1F2C-4D9A-8CD0-60E2EC48B023}" type="presParOf" srcId="{53879FB3-2A34-4B19-A163-E7E5A2A61ED1}" destId="{D76AE918-ABC8-47B8-8DD8-96F195BFB5B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82F9BD2-FE88-4D45-BD8D-65D1F34B0AD4}" type="doc">
      <dgm:prSet loTypeId="urn:microsoft.com/office/officeart/2005/8/layout/vList5" loCatId="list" qsTypeId="urn:microsoft.com/office/officeart/2005/8/quickstyle/simple1#5" qsCatId="simple" csTypeId="urn:microsoft.com/office/officeart/2005/8/colors/colorful1#5" csCatId="accent1" phldr="0"/>
      <dgm:spPr/>
      <dgm:t>
        <a:bodyPr/>
        <a:lstStyle/>
        <a:p>
          <a:endParaRPr lang="zh-CN" altLang="en-US"/>
        </a:p>
      </dgm:t>
    </dgm:pt>
    <dgm:pt modelId="{8DFEF381-1089-498A-A2E9-536EBD00BCA1}">
      <dgm:prSet phldrT="[文本]" phldr="0" custT="0"/>
      <dgm:spPr/>
      <dgm:t>
        <a:bodyPr vert="horz" wrap="square"/>
        <a:lstStyle/>
        <a:p>
          <a:pPr>
            <a:lnSpc>
              <a:spcPct val="100000"/>
            </a:lnSpc>
            <a:spcBef>
              <a:spcPct val="0"/>
            </a:spcBef>
            <a:spcAft>
              <a:spcPct val="35000"/>
            </a:spcAft>
          </a:pPr>
          <a:r>
            <a:rPr lang="en-US">
              <a:latin typeface="微软雅黑" panose="020B0503020204020204" charset="-122"/>
              <a:ea typeface="微软雅黑" panose="020B0503020204020204" charset="-122"/>
            </a:rPr>
            <a:t>5.</a:t>
          </a:r>
          <a:r>
            <a:rPr lang="zh-CN" altLang="en-US">
              <a:latin typeface="微软雅黑" panose="020B0503020204020204" charset="-122"/>
              <a:ea typeface="微软雅黑" panose="020B0503020204020204" charset="-122"/>
            </a:rPr>
            <a:t>模块自主选择</a:t>
          </a:r>
        </a:p>
      </dgm:t>
    </dgm:pt>
    <dgm:pt modelId="{7BB104C5-5E13-4BA2-8795-D771D93EFD0B}" type="parTrans" cxnId="{1597FA48-0F8A-439C-8D5D-FBC3C1CAEC4D}">
      <dgm:prSet/>
      <dgm:spPr/>
      <dgm:t>
        <a:bodyPr/>
        <a:lstStyle/>
        <a:p>
          <a:endParaRPr lang="zh-CN" altLang="en-US">
            <a:latin typeface="微软雅黑" panose="020B0503020204020204" charset="-122"/>
            <a:ea typeface="微软雅黑" panose="020B0503020204020204" charset="-122"/>
          </a:endParaRPr>
        </a:p>
      </dgm:t>
    </dgm:pt>
    <dgm:pt modelId="{D8F41DAE-72AA-41BD-884F-BB8861ABB8ED}" type="sibTrans" cxnId="{1597FA48-0F8A-439C-8D5D-FBC3C1CAEC4D}">
      <dgm:prSet/>
      <dgm:spPr/>
      <dgm:t>
        <a:bodyPr/>
        <a:lstStyle/>
        <a:p>
          <a:endParaRPr lang="zh-CN" altLang="en-US">
            <a:latin typeface="微软雅黑" panose="020B0503020204020204" charset="-122"/>
            <a:ea typeface="微软雅黑" panose="020B0503020204020204" charset="-122"/>
          </a:endParaRPr>
        </a:p>
      </dgm:t>
    </dgm:pt>
    <dgm:pt modelId="{67856BDB-7B34-4717-A8DD-ED955D6E994B}">
      <dgm:prSet phldrT="[文本]" phldr="0" custT="1"/>
      <dgm:spPr/>
      <dgm:t>
        <a:bodyPr vert="horz" wrap="square"/>
        <a:lstStyle/>
        <a:p>
          <a:pPr>
            <a:lnSpc>
              <a:spcPct val="100000"/>
            </a:lnSpc>
            <a:spcBef>
              <a:spcPct val="0"/>
            </a:spcBef>
            <a:spcAft>
              <a:spcPct val="15000"/>
            </a:spcAft>
          </a:pPr>
          <a:r>
            <a:rPr lang="zh-CN" sz="1800" dirty="0">
              <a:latin typeface="微软雅黑" panose="020B0503020204020204" charset="-122"/>
              <a:ea typeface="微软雅黑" panose="020B0503020204020204" charset="-122"/>
            </a:rPr>
            <a:t>一块大屏分成几个区域，每个区域可以由用户自定义</a:t>
          </a:r>
        </a:p>
      </dgm:t>
    </dgm:pt>
    <dgm:pt modelId="{772BA600-C67E-4B93-B4A5-0C0DECE788A8}" type="parTrans" cxnId="{301F27E4-AA49-476A-8FE9-86A6895232F1}">
      <dgm:prSet/>
      <dgm:spPr/>
      <dgm:t>
        <a:bodyPr/>
        <a:lstStyle/>
        <a:p>
          <a:endParaRPr lang="zh-CN" altLang="en-US">
            <a:latin typeface="微软雅黑" panose="020B0503020204020204" charset="-122"/>
            <a:ea typeface="微软雅黑" panose="020B0503020204020204" charset="-122"/>
          </a:endParaRPr>
        </a:p>
      </dgm:t>
    </dgm:pt>
    <dgm:pt modelId="{6E0A9D10-C2CB-4F7C-BF91-F881E97D27C2}" type="sibTrans" cxnId="{301F27E4-AA49-476A-8FE9-86A6895232F1}">
      <dgm:prSet/>
      <dgm:spPr/>
      <dgm:t>
        <a:bodyPr/>
        <a:lstStyle/>
        <a:p>
          <a:endParaRPr lang="zh-CN" altLang="en-US">
            <a:latin typeface="微软雅黑" panose="020B0503020204020204" charset="-122"/>
            <a:ea typeface="微软雅黑" panose="020B0503020204020204" charset="-122"/>
          </a:endParaRPr>
        </a:p>
      </dgm:t>
    </dgm:pt>
    <dgm:pt modelId="{CBB719A3-638C-41E0-B0EC-B22FA0508898}" type="pres">
      <dgm:prSet presAssocID="{982F9BD2-FE88-4D45-BD8D-65D1F34B0AD4}" presName="Name0" presStyleCnt="0">
        <dgm:presLayoutVars>
          <dgm:dir/>
          <dgm:animLvl val="lvl"/>
          <dgm:resizeHandles val="exact"/>
        </dgm:presLayoutVars>
      </dgm:prSet>
      <dgm:spPr/>
    </dgm:pt>
    <dgm:pt modelId="{53879FB3-2A34-4B19-A163-E7E5A2A61ED1}" type="pres">
      <dgm:prSet presAssocID="{8DFEF381-1089-498A-A2E9-536EBD00BCA1}" presName="linNode" presStyleCnt="0"/>
      <dgm:spPr/>
    </dgm:pt>
    <dgm:pt modelId="{BD6C8DA9-0F3A-464E-ACD2-6660B6C6E5C4}" type="pres">
      <dgm:prSet presAssocID="{8DFEF381-1089-498A-A2E9-536EBD00BCA1}" presName="parentText" presStyleLbl="node1" presStyleIdx="0" presStyleCnt="1">
        <dgm:presLayoutVars>
          <dgm:chMax val="1"/>
          <dgm:bulletEnabled val="1"/>
        </dgm:presLayoutVars>
      </dgm:prSet>
      <dgm:spPr/>
    </dgm:pt>
    <dgm:pt modelId="{D76AE918-ABC8-47B8-8DD8-96F195BFB5B5}" type="pres">
      <dgm:prSet presAssocID="{8DFEF381-1089-498A-A2E9-536EBD00BCA1}" presName="descendantText" presStyleLbl="alignAccFollowNode1" presStyleIdx="0" presStyleCnt="1">
        <dgm:presLayoutVars>
          <dgm:bulletEnabled val="1"/>
        </dgm:presLayoutVars>
      </dgm:prSet>
      <dgm:spPr/>
    </dgm:pt>
  </dgm:ptLst>
  <dgm:cxnLst>
    <dgm:cxn modelId="{1597FA48-0F8A-439C-8D5D-FBC3C1CAEC4D}" srcId="{982F9BD2-FE88-4D45-BD8D-65D1F34B0AD4}" destId="{8DFEF381-1089-498A-A2E9-536EBD00BCA1}" srcOrd="0" destOrd="0" parTransId="{7BB104C5-5E13-4BA2-8795-D771D93EFD0B}" sibTransId="{D8F41DAE-72AA-41BD-884F-BB8861ABB8ED}"/>
    <dgm:cxn modelId="{06CA9A52-543B-4421-A12F-472C38B3B357}" type="presOf" srcId="{8DFEF381-1089-498A-A2E9-536EBD00BCA1}" destId="{BD6C8DA9-0F3A-464E-ACD2-6660B6C6E5C4}" srcOrd="0" destOrd="0" presId="urn:microsoft.com/office/officeart/2005/8/layout/vList5"/>
    <dgm:cxn modelId="{EC46B07A-4DF6-47EE-A460-C6C2DC43A59D}" type="presOf" srcId="{67856BDB-7B34-4717-A8DD-ED955D6E994B}" destId="{D76AE918-ABC8-47B8-8DD8-96F195BFB5B5}" srcOrd="0" destOrd="0" presId="urn:microsoft.com/office/officeart/2005/8/layout/vList5"/>
    <dgm:cxn modelId="{A685B5C0-6D5F-4144-B426-A9AF98BB52CB}" type="presOf" srcId="{982F9BD2-FE88-4D45-BD8D-65D1F34B0AD4}" destId="{CBB719A3-638C-41E0-B0EC-B22FA0508898}" srcOrd="0" destOrd="0" presId="urn:microsoft.com/office/officeart/2005/8/layout/vList5"/>
    <dgm:cxn modelId="{301F27E4-AA49-476A-8FE9-86A6895232F1}" srcId="{8DFEF381-1089-498A-A2E9-536EBD00BCA1}" destId="{67856BDB-7B34-4717-A8DD-ED955D6E994B}" srcOrd="0" destOrd="0" parTransId="{772BA600-C67E-4B93-B4A5-0C0DECE788A8}" sibTransId="{6E0A9D10-C2CB-4F7C-BF91-F881E97D27C2}"/>
    <dgm:cxn modelId="{E3C78E07-F0CF-47BA-A613-F0725D14D682}" type="presParOf" srcId="{CBB719A3-638C-41E0-B0EC-B22FA0508898}" destId="{53879FB3-2A34-4B19-A163-E7E5A2A61ED1}" srcOrd="0" destOrd="0" presId="urn:microsoft.com/office/officeart/2005/8/layout/vList5"/>
    <dgm:cxn modelId="{D95666BF-F090-49B5-BF92-A3C73FDB35F5}" type="presParOf" srcId="{53879FB3-2A34-4B19-A163-E7E5A2A61ED1}" destId="{BD6C8DA9-0F3A-464E-ACD2-6660B6C6E5C4}" srcOrd="0" destOrd="0" presId="urn:microsoft.com/office/officeart/2005/8/layout/vList5"/>
    <dgm:cxn modelId="{100572C3-132F-470F-9099-19662F0A19A1}" type="presParOf" srcId="{53879FB3-2A34-4B19-A163-E7E5A2A61ED1}" destId="{D76AE918-ABC8-47B8-8DD8-96F195BFB5B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CD089D-4017-420C-86FE-355E718A2696}">
      <dsp:nvSpPr>
        <dsp:cNvPr id="0" name=""/>
        <dsp:cNvSpPr/>
      </dsp:nvSpPr>
      <dsp:spPr>
        <a:xfrm>
          <a:off x="2635662" y="2660150"/>
          <a:ext cx="1499669" cy="149966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zh-CN" altLang="en-US" sz="2600" kern="1200" dirty="0">
              <a:latin typeface="微软雅黑" panose="020B0503020204020204" pitchFamily="34" charset="-122"/>
              <a:ea typeface="微软雅黑" panose="020B0503020204020204" pitchFamily="34" charset="-122"/>
            </a:rPr>
            <a:t>简易云</a:t>
          </a:r>
        </a:p>
      </dsp:txBody>
      <dsp:txXfrm>
        <a:off x="2855283" y="2879771"/>
        <a:ext cx="1060427" cy="1060427"/>
      </dsp:txXfrm>
    </dsp:sp>
    <dsp:sp modelId="{0E8B0FA5-076E-4BFB-A458-2703E83B1B6F}">
      <dsp:nvSpPr>
        <dsp:cNvPr id="0" name=""/>
        <dsp:cNvSpPr/>
      </dsp:nvSpPr>
      <dsp:spPr>
        <a:xfrm rot="10800000">
          <a:off x="527601" y="3196282"/>
          <a:ext cx="1992117" cy="427405"/>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112C75-E786-42DE-8CA4-48996FA3F120}">
      <dsp:nvSpPr>
        <dsp:cNvPr id="0" name=""/>
        <dsp:cNvSpPr/>
      </dsp:nvSpPr>
      <dsp:spPr>
        <a:xfrm>
          <a:off x="2717" y="2990078"/>
          <a:ext cx="1049768" cy="8398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异常呼叫</a:t>
          </a:r>
        </a:p>
      </dsp:txBody>
      <dsp:txXfrm>
        <a:off x="27314" y="3014675"/>
        <a:ext cx="1000574" cy="790620"/>
      </dsp:txXfrm>
    </dsp:sp>
    <dsp:sp modelId="{D4ABDD2D-FD30-4C8A-BEB6-F6CC78EE0F98}">
      <dsp:nvSpPr>
        <dsp:cNvPr id="0" name=""/>
        <dsp:cNvSpPr/>
      </dsp:nvSpPr>
      <dsp:spPr>
        <a:xfrm rot="12342857">
          <a:off x="711981" y="2388461"/>
          <a:ext cx="1992117" cy="427405"/>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A92982-D06A-445F-AF13-2E9B0B803239}">
      <dsp:nvSpPr>
        <dsp:cNvPr id="0" name=""/>
        <dsp:cNvSpPr/>
      </dsp:nvSpPr>
      <dsp:spPr>
        <a:xfrm>
          <a:off x="285737" y="1750083"/>
          <a:ext cx="1049768" cy="83981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sz="1800" kern="1200" dirty="0">
              <a:latin typeface="微软雅黑" panose="020B0503020204020204" pitchFamily="34" charset="-122"/>
              <a:ea typeface="微软雅黑" panose="020B0503020204020204" pitchFamily="34" charset="-122"/>
            </a:rPr>
            <a:t>呆滞报警</a:t>
          </a:r>
          <a:endParaRPr lang="zh-CN" altLang="en-US" sz="1800" kern="1200" dirty="0">
            <a:latin typeface="微软雅黑" panose="020B0503020204020204" pitchFamily="34" charset="-122"/>
            <a:ea typeface="微软雅黑" panose="020B0503020204020204" pitchFamily="34" charset="-122"/>
          </a:endParaRPr>
        </a:p>
      </dsp:txBody>
      <dsp:txXfrm>
        <a:off x="310334" y="1774680"/>
        <a:ext cx="1000574" cy="790620"/>
      </dsp:txXfrm>
    </dsp:sp>
    <dsp:sp modelId="{2D522910-B163-40B4-BB3C-F9FE3611018F}">
      <dsp:nvSpPr>
        <dsp:cNvPr id="0" name=""/>
        <dsp:cNvSpPr/>
      </dsp:nvSpPr>
      <dsp:spPr>
        <a:xfrm rot="13885714">
          <a:off x="1228602" y="1740639"/>
          <a:ext cx="1992117" cy="427405"/>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14CD54-9945-4E03-ADCD-8EBFF5E07D56}">
      <dsp:nvSpPr>
        <dsp:cNvPr id="0" name=""/>
        <dsp:cNvSpPr/>
      </dsp:nvSpPr>
      <dsp:spPr>
        <a:xfrm>
          <a:off x="1078744" y="755685"/>
          <a:ext cx="1049768" cy="83981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文档发放</a:t>
          </a:r>
        </a:p>
      </dsp:txBody>
      <dsp:txXfrm>
        <a:off x="1103341" y="780282"/>
        <a:ext cx="1000574" cy="790620"/>
      </dsp:txXfrm>
    </dsp:sp>
    <dsp:sp modelId="{830E7BDF-23DE-4C3D-B542-D2B75275C6D3}">
      <dsp:nvSpPr>
        <dsp:cNvPr id="0" name=""/>
        <dsp:cNvSpPr/>
      </dsp:nvSpPr>
      <dsp:spPr>
        <a:xfrm rot="15428571">
          <a:off x="1975140" y="1381125"/>
          <a:ext cx="1992117" cy="427405"/>
        </a:xfrm>
        <a:prstGeom prst="lef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B5F6D9-08DA-42F1-83C3-D70EC00696BD}">
      <dsp:nvSpPr>
        <dsp:cNvPr id="0" name=""/>
        <dsp:cNvSpPr/>
      </dsp:nvSpPr>
      <dsp:spPr>
        <a:xfrm>
          <a:off x="2224671" y="203835"/>
          <a:ext cx="1049768" cy="83981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数据采集与展示</a:t>
          </a:r>
        </a:p>
      </dsp:txBody>
      <dsp:txXfrm>
        <a:off x="2249268" y="228432"/>
        <a:ext cx="1000574" cy="790620"/>
      </dsp:txXfrm>
    </dsp:sp>
    <dsp:sp modelId="{8F8E1DF9-F4EE-44B7-8191-4781A96EA3BA}">
      <dsp:nvSpPr>
        <dsp:cNvPr id="0" name=""/>
        <dsp:cNvSpPr/>
      </dsp:nvSpPr>
      <dsp:spPr>
        <a:xfrm rot="16971429">
          <a:off x="2803736" y="1381125"/>
          <a:ext cx="1992117" cy="427405"/>
        </a:xfrm>
        <a:prstGeom prst="lef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A13919-B61B-4549-B3E2-8F489B64A29C}">
      <dsp:nvSpPr>
        <dsp:cNvPr id="0" name=""/>
        <dsp:cNvSpPr/>
      </dsp:nvSpPr>
      <dsp:spPr>
        <a:xfrm>
          <a:off x="3496554" y="203835"/>
          <a:ext cx="1049768" cy="839814"/>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报表生成</a:t>
          </a:r>
        </a:p>
      </dsp:txBody>
      <dsp:txXfrm>
        <a:off x="3521151" y="228432"/>
        <a:ext cx="1000574" cy="790620"/>
      </dsp:txXfrm>
    </dsp:sp>
    <dsp:sp modelId="{468FEB34-75EE-417C-B95F-966B668FE40E}">
      <dsp:nvSpPr>
        <dsp:cNvPr id="0" name=""/>
        <dsp:cNvSpPr/>
      </dsp:nvSpPr>
      <dsp:spPr>
        <a:xfrm rot="18514286">
          <a:off x="3550275" y="1740639"/>
          <a:ext cx="1992117" cy="427405"/>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3B011F-BE14-44B8-9C2C-65B343449F72}">
      <dsp:nvSpPr>
        <dsp:cNvPr id="0" name=""/>
        <dsp:cNvSpPr/>
      </dsp:nvSpPr>
      <dsp:spPr>
        <a:xfrm>
          <a:off x="4642482" y="755685"/>
          <a:ext cx="1049768" cy="83981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预测性维护</a:t>
          </a:r>
        </a:p>
      </dsp:txBody>
      <dsp:txXfrm>
        <a:off x="4667079" y="780282"/>
        <a:ext cx="1000574" cy="790620"/>
      </dsp:txXfrm>
    </dsp:sp>
    <dsp:sp modelId="{FCFCD3EA-FB54-453A-B8F8-61025E22F7EB}">
      <dsp:nvSpPr>
        <dsp:cNvPr id="0" name=""/>
        <dsp:cNvSpPr/>
      </dsp:nvSpPr>
      <dsp:spPr>
        <a:xfrm rot="20057143">
          <a:off x="4066895" y="2388461"/>
          <a:ext cx="1992117" cy="427405"/>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B5C0E1-829C-44CC-B501-FCE6DCF4EC22}">
      <dsp:nvSpPr>
        <dsp:cNvPr id="0" name=""/>
        <dsp:cNvSpPr/>
      </dsp:nvSpPr>
      <dsp:spPr>
        <a:xfrm>
          <a:off x="5435488" y="1750083"/>
          <a:ext cx="1049768" cy="839814"/>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微软雅黑" panose="020B0503020204020204" pitchFamily="34" charset="-122"/>
              <a:ea typeface="微软雅黑" panose="020B0503020204020204" pitchFamily="34" charset="-122"/>
            </a:rPr>
            <a:t>行业知识库</a:t>
          </a:r>
        </a:p>
      </dsp:txBody>
      <dsp:txXfrm>
        <a:off x="5460085" y="1774680"/>
        <a:ext cx="1000574" cy="790620"/>
      </dsp:txXfrm>
    </dsp:sp>
    <dsp:sp modelId="{3526ECD1-F485-4EED-8C0E-237463F9A230}">
      <dsp:nvSpPr>
        <dsp:cNvPr id="0" name=""/>
        <dsp:cNvSpPr/>
      </dsp:nvSpPr>
      <dsp:spPr>
        <a:xfrm>
          <a:off x="4251275" y="3196282"/>
          <a:ext cx="1992117" cy="427405"/>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4A4C0F-32A9-483F-B34F-45E2435439ED}">
      <dsp:nvSpPr>
        <dsp:cNvPr id="0" name=""/>
        <dsp:cNvSpPr/>
      </dsp:nvSpPr>
      <dsp:spPr>
        <a:xfrm>
          <a:off x="5718509" y="2990078"/>
          <a:ext cx="1049768" cy="83981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微软雅黑" panose="020B0503020204020204" pitchFamily="34" charset="-122"/>
              <a:ea typeface="微软雅黑" panose="020B0503020204020204" pitchFamily="34" charset="-122"/>
            </a:rPr>
            <a:t>……</a:t>
          </a:r>
          <a:endParaRPr lang="zh-CN" altLang="en-US" sz="1800" kern="1200" dirty="0">
            <a:latin typeface="微软雅黑" panose="020B0503020204020204" pitchFamily="34" charset="-122"/>
            <a:ea typeface="微软雅黑" panose="020B0503020204020204" pitchFamily="34" charset="-122"/>
          </a:endParaRPr>
        </a:p>
      </dsp:txBody>
      <dsp:txXfrm>
        <a:off x="5743106" y="3014675"/>
        <a:ext cx="1000574" cy="7906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E918-ABC8-47B8-8DD8-96F195BFB5B5}">
      <dsp:nvSpPr>
        <dsp:cNvPr id="0" name=""/>
        <dsp:cNvSpPr/>
      </dsp:nvSpPr>
      <dsp:spPr>
        <a:xfrm rot="5400000">
          <a:off x="7424775" y="-3316630"/>
          <a:ext cx="455168" cy="720222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100000"/>
            </a:lnSpc>
            <a:spcBef>
              <a:spcPct val="0"/>
            </a:spcBef>
            <a:spcAft>
              <a:spcPct val="15000"/>
            </a:spcAft>
            <a:buChar char="•"/>
          </a:pPr>
          <a:r>
            <a:rPr lang="zh-CN" altLang="en-US" sz="1600" kern="1200"/>
            <a:t>需要紧急处理的数据，如断网，停机、客户产品重大故障需事先生成告警</a:t>
          </a:r>
        </a:p>
      </dsp:txBody>
      <dsp:txXfrm rot="-5400000">
        <a:off x="4051250" y="79114"/>
        <a:ext cx="7180001" cy="410730"/>
      </dsp:txXfrm>
    </dsp:sp>
    <dsp:sp modelId="{BD6C8DA9-0F3A-464E-ACD2-6660B6C6E5C4}">
      <dsp:nvSpPr>
        <dsp:cNvPr id="0" name=""/>
        <dsp:cNvSpPr/>
      </dsp:nvSpPr>
      <dsp:spPr>
        <a:xfrm>
          <a:off x="0" y="0"/>
          <a:ext cx="4051249" cy="56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100000"/>
            </a:lnSpc>
            <a:spcBef>
              <a:spcPct val="0"/>
            </a:spcBef>
            <a:spcAft>
              <a:spcPct val="35000"/>
            </a:spcAft>
            <a:buNone/>
          </a:pPr>
          <a:r>
            <a:rPr lang="en-US" altLang="zh-CN" sz="2000" kern="1200"/>
            <a:t>1.</a:t>
          </a:r>
          <a:r>
            <a:rPr lang="zh-CN" altLang="en-US" sz="2000" kern="1200"/>
            <a:t> 即时数据分析</a:t>
          </a:r>
        </a:p>
      </dsp:txBody>
      <dsp:txXfrm>
        <a:off x="27774" y="27774"/>
        <a:ext cx="3995701" cy="513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E918-ABC8-47B8-8DD8-96F195BFB5B5}">
      <dsp:nvSpPr>
        <dsp:cNvPr id="0" name=""/>
        <dsp:cNvSpPr/>
      </dsp:nvSpPr>
      <dsp:spPr>
        <a:xfrm rot="5400000">
          <a:off x="7424997" y="-3316630"/>
          <a:ext cx="454723" cy="720222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100000"/>
            </a:lnSpc>
            <a:spcBef>
              <a:spcPct val="0"/>
            </a:spcBef>
            <a:spcAft>
              <a:spcPct val="15000"/>
            </a:spcAft>
            <a:buChar char="•"/>
          </a:pPr>
          <a:r>
            <a:rPr lang="zh-CN" altLang="en-US" sz="1800" kern="1200" dirty="0">
              <a:latin typeface="微软雅黑" panose="020B0503020204020204" charset="-122"/>
              <a:ea typeface="微软雅黑" panose="020B0503020204020204" charset="-122"/>
            </a:rPr>
            <a:t>通过采集得到的设备状态和其他参数等实时信息展示</a:t>
          </a:r>
        </a:p>
      </dsp:txBody>
      <dsp:txXfrm rot="-5400000">
        <a:off x="4051249" y="79316"/>
        <a:ext cx="7180022" cy="410327"/>
      </dsp:txXfrm>
    </dsp:sp>
    <dsp:sp modelId="{BD6C8DA9-0F3A-464E-ACD2-6660B6C6E5C4}">
      <dsp:nvSpPr>
        <dsp:cNvPr id="0" name=""/>
        <dsp:cNvSpPr/>
      </dsp:nvSpPr>
      <dsp:spPr>
        <a:xfrm>
          <a:off x="0" y="277"/>
          <a:ext cx="4051249" cy="5684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100000"/>
            </a:lnSpc>
            <a:spcBef>
              <a:spcPct val="0"/>
            </a:spcBef>
            <a:spcAft>
              <a:spcPct val="35000"/>
            </a:spcAft>
            <a:buNone/>
          </a:pPr>
          <a:r>
            <a:rPr lang="en-US" altLang="zh-CN" sz="2000" kern="1200">
              <a:latin typeface="微软雅黑" panose="020B0503020204020204" charset="-122"/>
              <a:ea typeface="微软雅黑" panose="020B0503020204020204" charset="-122"/>
            </a:rPr>
            <a:t>2.</a:t>
          </a:r>
          <a:r>
            <a:rPr lang="zh-CN" altLang="en-US" sz="2000" kern="1200">
              <a:latin typeface="微软雅黑" panose="020B0503020204020204" charset="-122"/>
              <a:ea typeface="微软雅黑" panose="020B0503020204020204" charset="-122"/>
            </a:rPr>
            <a:t> 实时数据分析</a:t>
          </a:r>
        </a:p>
      </dsp:txBody>
      <dsp:txXfrm>
        <a:off x="27747" y="28024"/>
        <a:ext cx="3995755" cy="512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E918-ABC8-47B8-8DD8-96F195BFB5B5}">
      <dsp:nvSpPr>
        <dsp:cNvPr id="0" name=""/>
        <dsp:cNvSpPr/>
      </dsp:nvSpPr>
      <dsp:spPr>
        <a:xfrm rot="5400000">
          <a:off x="7424997" y="-3316630"/>
          <a:ext cx="454723" cy="720222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100000"/>
            </a:lnSpc>
            <a:spcBef>
              <a:spcPct val="0"/>
            </a:spcBef>
            <a:spcAft>
              <a:spcPct val="15000"/>
            </a:spcAft>
            <a:buChar char="•"/>
          </a:pPr>
          <a:r>
            <a:rPr lang="zh-CN" altLang="en-US" sz="1800" kern="1200"/>
            <a:t>汇总日</a:t>
          </a:r>
          <a:r>
            <a:rPr lang="en-US" altLang="zh-CN" sz="1800" kern="1200"/>
            <a:t>/</a:t>
          </a:r>
          <a:r>
            <a:rPr lang="zh-CN" altLang="en-US" sz="1800" kern="1200"/>
            <a:t>月</a:t>
          </a:r>
          <a:r>
            <a:rPr lang="en-US" altLang="zh-CN" sz="1800" kern="1200"/>
            <a:t>/</a:t>
          </a:r>
          <a:r>
            <a:rPr lang="zh-CN" altLang="en-US" sz="1800" kern="1200"/>
            <a:t>年数据，汇总成</a:t>
          </a:r>
          <a:r>
            <a:rPr lang="zh-CN" altLang="en-US" sz="1800" kern="1200">
              <a:sym typeface="+mn-ea"/>
            </a:rPr>
            <a:t>日</a:t>
          </a:r>
          <a:r>
            <a:rPr lang="en-US" altLang="zh-CN" sz="1800" kern="1200">
              <a:sym typeface="+mn-ea"/>
            </a:rPr>
            <a:t>/</a:t>
          </a:r>
          <a:r>
            <a:rPr lang="zh-CN" altLang="en-US" sz="1800" kern="1200">
              <a:sym typeface="+mn-ea"/>
            </a:rPr>
            <a:t>月</a:t>
          </a:r>
          <a:r>
            <a:rPr lang="en-US" altLang="zh-CN" sz="1800" kern="1200">
              <a:sym typeface="+mn-ea"/>
            </a:rPr>
            <a:t>/</a:t>
          </a:r>
          <a:r>
            <a:rPr lang="zh-CN" altLang="en-US" sz="1800" kern="1200">
              <a:sym typeface="+mn-ea"/>
            </a:rPr>
            <a:t>年指标</a:t>
          </a:r>
          <a:endParaRPr lang="zh-CN" altLang="en-US" sz="1800" kern="1200"/>
        </a:p>
      </dsp:txBody>
      <dsp:txXfrm rot="-5400000">
        <a:off x="4051249" y="79316"/>
        <a:ext cx="7180022" cy="410327"/>
      </dsp:txXfrm>
    </dsp:sp>
    <dsp:sp modelId="{BD6C8DA9-0F3A-464E-ACD2-6660B6C6E5C4}">
      <dsp:nvSpPr>
        <dsp:cNvPr id="0" name=""/>
        <dsp:cNvSpPr/>
      </dsp:nvSpPr>
      <dsp:spPr>
        <a:xfrm>
          <a:off x="0" y="277"/>
          <a:ext cx="4051249" cy="5684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100000"/>
            </a:lnSpc>
            <a:spcBef>
              <a:spcPct val="0"/>
            </a:spcBef>
            <a:spcAft>
              <a:spcPct val="35000"/>
            </a:spcAft>
            <a:buNone/>
          </a:pPr>
          <a:r>
            <a:rPr lang="en-US" altLang="zh-CN" sz="2000" kern="1200">
              <a:latin typeface="微软雅黑" panose="020B0503020204020204" charset="-122"/>
              <a:ea typeface="微软雅黑" panose="020B0503020204020204" charset="-122"/>
            </a:rPr>
            <a:t>3.</a:t>
          </a:r>
          <a:r>
            <a:rPr lang="zh-CN" altLang="en-US" sz="2000" kern="1200">
              <a:latin typeface="微软雅黑" panose="020B0503020204020204" charset="-122"/>
              <a:ea typeface="微软雅黑" panose="020B0503020204020204" charset="-122"/>
            </a:rPr>
            <a:t>日、月、年数据分析</a:t>
          </a:r>
        </a:p>
      </dsp:txBody>
      <dsp:txXfrm>
        <a:off x="27747" y="28024"/>
        <a:ext cx="3995755" cy="5129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E918-ABC8-47B8-8DD8-96F195BFB5B5}">
      <dsp:nvSpPr>
        <dsp:cNvPr id="0" name=""/>
        <dsp:cNvSpPr/>
      </dsp:nvSpPr>
      <dsp:spPr>
        <a:xfrm rot="5400000">
          <a:off x="7424997" y="-3316630"/>
          <a:ext cx="454723" cy="720222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100000"/>
            </a:lnSpc>
            <a:spcBef>
              <a:spcPct val="0"/>
            </a:spcBef>
            <a:spcAft>
              <a:spcPct val="15000"/>
            </a:spcAft>
            <a:buChar char="•"/>
          </a:pPr>
          <a:r>
            <a:rPr lang="zh-CN" altLang="en-US" sz="1800" kern="1200"/>
            <a:t>中国地图区域上，点击某一区域，展示该区域内的数据</a:t>
          </a:r>
        </a:p>
      </dsp:txBody>
      <dsp:txXfrm rot="-5400000">
        <a:off x="4051249" y="79316"/>
        <a:ext cx="7180022" cy="410327"/>
      </dsp:txXfrm>
    </dsp:sp>
    <dsp:sp modelId="{BD6C8DA9-0F3A-464E-ACD2-6660B6C6E5C4}">
      <dsp:nvSpPr>
        <dsp:cNvPr id="0" name=""/>
        <dsp:cNvSpPr/>
      </dsp:nvSpPr>
      <dsp:spPr>
        <a:xfrm>
          <a:off x="0" y="277"/>
          <a:ext cx="4051249" cy="5684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100000"/>
            </a:lnSpc>
            <a:spcBef>
              <a:spcPct val="0"/>
            </a:spcBef>
            <a:spcAft>
              <a:spcPct val="35000"/>
            </a:spcAft>
            <a:buNone/>
          </a:pPr>
          <a:r>
            <a:rPr lang="en-US" sz="2400" kern="1200"/>
            <a:t>4.</a:t>
          </a:r>
          <a:r>
            <a:rPr lang="zh-CN" altLang="en-US" sz="2400" kern="1200"/>
            <a:t>左右联动，数据分析</a:t>
          </a:r>
        </a:p>
      </dsp:txBody>
      <dsp:txXfrm>
        <a:off x="27747" y="28024"/>
        <a:ext cx="3995755" cy="5129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6AE918-ABC8-47B8-8DD8-96F195BFB5B5}">
      <dsp:nvSpPr>
        <dsp:cNvPr id="0" name=""/>
        <dsp:cNvSpPr/>
      </dsp:nvSpPr>
      <dsp:spPr>
        <a:xfrm rot="5400000">
          <a:off x="7424997" y="-3316630"/>
          <a:ext cx="454723" cy="7202220"/>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100000"/>
            </a:lnSpc>
            <a:spcBef>
              <a:spcPct val="0"/>
            </a:spcBef>
            <a:spcAft>
              <a:spcPct val="15000"/>
            </a:spcAft>
            <a:buChar char="•"/>
          </a:pPr>
          <a:r>
            <a:rPr lang="zh-CN" altLang="en-US" sz="1800" kern="1200" dirty="0">
              <a:latin typeface="微软雅黑" panose="020B0503020204020204" charset="-122"/>
              <a:ea typeface="微软雅黑" panose="020B0503020204020204" charset="-122"/>
            </a:rPr>
            <a:t>一块大屏分成几个区域，每个区域可以由用户自定义</a:t>
          </a:r>
        </a:p>
      </dsp:txBody>
      <dsp:txXfrm rot="-5400000">
        <a:off x="4051249" y="79316"/>
        <a:ext cx="7180022" cy="410327"/>
      </dsp:txXfrm>
    </dsp:sp>
    <dsp:sp modelId="{BD6C8DA9-0F3A-464E-ACD2-6660B6C6E5C4}">
      <dsp:nvSpPr>
        <dsp:cNvPr id="0" name=""/>
        <dsp:cNvSpPr/>
      </dsp:nvSpPr>
      <dsp:spPr>
        <a:xfrm>
          <a:off x="0" y="277"/>
          <a:ext cx="4051249" cy="5684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100000"/>
            </a:lnSpc>
            <a:spcBef>
              <a:spcPct val="0"/>
            </a:spcBef>
            <a:spcAft>
              <a:spcPct val="35000"/>
            </a:spcAft>
            <a:buNone/>
          </a:pPr>
          <a:r>
            <a:rPr lang="en-US" sz="2000" kern="1200">
              <a:latin typeface="微软雅黑" panose="020B0503020204020204" charset="-122"/>
              <a:ea typeface="微软雅黑" panose="020B0503020204020204" charset="-122"/>
            </a:rPr>
            <a:t>5.</a:t>
          </a:r>
          <a:r>
            <a:rPr lang="zh-CN" altLang="en-US" sz="2000" kern="1200">
              <a:latin typeface="微软雅黑" panose="020B0503020204020204" charset="-122"/>
              <a:ea typeface="微软雅黑" panose="020B0503020204020204" charset="-122"/>
            </a:rPr>
            <a:t>模块自主选择</a:t>
          </a:r>
        </a:p>
      </dsp:txBody>
      <dsp:txXfrm>
        <a:off x="27747" y="28024"/>
        <a:ext cx="3995755" cy="512910"/>
      </dsp:txXfrm>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8DB3DA-D575-4DE9-825B-FACBD6529827}" type="datetimeFigureOut">
              <a:rPr lang="zh-CN" altLang="en-US" smtClean="0"/>
              <a:t>2021/1/25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64A00-F8FB-4C2A-AD89-00598EE3EABD}" type="slidenum">
              <a:rPr lang="zh-CN" altLang="en-US" smtClean="0"/>
              <a:t>‹#›</a:t>
            </a:fld>
            <a:endParaRPr lang="zh-CN" altLang="en-US"/>
          </a:p>
        </p:txBody>
      </p:sp>
    </p:spTree>
    <p:extLst>
      <p:ext uri="{BB962C8B-B14F-4D97-AF65-F5344CB8AC3E}">
        <p14:creationId xmlns:p14="http://schemas.microsoft.com/office/powerpoint/2010/main" val="3264692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FC64A00-F8FB-4C2A-AD89-00598EE3EABD}" type="slidenum">
              <a:rPr lang="zh-CN" altLang="en-US" smtClean="0"/>
              <a:t>1</a:t>
            </a:fld>
            <a:endParaRPr lang="zh-CN" altLang="en-US"/>
          </a:p>
        </p:txBody>
      </p:sp>
    </p:spTree>
    <p:extLst>
      <p:ext uri="{BB962C8B-B14F-4D97-AF65-F5344CB8AC3E}">
        <p14:creationId xmlns:p14="http://schemas.microsoft.com/office/powerpoint/2010/main" val="423927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18</a:t>
            </a:fld>
            <a:endParaRPr lang="zh-CN" altLang="en-US"/>
          </a:p>
        </p:txBody>
      </p:sp>
    </p:spTree>
    <p:extLst>
      <p:ext uri="{BB962C8B-B14F-4D97-AF65-F5344CB8AC3E}">
        <p14:creationId xmlns:p14="http://schemas.microsoft.com/office/powerpoint/2010/main" val="3504177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19</a:t>
            </a:fld>
            <a:endParaRPr lang="zh-CN" altLang="en-US"/>
          </a:p>
        </p:txBody>
      </p:sp>
    </p:spTree>
    <p:extLst>
      <p:ext uri="{BB962C8B-B14F-4D97-AF65-F5344CB8AC3E}">
        <p14:creationId xmlns:p14="http://schemas.microsoft.com/office/powerpoint/2010/main" val="337078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24</a:t>
            </a:fld>
            <a:endParaRPr lang="zh-CN" altLang="en-US"/>
          </a:p>
        </p:txBody>
      </p:sp>
    </p:spTree>
    <p:extLst>
      <p:ext uri="{BB962C8B-B14F-4D97-AF65-F5344CB8AC3E}">
        <p14:creationId xmlns:p14="http://schemas.microsoft.com/office/powerpoint/2010/main" val="1071236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25</a:t>
            </a:fld>
            <a:endParaRPr lang="zh-CN" altLang="en-US"/>
          </a:p>
        </p:txBody>
      </p:sp>
    </p:spTree>
    <p:extLst>
      <p:ext uri="{BB962C8B-B14F-4D97-AF65-F5344CB8AC3E}">
        <p14:creationId xmlns:p14="http://schemas.microsoft.com/office/powerpoint/2010/main" val="1680645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26</a:t>
            </a:fld>
            <a:endParaRPr lang="zh-CN" altLang="en-US"/>
          </a:p>
        </p:txBody>
      </p:sp>
    </p:spTree>
    <p:extLst>
      <p:ext uri="{BB962C8B-B14F-4D97-AF65-F5344CB8AC3E}">
        <p14:creationId xmlns:p14="http://schemas.microsoft.com/office/powerpoint/2010/main" val="49395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27</a:t>
            </a:fld>
            <a:endParaRPr lang="zh-CN" altLang="en-US"/>
          </a:p>
        </p:txBody>
      </p:sp>
    </p:spTree>
    <p:extLst>
      <p:ext uri="{BB962C8B-B14F-4D97-AF65-F5344CB8AC3E}">
        <p14:creationId xmlns:p14="http://schemas.microsoft.com/office/powerpoint/2010/main" val="1429395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28</a:t>
            </a:fld>
            <a:endParaRPr lang="zh-CN" altLang="en-US"/>
          </a:p>
        </p:txBody>
      </p:sp>
    </p:spTree>
    <p:extLst>
      <p:ext uri="{BB962C8B-B14F-4D97-AF65-F5344CB8AC3E}">
        <p14:creationId xmlns:p14="http://schemas.microsoft.com/office/powerpoint/2010/main" val="576780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p:cNvSpPr>
          <p:nvPr>
            <p:ph type="sldImg"/>
          </p:nvPr>
        </p:nvSpPr>
        <p:spPr/>
      </p:sp>
      <p:sp>
        <p:nvSpPr>
          <p:cNvPr id="63490"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3685373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p:cNvSpPr>
          <p:nvPr>
            <p:ph type="sldImg"/>
          </p:nvPr>
        </p:nvSpPr>
        <p:spPr/>
      </p:sp>
      <p:sp>
        <p:nvSpPr>
          <p:cNvPr id="65538"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455972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p:cNvSpPr>
            <a:spLocks noGrp="1" noRot="1" noChangeAspect="1"/>
          </p:cNvSpPr>
          <p:nvPr>
            <p:ph type="sldImg"/>
          </p:nvPr>
        </p:nvSpPr>
        <p:spPr/>
      </p:sp>
      <p:sp>
        <p:nvSpPr>
          <p:cNvPr id="67586"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314614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2</a:t>
            </a:fld>
            <a:endParaRPr lang="zh-CN" altLang="en-US"/>
          </a:p>
        </p:txBody>
      </p:sp>
    </p:spTree>
    <p:extLst>
      <p:ext uri="{BB962C8B-B14F-4D97-AF65-F5344CB8AC3E}">
        <p14:creationId xmlns:p14="http://schemas.microsoft.com/office/powerpoint/2010/main" val="34414876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p:cNvSpPr>
          <p:nvPr>
            <p:ph type="sldImg"/>
          </p:nvPr>
        </p:nvSpPr>
        <p:spPr/>
      </p:sp>
      <p:sp>
        <p:nvSpPr>
          <p:cNvPr id="69634"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3458689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p:cNvSpPr>
          <p:nvPr>
            <p:ph type="sldImg"/>
          </p:nvPr>
        </p:nvSpPr>
        <p:spPr/>
      </p:sp>
      <p:sp>
        <p:nvSpPr>
          <p:cNvPr id="71682"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3225149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p:cNvSpPr>
          <p:nvPr>
            <p:ph type="sldImg"/>
          </p:nvPr>
        </p:nvSpPr>
        <p:spPr/>
      </p:sp>
      <p:sp>
        <p:nvSpPr>
          <p:cNvPr id="73730" name="文本占位符 2"/>
          <p:cNvSpPr>
            <a:spLocks noGrp="1"/>
          </p:cNvSpPr>
          <p:nvPr>
            <p:ph type="body"/>
          </p:nvPr>
        </p:nvSpPr>
        <p:spPr/>
        <p:txBody>
          <a:bodyPr lIns="91440" tIns="45720" rIns="91440" bIns="45720" anchor="t"/>
          <a:lstStyle/>
          <a:p>
            <a:pPr lvl="0"/>
            <a:endParaRPr lang="zh-CN" altLang="en-US"/>
          </a:p>
        </p:txBody>
      </p:sp>
    </p:spTree>
    <p:extLst>
      <p:ext uri="{BB962C8B-B14F-4D97-AF65-F5344CB8AC3E}">
        <p14:creationId xmlns:p14="http://schemas.microsoft.com/office/powerpoint/2010/main" val="2456212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t>57</a:t>
            </a:fld>
            <a:endParaRPr lang="zh-CN" altLang="en-US"/>
          </a:p>
        </p:txBody>
      </p:sp>
    </p:spTree>
    <p:extLst>
      <p:ext uri="{BB962C8B-B14F-4D97-AF65-F5344CB8AC3E}">
        <p14:creationId xmlns:p14="http://schemas.microsoft.com/office/powerpoint/2010/main" val="3184490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t>58</a:t>
            </a:fld>
            <a:endParaRPr lang="zh-CN" altLang="en-US"/>
          </a:p>
        </p:txBody>
      </p:sp>
    </p:spTree>
    <p:extLst>
      <p:ext uri="{BB962C8B-B14F-4D97-AF65-F5344CB8AC3E}">
        <p14:creationId xmlns:p14="http://schemas.microsoft.com/office/powerpoint/2010/main" val="1048134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t>59</a:t>
            </a:fld>
            <a:endParaRPr lang="zh-CN" altLang="en-US"/>
          </a:p>
        </p:txBody>
      </p:sp>
    </p:spTree>
    <p:extLst>
      <p:ext uri="{BB962C8B-B14F-4D97-AF65-F5344CB8AC3E}">
        <p14:creationId xmlns:p14="http://schemas.microsoft.com/office/powerpoint/2010/main" val="2276801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t>60</a:t>
            </a:fld>
            <a:endParaRPr lang="zh-CN" altLang="en-US"/>
          </a:p>
        </p:txBody>
      </p:sp>
    </p:spTree>
    <p:extLst>
      <p:ext uri="{BB962C8B-B14F-4D97-AF65-F5344CB8AC3E}">
        <p14:creationId xmlns:p14="http://schemas.microsoft.com/office/powerpoint/2010/main" val="19390239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t>61</a:t>
            </a:fld>
            <a:endParaRPr lang="zh-CN" altLang="en-US"/>
          </a:p>
        </p:txBody>
      </p:sp>
    </p:spTree>
    <p:extLst>
      <p:ext uri="{BB962C8B-B14F-4D97-AF65-F5344CB8AC3E}">
        <p14:creationId xmlns:p14="http://schemas.microsoft.com/office/powerpoint/2010/main" val="1093112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t>62</a:t>
            </a:fld>
            <a:endParaRPr lang="zh-CN" altLang="en-US"/>
          </a:p>
        </p:txBody>
      </p:sp>
    </p:spTree>
    <p:extLst>
      <p:ext uri="{BB962C8B-B14F-4D97-AF65-F5344CB8AC3E}">
        <p14:creationId xmlns:p14="http://schemas.microsoft.com/office/powerpoint/2010/main" val="3405077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F7CF0E3-DCDB-42F9-BD05-E7E3A5F6C7E9}" type="slidenum">
              <a:rPr lang="zh-CN" altLang="en-US" smtClean="0"/>
              <a:t>65</a:t>
            </a:fld>
            <a:endParaRPr lang="zh-CN" altLang="en-US"/>
          </a:p>
        </p:txBody>
      </p:sp>
    </p:spTree>
    <p:extLst>
      <p:ext uri="{BB962C8B-B14F-4D97-AF65-F5344CB8AC3E}">
        <p14:creationId xmlns:p14="http://schemas.microsoft.com/office/powerpoint/2010/main" val="1975909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零门槛启动车间协同管理：（异常呼叫、预警中心、文档发放）</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可视化展示机床设备数据：（数据采集、数据展示、远程运维）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周期性总结车间运行状态：（报表生成）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深层次的数据分析与挖掘：大数据、人工智能下的生产进度预测、设备预测性维护、知识库建立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2FC64A00-F8FB-4C2A-AD89-00598EE3EABD}" type="slidenum">
              <a:rPr lang="zh-CN" altLang="en-US" smtClean="0"/>
              <a:t>4</a:t>
            </a:fld>
            <a:endParaRPr lang="zh-CN" altLang="en-US"/>
          </a:p>
        </p:txBody>
      </p:sp>
    </p:spTree>
    <p:extLst>
      <p:ext uri="{BB962C8B-B14F-4D97-AF65-F5344CB8AC3E}">
        <p14:creationId xmlns:p14="http://schemas.microsoft.com/office/powerpoint/2010/main" val="2105654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t>6</a:t>
            </a:fld>
            <a:endParaRPr lang="zh-CN" altLang="en-US"/>
          </a:p>
        </p:txBody>
      </p:sp>
    </p:spTree>
    <p:extLst>
      <p:ext uri="{BB962C8B-B14F-4D97-AF65-F5344CB8AC3E}">
        <p14:creationId xmlns:p14="http://schemas.microsoft.com/office/powerpoint/2010/main" val="46105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t>7</a:t>
            </a:fld>
            <a:endParaRPr lang="zh-CN" altLang="en-US"/>
          </a:p>
        </p:txBody>
      </p:sp>
    </p:spTree>
    <p:extLst>
      <p:ext uri="{BB962C8B-B14F-4D97-AF65-F5344CB8AC3E}">
        <p14:creationId xmlns:p14="http://schemas.microsoft.com/office/powerpoint/2010/main" val="3926776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14</a:t>
            </a:fld>
            <a:endParaRPr lang="zh-CN" altLang="en-US"/>
          </a:p>
        </p:txBody>
      </p:sp>
    </p:spTree>
    <p:extLst>
      <p:ext uri="{BB962C8B-B14F-4D97-AF65-F5344CB8AC3E}">
        <p14:creationId xmlns:p14="http://schemas.microsoft.com/office/powerpoint/2010/main" val="14308539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15</a:t>
            </a:fld>
            <a:endParaRPr lang="zh-CN" altLang="en-US"/>
          </a:p>
        </p:txBody>
      </p:sp>
    </p:spTree>
    <p:extLst>
      <p:ext uri="{BB962C8B-B14F-4D97-AF65-F5344CB8AC3E}">
        <p14:creationId xmlns:p14="http://schemas.microsoft.com/office/powerpoint/2010/main" val="320958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16</a:t>
            </a:fld>
            <a:endParaRPr lang="zh-CN" altLang="en-US"/>
          </a:p>
        </p:txBody>
      </p:sp>
    </p:spTree>
    <p:extLst>
      <p:ext uri="{BB962C8B-B14F-4D97-AF65-F5344CB8AC3E}">
        <p14:creationId xmlns:p14="http://schemas.microsoft.com/office/powerpoint/2010/main" val="230143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F7CF0E3-DCDB-42F9-BD05-E7E3A5F6C7E9}" type="slidenum">
              <a:rPr lang="zh-CN" altLang="en-US" smtClean="0"/>
              <a:pPr/>
              <a:t>17</a:t>
            </a:fld>
            <a:endParaRPr lang="zh-CN" altLang="en-US"/>
          </a:p>
        </p:txBody>
      </p:sp>
    </p:spTree>
    <p:extLst>
      <p:ext uri="{BB962C8B-B14F-4D97-AF65-F5344CB8AC3E}">
        <p14:creationId xmlns:p14="http://schemas.microsoft.com/office/powerpoint/2010/main" val="275061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BDF44-207B-469C-9E2F-D7881B415A5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DA5D320-5E7D-475A-829F-7BDDD9E9DD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C7A3080-C470-4906-BBB2-F6946251D128}"/>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93D91F60-4C57-4DB5-806D-46A70905C17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AE06ED9-0C42-4F6E-83B3-4EFC5CCB94CE}"/>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201959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BEBA88-3B99-4C20-B3D3-10998AFDCA0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EBCD8F8-96FE-4972-9BB3-6627C9055CD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AF7DC7-7ED8-46AA-956F-FD23C25AAF1E}"/>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A6C9C54A-1D10-40F6-B0FF-303A5D2DAB9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9D4A71A-9A83-44D0-9184-FC2DA258FDE0}"/>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1225708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9C6C7BA-7BEE-423C-B8D8-AB5D3AEA9BD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0ABC88E-A2BC-407D-96D0-BC1355680C8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BC00EDF-F3F9-45FC-BB36-91D6AE32D73A}"/>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FEFE9B47-8F54-44D4-BABB-97F3F97604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53573E-961E-457F-B78F-8F4515552A4E}"/>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330056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正文2019">
    <p:spTree>
      <p:nvGrpSpPr>
        <p:cNvPr id="1" name=""/>
        <p:cNvGrpSpPr/>
        <p:nvPr/>
      </p:nvGrpSpPr>
      <p:grpSpPr>
        <a:xfrm>
          <a:off x="0" y="0"/>
          <a:ext cx="0" cy="0"/>
          <a:chOff x="0" y="0"/>
          <a:chExt cx="0" cy="0"/>
        </a:xfrm>
      </p:grpSpPr>
      <p:sp>
        <p:nvSpPr>
          <p:cNvPr id="2" name="标题 1"/>
          <p:cNvSpPr>
            <a:spLocks noGrp="1"/>
          </p:cNvSpPr>
          <p:nvPr>
            <p:ph type="title"/>
          </p:nvPr>
        </p:nvSpPr>
        <p:spPr>
          <a:xfrm>
            <a:off x="698500" y="123825"/>
            <a:ext cx="10795000" cy="854075"/>
          </a:xfrm>
          <a:prstGeom prst="rect">
            <a:avLst/>
          </a:prstGeom>
        </p:spPr>
        <p:txBody>
          <a:bodyPr>
            <a:noAutofit/>
          </a:bodyPr>
          <a:lstStyle>
            <a:lvl1pPr>
              <a:defRPr sz="3600" b="1">
                <a:solidFill>
                  <a:srgbClr val="00206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2B401736-CDD7-4141-BE91-E86C640ADBD3}" type="datetimeFigureOut">
              <a:rPr lang="zh-CN" altLang="en-US" smtClean="0"/>
              <a:t>2021/1/25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8D2503-A560-410B-9FE5-D8A93680F596}" type="slidenum">
              <a:rPr lang="zh-CN" altLang="en-US" smtClean="0"/>
              <a:t>‹#›</a:t>
            </a:fld>
            <a:endParaRPr lang="zh-CN" altLang="en-US"/>
          </a:p>
        </p:txBody>
      </p:sp>
      <p:cxnSp>
        <p:nvCxnSpPr>
          <p:cNvPr id="7" name="直接连接符 6"/>
          <p:cNvCxnSpPr/>
          <p:nvPr userDrawn="1"/>
        </p:nvCxnSpPr>
        <p:spPr>
          <a:xfrm>
            <a:off x="698500" y="876300"/>
            <a:ext cx="107950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内容占位符 2"/>
          <p:cNvSpPr>
            <a:spLocks noGrp="1"/>
          </p:cNvSpPr>
          <p:nvPr>
            <p:ph idx="1"/>
          </p:nvPr>
        </p:nvSpPr>
        <p:spPr>
          <a:xfrm>
            <a:off x="698500" y="1428751"/>
            <a:ext cx="10795000" cy="4476748"/>
          </a:xfrm>
        </p:spPr>
        <p:txBody>
          <a:bodyPr>
            <a:noAutofit/>
          </a:bodyPr>
          <a:lstStyle>
            <a:lvl1pPr marL="228600" indent="-228600">
              <a:lnSpc>
                <a:spcPct val="120000"/>
              </a:lnSpc>
              <a:spcBef>
                <a:spcPts val="600"/>
              </a:spcBef>
              <a:spcAft>
                <a:spcPts val="600"/>
              </a:spcAft>
              <a:buFont typeface="Wingdings" panose="05000000000000000000" pitchFamily="2" charset="2"/>
              <a:buChar char="l"/>
              <a:defRPr>
                <a:latin typeface="微软雅黑" panose="020B0503020204020204" pitchFamily="34" charset="-122"/>
                <a:ea typeface="微软雅黑" panose="020B0503020204020204" pitchFamily="34" charset="-122"/>
              </a:defRPr>
            </a:lvl1pPr>
            <a:lvl2pPr marL="685800" indent="-228600">
              <a:lnSpc>
                <a:spcPct val="120000"/>
              </a:lnSpc>
              <a:spcBef>
                <a:spcPts val="600"/>
              </a:spcBef>
              <a:spcAft>
                <a:spcPts val="600"/>
              </a:spcAft>
              <a:buFont typeface="微软雅黑" panose="020B0503020204020204" pitchFamily="34" charset="-122"/>
              <a:buChar char="›"/>
              <a:defRPr>
                <a:latin typeface="微软雅黑" panose="020B0503020204020204" pitchFamily="34" charset="-122"/>
                <a:ea typeface="微软雅黑" panose="020B0503020204020204" pitchFamily="34" charset="-122"/>
              </a:defRPr>
            </a:lvl2pPr>
            <a:lvl3pPr marL="1143000" indent="-228600">
              <a:lnSpc>
                <a:spcPct val="120000"/>
              </a:lnSpc>
              <a:spcBef>
                <a:spcPts val="600"/>
              </a:spcBef>
              <a:spcAft>
                <a:spcPts val="600"/>
              </a:spcAft>
              <a:buFont typeface="微软雅黑" panose="020B0503020204020204" pitchFamily="34" charset="-122"/>
              <a:buChar char="•"/>
              <a:defRPr/>
            </a:lvl3pPr>
            <a:lvl4pPr marL="1600200" indent="-228600">
              <a:lnSpc>
                <a:spcPct val="120000"/>
              </a:lnSpc>
              <a:spcBef>
                <a:spcPts val="600"/>
              </a:spcBef>
              <a:spcAft>
                <a:spcPts val="600"/>
              </a:spcAft>
              <a:buFont typeface="微软雅黑" panose="020B0503020204020204" pitchFamily="34" charset="-122"/>
              <a:buChar char="•"/>
              <a:defRPr/>
            </a:lvl4pPr>
            <a:lvl5pPr marL="2057400" indent="-228600">
              <a:lnSpc>
                <a:spcPct val="120000"/>
              </a:lnSpc>
              <a:spcBef>
                <a:spcPts val="600"/>
              </a:spcBef>
              <a:spcAft>
                <a:spcPts val="600"/>
              </a:spcAft>
              <a:buFont typeface="微软雅黑" panose="020B0503020204020204" pitchFamily="34" charset="-122"/>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11" name="图片 10"/>
          <p:cNvPicPr>
            <a:picLocks noChangeAspect="1"/>
          </p:cNvPicPr>
          <p:nvPr userDrawn="1"/>
        </p:nvPicPr>
        <p:blipFill>
          <a:blip r:embed="rId2"/>
          <a:stretch>
            <a:fillRect/>
          </a:stretch>
        </p:blipFill>
        <p:spPr>
          <a:xfrm>
            <a:off x="11018520" y="6315263"/>
            <a:ext cx="1173480" cy="532160"/>
          </a:xfrm>
          <a:prstGeom prst="rect">
            <a:avLst/>
          </a:prstGeom>
        </p:spPr>
      </p:pic>
    </p:spTree>
    <p:extLst>
      <p:ext uri="{BB962C8B-B14F-4D97-AF65-F5344CB8AC3E}">
        <p14:creationId xmlns:p14="http://schemas.microsoft.com/office/powerpoint/2010/main" val="1185769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封面2019">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9BA3AEC2-72EC-435C-AE0D-5CE8156E077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038" y="22225"/>
            <a:ext cx="1941512"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0">
            <a:extLst>
              <a:ext uri="{FF2B5EF4-FFF2-40B4-BE49-F238E27FC236}">
                <a16:creationId xmlns:a16="http://schemas.microsoft.com/office/drawing/2014/main" id="{26C77BE1-4675-4471-99C1-43BFA22256F4}"/>
              </a:ext>
            </a:extLst>
          </p:cNvPr>
          <p:cNvGrpSpPr>
            <a:grpSpLocks/>
          </p:cNvGrpSpPr>
          <p:nvPr userDrawn="1"/>
        </p:nvGrpSpPr>
        <p:grpSpPr bwMode="auto">
          <a:xfrm>
            <a:off x="1255713" y="725488"/>
            <a:ext cx="9680575" cy="5407025"/>
            <a:chOff x="1025908" y="463488"/>
            <a:chExt cx="9679435" cy="5407897"/>
          </a:xfrm>
        </p:grpSpPr>
        <p:pic>
          <p:nvPicPr>
            <p:cNvPr id="6" name="图片 8">
              <a:extLst>
                <a:ext uri="{FF2B5EF4-FFF2-40B4-BE49-F238E27FC236}">
                  <a16:creationId xmlns:a16="http://schemas.microsoft.com/office/drawing/2014/main" id="{7CC78371-9F4C-4DA0-B575-E88C82D67B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5908" y="463489"/>
              <a:ext cx="9572756" cy="53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1C9A732B-ADCF-441D-AA3E-BAEEC5DE70D5}"/>
                </a:ext>
              </a:extLst>
            </p:cNvPr>
            <p:cNvSpPr/>
            <p:nvPr/>
          </p:nvSpPr>
          <p:spPr>
            <a:xfrm>
              <a:off x="1132257" y="463488"/>
              <a:ext cx="9573086" cy="540789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pic>
        <p:nvPicPr>
          <p:cNvPr id="8" name="图片 7">
            <a:extLst>
              <a:ext uri="{FF2B5EF4-FFF2-40B4-BE49-F238E27FC236}">
                <a16:creationId xmlns:a16="http://schemas.microsoft.com/office/drawing/2014/main" id="{22E4531F-AE29-4F54-B40A-D36331B0F0F4}"/>
              </a:ext>
            </a:extLst>
          </p:cNvPr>
          <p:cNvPicPr>
            <a:picLocks noChangeAspect="1"/>
          </p:cNvPicPr>
          <p:nvPr userDrawn="1"/>
        </p:nvPicPr>
        <p:blipFill rotWithShape="1">
          <a:blip r:embed="rId4">
            <a:duotone>
              <a:schemeClr val="bg2">
                <a:shade val="45000"/>
                <a:satMod val="135000"/>
              </a:schemeClr>
              <a:prstClr val="white"/>
            </a:duotone>
          </a:blip>
          <a:srcRect l="687" r="582" b="3555"/>
          <a:stretch/>
        </p:blipFill>
        <p:spPr>
          <a:xfrm>
            <a:off x="0" y="5270584"/>
            <a:ext cx="12192000" cy="1587416"/>
          </a:xfrm>
          <a:prstGeom prst="rect">
            <a:avLst/>
          </a:prstGeom>
        </p:spPr>
      </p:pic>
      <p:sp>
        <p:nvSpPr>
          <p:cNvPr id="17" name="标题 8"/>
          <p:cNvSpPr>
            <a:spLocks noGrp="1"/>
          </p:cNvSpPr>
          <p:nvPr>
            <p:ph type="title"/>
          </p:nvPr>
        </p:nvSpPr>
        <p:spPr>
          <a:xfrm>
            <a:off x="827788" y="2103437"/>
            <a:ext cx="10536419" cy="1325563"/>
          </a:xfrm>
        </p:spPr>
        <p:txBody>
          <a:bodyPr>
            <a:noAutofit/>
          </a:bodyPr>
          <a:lstStyle>
            <a:lvl1pPr algn="ctr">
              <a:defRPr sz="6000"/>
            </a:lvl1pPr>
          </a:lstStyle>
          <a:p>
            <a:r>
              <a:rPr lang="zh-CN" altLang="en-US" dirty="0"/>
              <a:t>单击此处编辑母版标题样式</a:t>
            </a:r>
          </a:p>
        </p:txBody>
      </p:sp>
      <p:sp>
        <p:nvSpPr>
          <p:cNvPr id="18" name="内容占位符 2"/>
          <p:cNvSpPr>
            <a:spLocks noGrp="1"/>
          </p:cNvSpPr>
          <p:nvPr>
            <p:ph idx="1"/>
          </p:nvPr>
        </p:nvSpPr>
        <p:spPr>
          <a:xfrm>
            <a:off x="4276250" y="4539938"/>
            <a:ext cx="3639497" cy="1009536"/>
          </a:xfrm>
        </p:spPr>
        <p:txBody>
          <a:bodyPr>
            <a:noAutofit/>
          </a:bodyPr>
          <a:lstStyle>
            <a:lvl1pPr marL="0" indent="0" algn="ctr">
              <a:lnSpc>
                <a:spcPct val="100000"/>
              </a:lnSpc>
              <a:spcBef>
                <a:spcPts val="600"/>
              </a:spcBef>
              <a:spcAft>
                <a:spcPts val="600"/>
              </a:spcAft>
              <a:buFont typeface="Wingdings" panose="05000000000000000000" pitchFamily="2" charset="2"/>
              <a:buNone/>
              <a:defRPr sz="2200" b="0">
                <a:latin typeface="微软雅黑" panose="020B0503020204020204" pitchFamily="34" charset="-122"/>
                <a:ea typeface="微软雅黑" panose="020B0503020204020204" pitchFamily="34" charset="-122"/>
              </a:defRPr>
            </a:lvl1pPr>
            <a:lvl2pPr marL="685800" indent="-228600">
              <a:spcBef>
                <a:spcPts val="600"/>
              </a:spcBef>
              <a:spcAft>
                <a:spcPts val="600"/>
              </a:spcAft>
              <a:buFont typeface="微软雅黑" panose="020B0503020204020204" pitchFamily="34" charset="-122"/>
              <a:buChar char="›"/>
              <a:defRPr>
                <a:latin typeface="微软雅黑" panose="020B0503020204020204" pitchFamily="34" charset="-122"/>
                <a:ea typeface="微软雅黑" panose="020B0503020204020204" pitchFamily="34" charset="-122"/>
              </a:defRPr>
            </a:lvl2pPr>
            <a:lvl3pPr marL="1143000" indent="-228600">
              <a:spcBef>
                <a:spcPts val="600"/>
              </a:spcBef>
              <a:spcAft>
                <a:spcPts val="600"/>
              </a:spcAft>
              <a:buFont typeface="微软雅黑" panose="020B0503020204020204" pitchFamily="34" charset="-122"/>
              <a:buChar char="•"/>
              <a:defRPr/>
            </a:lvl3pPr>
            <a:lvl4pPr marL="1600200" indent="-228600">
              <a:spcBef>
                <a:spcPts val="600"/>
              </a:spcBef>
              <a:spcAft>
                <a:spcPts val="600"/>
              </a:spcAft>
              <a:buFont typeface="微软雅黑" panose="020B0503020204020204" pitchFamily="34" charset="-122"/>
              <a:buChar char="•"/>
              <a:defRPr/>
            </a:lvl4pPr>
            <a:lvl5pPr marL="2057400" indent="-228600">
              <a:spcBef>
                <a:spcPts val="600"/>
              </a:spcBef>
              <a:spcAft>
                <a:spcPts val="600"/>
              </a:spcAft>
              <a:buFont typeface="微软雅黑" panose="020B0503020204020204" pitchFamily="34" charset="-122"/>
              <a:buChar char="•"/>
              <a:defRPr/>
            </a:lvl5pPr>
          </a:lstStyle>
          <a:p>
            <a:pPr lvl="0"/>
            <a:r>
              <a:rPr lang="zh-CN" altLang="en-US"/>
              <a:t>单击此处编辑母版文本样式</a:t>
            </a:r>
          </a:p>
        </p:txBody>
      </p:sp>
    </p:spTree>
    <p:extLst>
      <p:ext uri="{BB962C8B-B14F-4D97-AF65-F5344CB8AC3E}">
        <p14:creationId xmlns:p14="http://schemas.microsoft.com/office/powerpoint/2010/main" val="339345701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8584F6-5F46-4E76-9226-BA3C9156E63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0A6480-3EF1-4607-A8A4-7DC491C19271}"/>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0B1F8CA-6646-441F-B7D6-B3D5D4BAF787}"/>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410FB5D8-FC82-41AC-929E-2D4D4CFCE56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31A14E5-7EFD-424D-8469-2665DD6C0566}"/>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2650727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A636D6-468E-480D-B1F3-72C7C61340D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A215794-8020-46CC-8758-2070328F50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0D2B25D-3155-428B-BEEA-4FDF0D975194}"/>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782CF1E8-E30E-4900-9380-E24ACDD1CC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0DE97C9-84A3-416B-BD4B-34902227E1E1}"/>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1243132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35C9AA-958C-4B2F-9997-51CBBCAE9A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066B417-22F2-49CA-B998-991A0F42191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12F6AD9-BFB3-45D1-99E7-77C02E4DE8B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CD91542-B602-4496-BA3F-8BB4FE3296C1}"/>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6" name="页脚占位符 5">
            <a:extLst>
              <a:ext uri="{FF2B5EF4-FFF2-40B4-BE49-F238E27FC236}">
                <a16:creationId xmlns:a16="http://schemas.microsoft.com/office/drawing/2014/main" id="{1E6C36DE-5CDC-4EE2-8D1E-8215940D77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D885A8-6451-4307-92C3-182658531661}"/>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12713487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A74337-4BB4-4339-A8D7-1CE125C8097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9263EBB-AD83-44D8-87B4-5496D0672A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3C7DEF4-4426-4591-87E6-D1AAC68CAE3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6C20774-A360-4A2B-AB11-6700652170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14FE00B-44E2-48CA-986D-453A602645C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DF46277-C130-4911-9EA0-A9EAE676D0E7}"/>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8" name="页脚占位符 7">
            <a:extLst>
              <a:ext uri="{FF2B5EF4-FFF2-40B4-BE49-F238E27FC236}">
                <a16:creationId xmlns:a16="http://schemas.microsoft.com/office/drawing/2014/main" id="{736A1226-6B43-4293-9DE5-13BEB750057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ABFB991-A15F-495F-B3E4-06A9EDC63A4E}"/>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4088575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7B30EE-9334-4044-A792-E29ED5A286E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C68A8D9-FC65-41E4-BB05-67AF7DF53637}"/>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4" name="页脚占位符 3">
            <a:extLst>
              <a:ext uri="{FF2B5EF4-FFF2-40B4-BE49-F238E27FC236}">
                <a16:creationId xmlns:a16="http://schemas.microsoft.com/office/drawing/2014/main" id="{4D637FA8-AAEB-4E8C-A0F5-6A036E68DD6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1238A60-6979-475D-84CF-59690AC8AAEB}"/>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21031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4EAE44-397D-40F5-8F76-E7DD8C05CDE1}"/>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3" name="页脚占位符 2">
            <a:extLst>
              <a:ext uri="{FF2B5EF4-FFF2-40B4-BE49-F238E27FC236}">
                <a16:creationId xmlns:a16="http://schemas.microsoft.com/office/drawing/2014/main" id="{5F7B2470-5220-4554-950B-7E4E46889EA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5E6F00B-988A-4ADD-8573-46FB974C2372}"/>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158001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4DBB7D-F74B-4EE3-8EE8-FDC37B12AD0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69183C5-B817-4AC1-BB65-46283B55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AFE0432-A96B-4266-A6D9-70F7A3F9EA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44B2F9-38B4-4038-87AA-F2FDDEDD434C}"/>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6" name="页脚占位符 5">
            <a:extLst>
              <a:ext uri="{FF2B5EF4-FFF2-40B4-BE49-F238E27FC236}">
                <a16:creationId xmlns:a16="http://schemas.microsoft.com/office/drawing/2014/main" id="{B11E9B92-85A7-4F2C-B402-22B6BE29561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A2251A-7467-49BC-9189-82BAEAE22B8F}"/>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3991918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BBB4AA-CA07-4165-B234-362C94E4446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81C6634-BEE3-473B-819F-BA42F1AC80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F8E8EAC-1597-4127-B283-5E04107238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C196905-17E1-490D-9E01-8A41E06B1400}"/>
              </a:ext>
            </a:extLst>
          </p:cNvPr>
          <p:cNvSpPr>
            <a:spLocks noGrp="1"/>
          </p:cNvSpPr>
          <p:nvPr>
            <p:ph type="dt" sz="half" idx="10"/>
          </p:nvPr>
        </p:nvSpPr>
        <p:spPr/>
        <p:txBody>
          <a:bodyPr/>
          <a:lstStyle/>
          <a:p>
            <a:fld id="{6BEAA228-1BFE-4D8B-B5DE-25CF1B2F2707}" type="datetimeFigureOut">
              <a:rPr lang="zh-CN" altLang="en-US" smtClean="0"/>
              <a:t>2021/1/25</a:t>
            </a:fld>
            <a:endParaRPr lang="zh-CN" altLang="en-US"/>
          </a:p>
        </p:txBody>
      </p:sp>
      <p:sp>
        <p:nvSpPr>
          <p:cNvPr id="6" name="页脚占位符 5">
            <a:extLst>
              <a:ext uri="{FF2B5EF4-FFF2-40B4-BE49-F238E27FC236}">
                <a16:creationId xmlns:a16="http://schemas.microsoft.com/office/drawing/2014/main" id="{CB992740-B0B9-4BC2-B52D-995EC9452F7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D55C438-6C97-4CE2-A237-BDDF887934C5}"/>
              </a:ext>
            </a:extLst>
          </p:cNvPr>
          <p:cNvSpPr>
            <a:spLocks noGrp="1"/>
          </p:cNvSpPr>
          <p:nvPr>
            <p:ph type="sldNum" sz="quarter" idx="12"/>
          </p:nvPr>
        </p:nvSpPr>
        <p:spPr/>
        <p:txBody>
          <a:body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3403542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8AEE05-939E-45A2-BBD2-B7D8DA4AAB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DAB2E5-42B8-4035-B968-27DEB3A1A0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C6FED2-17CD-4F35-AEE1-B047F91E8E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EAA228-1BFE-4D8B-B5DE-25CF1B2F2707}"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7C8B6E75-1ACD-4EB1-AC1A-CD8FAFFCD0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017C60F-EA56-4C49-B9FA-6D8C791741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4F6E9-E703-4EED-8AA6-F520E9AD2465}" type="slidenum">
              <a:rPr lang="zh-CN" altLang="en-US" smtClean="0"/>
              <a:t>‹#›</a:t>
            </a:fld>
            <a:endParaRPr lang="zh-CN" altLang="en-US"/>
          </a:p>
        </p:txBody>
      </p:sp>
    </p:spTree>
    <p:extLst>
      <p:ext uri="{BB962C8B-B14F-4D97-AF65-F5344CB8AC3E}">
        <p14:creationId xmlns:p14="http://schemas.microsoft.com/office/powerpoint/2010/main" val="1444139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jpe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50.jpe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75.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Layout" Target="../slideLayouts/slideLayout12.xml"/><Relationship Id="rId1" Type="http://schemas.openxmlformats.org/officeDocument/2006/relationships/tags" Target="../tags/tag4.xml"/><Relationship Id="rId5" Type="http://schemas.openxmlformats.org/officeDocument/2006/relationships/image" Target="../media/image78.png"/><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4.jpeg"/><Relationship Id="rId7" Type="http://schemas.openxmlformats.org/officeDocument/2006/relationships/image" Target="../media/image87.png"/><Relationship Id="rId2" Type="http://schemas.openxmlformats.org/officeDocument/2006/relationships/image" Target="../media/image83.jpeg"/><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9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8.png"/><Relationship Id="rId7" Type="http://schemas.openxmlformats.org/officeDocument/2006/relationships/diagramColors" Target="../diagrams/colors4.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100.png"/><Relationship Id="rId4" Type="http://schemas.openxmlformats.org/officeDocument/2006/relationships/diagramData" Target="../diagrams/data4.xml"/><Relationship Id="rId9" Type="http://schemas.openxmlformats.org/officeDocument/2006/relationships/image" Target="../media/image99.png"/></Relationships>
</file>

<file path=ppt/slides/_rels/slide5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102.png"/></Relationships>
</file>

<file path=ppt/slides/_rels/slide5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104.pn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12.xml"/><Relationship Id="rId5" Type="http://schemas.openxmlformats.org/officeDocument/2006/relationships/image" Target="../media/image112.png"/><Relationship Id="rId4" Type="http://schemas.openxmlformats.org/officeDocument/2006/relationships/image" Target="../media/image111.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23.png"/></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1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5.png"/><Relationship Id="rId7" Type="http://schemas.openxmlformats.org/officeDocument/2006/relationships/diagramLayout" Target="../diagrams/layout1.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Data" Target="../diagrams/data1.xml"/><Relationship Id="rId5" Type="http://schemas.openxmlformats.org/officeDocument/2006/relationships/image" Target="../media/image7.jpeg"/><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5">
            <a:extLst>
              <a:ext uri="{FF2B5EF4-FFF2-40B4-BE49-F238E27FC236}">
                <a16:creationId xmlns:a16="http://schemas.microsoft.com/office/drawing/2014/main" id="{FA66B392-3481-4A1A-BCB0-E53E275F025E}"/>
              </a:ext>
            </a:extLst>
          </p:cNvPr>
          <p:cNvSpPr>
            <a:spLocks noGrp="1"/>
          </p:cNvSpPr>
          <p:nvPr>
            <p:ph type="title"/>
          </p:nvPr>
        </p:nvSpPr>
        <p:spPr>
          <a:xfrm>
            <a:off x="469900" y="2185988"/>
            <a:ext cx="11252200" cy="1325562"/>
          </a:xfrm>
        </p:spPr>
        <p:txBody>
          <a:bodyPr/>
          <a:lstStyle/>
          <a:p>
            <a:pPr eaLnBrk="1" hangingPunct="1"/>
            <a:r>
              <a:rPr lang="zh-CN" altLang="en-US" b="1" dirty="0">
                <a:latin typeface="微软雅黑" panose="020B0503020204020204" pitchFamily="34" charset="-122"/>
                <a:ea typeface="微软雅黑" panose="020B0503020204020204" pitchFamily="34" charset="-122"/>
              </a:rPr>
              <a:t>简易云</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工业互联网平台</a:t>
            </a:r>
          </a:p>
        </p:txBody>
      </p:sp>
      <p:sp>
        <p:nvSpPr>
          <p:cNvPr id="15363" name="内容占位符 17">
            <a:extLst>
              <a:ext uri="{FF2B5EF4-FFF2-40B4-BE49-F238E27FC236}">
                <a16:creationId xmlns:a16="http://schemas.microsoft.com/office/drawing/2014/main" id="{B490B028-77E8-4B62-97C9-9BE525717870}"/>
              </a:ext>
            </a:extLst>
          </p:cNvPr>
          <p:cNvSpPr>
            <a:spLocks noGrp="1"/>
          </p:cNvSpPr>
          <p:nvPr>
            <p:ph idx="1"/>
          </p:nvPr>
        </p:nvSpPr>
        <p:spPr>
          <a:xfrm>
            <a:off x="4276725" y="4540250"/>
            <a:ext cx="4010025" cy="1009650"/>
          </a:xfrm>
        </p:spPr>
        <p:txBody>
          <a:bodyPr/>
          <a:lstStyle/>
          <a:p>
            <a:pPr eaLnBrk="1" hangingPunct="1"/>
            <a:r>
              <a:rPr lang="zh-CN" altLang="en-US" dirty="0"/>
              <a:t>南京简睿捷软件开发有限公司</a:t>
            </a:r>
            <a:endParaRPr lang="en-US" altLang="zh-CN" dirty="0"/>
          </a:p>
          <a:p>
            <a:pPr eaLnBrk="1" hangingPunct="1"/>
            <a:r>
              <a:rPr lang="en-US" altLang="zh-CN" dirty="0"/>
              <a:t>2021/1</a:t>
            </a:r>
            <a:endParaRPr lang="zh-CN" altLang="en-US" dirty="0"/>
          </a:p>
        </p:txBody>
      </p:sp>
      <p:pic>
        <p:nvPicPr>
          <p:cNvPr id="9" name="图片 8">
            <a:extLst>
              <a:ext uri="{FF2B5EF4-FFF2-40B4-BE49-F238E27FC236}">
                <a16:creationId xmlns:a16="http://schemas.microsoft.com/office/drawing/2014/main" id="{729C4B61-65CF-4758-A4D5-B4CE491A4B92}"/>
              </a:ext>
            </a:extLst>
          </p:cNvPr>
          <p:cNvPicPr>
            <a:picLocks noChangeAspect="1"/>
          </p:cNvPicPr>
          <p:nvPr/>
        </p:nvPicPr>
        <p:blipFill rotWithShape="1">
          <a:blip r:embed="rId3">
            <a:duotone>
              <a:schemeClr val="bg2">
                <a:shade val="45000"/>
                <a:satMod val="135000"/>
              </a:schemeClr>
              <a:prstClr val="white"/>
            </a:duotone>
          </a:blip>
          <a:srcRect l="687" r="582" b="3555"/>
          <a:stretch/>
        </p:blipFill>
        <p:spPr>
          <a:xfrm>
            <a:off x="0" y="5384884"/>
            <a:ext cx="12192000" cy="1587416"/>
          </a:xfrm>
          <a:prstGeom prst="rect">
            <a:avLst/>
          </a:prstGeom>
        </p:spPr>
      </p:pic>
      <p:sp>
        <p:nvSpPr>
          <p:cNvPr id="5" name="文本框 4">
            <a:extLst>
              <a:ext uri="{FF2B5EF4-FFF2-40B4-BE49-F238E27FC236}">
                <a16:creationId xmlns:a16="http://schemas.microsoft.com/office/drawing/2014/main" id="{EEEB8E98-4CC1-4796-B89E-53E9408B358E}"/>
              </a:ext>
            </a:extLst>
          </p:cNvPr>
          <p:cNvSpPr txBox="1"/>
          <p:nvPr/>
        </p:nvSpPr>
        <p:spPr bwMode="auto">
          <a:xfrm>
            <a:off x="5105400" y="3397297"/>
            <a:ext cx="4952999" cy="400110"/>
          </a:xfrm>
          <a:prstGeom prst="rect">
            <a:avLst/>
          </a:prstGeom>
          <a:noFill/>
          <a:ln>
            <a:noFill/>
          </a:ln>
          <a:effectLst/>
        </p:spPr>
        <p:txBody>
          <a:bodyPr wrap="square" anchor="ctr">
            <a:spAutoFit/>
          </a:bodyPr>
          <a:lstStyle/>
          <a:p>
            <a:pPr algn="r" eaLnBrk="1" fontAlgn="auto" hangingPunct="1">
              <a:spcBef>
                <a:spcPts val="0"/>
              </a:spcBef>
              <a:spcAft>
                <a:spcPts val="0"/>
              </a:spcAft>
              <a:defRPr/>
            </a:pPr>
            <a:r>
              <a:rPr lang="zh-CN" altLang="en-US" sz="2000" b="1" spc="150" dirty="0">
                <a:latin typeface="微软雅黑" panose="020B0503020204020204" pitchFamily="34" charset="-122"/>
                <a:ea typeface="微软雅黑" panose="020B0503020204020204" pitchFamily="34" charset="-122"/>
              </a:rPr>
              <a:t>面向广大制造企业的工业数据服务平台</a:t>
            </a: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异常呼叫 </a:t>
            </a:r>
            <a:r>
              <a:rPr lang="en-US" altLang="zh-CN" dirty="0"/>
              <a:t>– </a:t>
            </a:r>
            <a:r>
              <a:rPr lang="zh-CN" altLang="en-US" dirty="0"/>
              <a:t>信息流</a:t>
            </a:r>
          </a:p>
        </p:txBody>
      </p:sp>
      <p:grpSp>
        <p:nvGrpSpPr>
          <p:cNvPr id="54" name="组合 53"/>
          <p:cNvGrpSpPr/>
          <p:nvPr/>
        </p:nvGrpSpPr>
        <p:grpSpPr>
          <a:xfrm>
            <a:off x="850597" y="1332511"/>
            <a:ext cx="1909498" cy="2081307"/>
            <a:chOff x="752936" y="1695648"/>
            <a:chExt cx="1909498" cy="2081307"/>
          </a:xfrm>
        </p:grpSpPr>
        <p:sp>
          <p:nvSpPr>
            <p:cNvPr id="6" name="矩形 127"/>
            <p:cNvSpPr>
              <a:spLocks noChangeArrowheads="1"/>
            </p:cNvSpPr>
            <p:nvPr/>
          </p:nvSpPr>
          <p:spPr bwMode="auto">
            <a:xfrm>
              <a:off x="752936" y="1695648"/>
              <a:ext cx="1909498" cy="646331"/>
            </a:xfrm>
            <a:prstGeom prst="rect">
              <a:avLst/>
            </a:prstGeom>
            <a:noFill/>
            <a:ln w="9525">
              <a:noFill/>
              <a:miter lim="800000"/>
            </a:ln>
          </p:spPr>
          <p:txBody>
            <a:bodyPr wrap="none">
              <a:spAutoFit/>
              <a:scene3d>
                <a:camera prst="orthographicFront"/>
                <a:lightRig rig="threePt" dir="t"/>
              </a:scene3d>
            </a:bodyPr>
            <a:lstStyle/>
            <a:p>
              <a:pPr algn="ctr" fontAlgn="auto">
                <a:spcBef>
                  <a:spcPts val="0"/>
                </a:spcBef>
                <a:spcAft>
                  <a:spcPts val="0"/>
                </a:spcAft>
                <a:defRPr/>
              </a:pPr>
              <a:r>
                <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线员工扫</a:t>
              </a:r>
              <a:endPar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设备</a:t>
              </a:r>
              <a:r>
                <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工段二维码</a:t>
              </a:r>
            </a:p>
          </p:txBody>
        </p:sp>
        <p:sp>
          <p:nvSpPr>
            <p:cNvPr id="46" name="矩形 45"/>
            <p:cNvSpPr/>
            <p:nvPr/>
          </p:nvSpPr>
          <p:spPr>
            <a:xfrm>
              <a:off x="800912" y="2336955"/>
              <a:ext cx="1800000" cy="1440000"/>
            </a:xfrm>
            <a:prstGeom prst="rect">
              <a:avLst/>
            </a:prstGeom>
            <a:blipFill dpi="0" rotWithShape="0">
              <a:blip r:embed="rId2" cstate="print"/>
              <a:srcRect/>
              <a:stretch>
                <a:fillRect l="-4000" t="-2000" r="-11000"/>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grpSp>
        <p:nvGrpSpPr>
          <p:cNvPr id="55" name="组合 54"/>
          <p:cNvGrpSpPr/>
          <p:nvPr/>
        </p:nvGrpSpPr>
        <p:grpSpPr>
          <a:xfrm>
            <a:off x="2955575" y="1316341"/>
            <a:ext cx="1800000" cy="2100767"/>
            <a:chOff x="3024951" y="1676188"/>
            <a:chExt cx="1800000" cy="2100767"/>
          </a:xfrm>
        </p:grpSpPr>
        <p:sp>
          <p:nvSpPr>
            <p:cNvPr id="8" name="矩形 127"/>
            <p:cNvSpPr>
              <a:spLocks noChangeArrowheads="1"/>
            </p:cNvSpPr>
            <p:nvPr/>
          </p:nvSpPr>
          <p:spPr bwMode="auto">
            <a:xfrm>
              <a:off x="3343290" y="1676188"/>
              <a:ext cx="1208984" cy="646331"/>
            </a:xfrm>
            <a:prstGeom prst="rect">
              <a:avLst/>
            </a:prstGeom>
            <a:noFill/>
            <a:ln w="9525">
              <a:noFill/>
              <a:miter lim="800000"/>
            </a:ln>
          </p:spPr>
          <p:txBody>
            <a:bodyPr wrap="none">
              <a:spAutoFit/>
            </a:bodyPr>
            <a:lstStyle/>
            <a:p>
              <a:pPr algn="ctr" fontAlgn="auto">
                <a:spcBef>
                  <a:spcPts val="0"/>
                </a:spcBef>
                <a:spcAft>
                  <a:spcPts val="0"/>
                </a:spcAft>
                <a:defRPr/>
              </a:pPr>
              <a:r>
                <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线员工扫</a:t>
              </a:r>
              <a:endPar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发起呼叫</a:t>
              </a:r>
            </a:p>
          </p:txBody>
        </p:sp>
        <p:sp>
          <p:nvSpPr>
            <p:cNvPr id="48" name="矩形 47"/>
            <p:cNvSpPr/>
            <p:nvPr/>
          </p:nvSpPr>
          <p:spPr>
            <a:xfrm>
              <a:off x="3024951" y="2336955"/>
              <a:ext cx="1800000" cy="1440000"/>
            </a:xfrm>
            <a:prstGeom prst="rect">
              <a:avLst/>
            </a:prstGeom>
            <a:blipFill dpi="0" rotWithShape="0">
              <a:blip r:embed="rId3"/>
              <a:srcRect/>
              <a:stretch>
                <a:fillRect l="22000" t="6000" r="27000" b="-14000"/>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grpSp>
        <p:nvGrpSpPr>
          <p:cNvPr id="56" name="组合 55"/>
          <p:cNvGrpSpPr/>
          <p:nvPr/>
        </p:nvGrpSpPr>
        <p:grpSpPr>
          <a:xfrm>
            <a:off x="5028635" y="1335800"/>
            <a:ext cx="1822831" cy="2081307"/>
            <a:chOff x="5147962" y="1695648"/>
            <a:chExt cx="1822831" cy="2081307"/>
          </a:xfrm>
        </p:grpSpPr>
        <p:sp>
          <p:nvSpPr>
            <p:cNvPr id="11" name="矩形 127"/>
            <p:cNvSpPr>
              <a:spLocks noChangeArrowheads="1"/>
            </p:cNvSpPr>
            <p:nvPr/>
          </p:nvSpPr>
          <p:spPr bwMode="auto">
            <a:xfrm>
              <a:off x="5170793" y="1695648"/>
              <a:ext cx="1800000" cy="646113"/>
            </a:xfrm>
            <a:prstGeom prst="rect">
              <a:avLst/>
            </a:prstGeom>
            <a:noFill/>
            <a:ln w="9525">
              <a:noFill/>
              <a:miter lim="800000"/>
            </a:ln>
          </p:spPr>
          <p:txBody>
            <a:bodyPr wrap="none">
              <a:spAutoFit/>
              <a:scene3d>
                <a:camera prst="orthographicFront"/>
                <a:lightRig rig="threePt" dir="t"/>
              </a:scene3d>
            </a:bodyPr>
            <a:lstStyle/>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平台调度</a:t>
              </a:r>
              <a:endPar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单据分发</a:t>
              </a:r>
            </a:p>
          </p:txBody>
        </p:sp>
        <p:sp>
          <p:nvSpPr>
            <p:cNvPr id="49" name="矩形 48"/>
            <p:cNvSpPr/>
            <p:nvPr/>
          </p:nvSpPr>
          <p:spPr>
            <a:xfrm>
              <a:off x="5147962" y="2336955"/>
              <a:ext cx="1800000" cy="1440000"/>
            </a:xfrm>
            <a:prstGeom prst="rect">
              <a:avLst/>
            </a:prstGeom>
            <a:blipFill dpi="0" rotWithShape="0">
              <a:blip r:embed="rId4"/>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grpSp>
        <p:nvGrpSpPr>
          <p:cNvPr id="58" name="组合 57"/>
          <p:cNvGrpSpPr/>
          <p:nvPr/>
        </p:nvGrpSpPr>
        <p:grpSpPr>
          <a:xfrm>
            <a:off x="9164793" y="3854872"/>
            <a:ext cx="1800000" cy="2081350"/>
            <a:chOff x="9545897" y="1695605"/>
            <a:chExt cx="1800000" cy="2081350"/>
          </a:xfrm>
        </p:grpSpPr>
        <p:sp>
          <p:nvSpPr>
            <p:cNvPr id="10" name="矩形 127"/>
            <p:cNvSpPr>
              <a:spLocks noChangeArrowheads="1"/>
            </p:cNvSpPr>
            <p:nvPr/>
          </p:nvSpPr>
          <p:spPr bwMode="auto">
            <a:xfrm>
              <a:off x="9545897" y="1695605"/>
              <a:ext cx="1800000" cy="646331"/>
            </a:xfrm>
            <a:prstGeom prst="rect">
              <a:avLst/>
            </a:prstGeom>
            <a:noFill/>
            <a:ln w="9525">
              <a:noFill/>
              <a:miter lim="800000"/>
            </a:ln>
          </p:spPr>
          <p:txBody>
            <a:bodyPr wrap="none">
              <a:spAutoFit/>
            </a:bodyPr>
            <a:lstStyle/>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问题解决</a:t>
              </a:r>
              <a:endPar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异常关闭</a:t>
              </a:r>
            </a:p>
          </p:txBody>
        </p:sp>
        <p:sp>
          <p:nvSpPr>
            <p:cNvPr id="51" name="矩形 50"/>
            <p:cNvSpPr/>
            <p:nvPr/>
          </p:nvSpPr>
          <p:spPr>
            <a:xfrm>
              <a:off x="9545897" y="2336955"/>
              <a:ext cx="1800000" cy="1440000"/>
            </a:xfrm>
            <a:prstGeom prst="rect">
              <a:avLst/>
            </a:prstGeom>
            <a:blipFill dpi="0" rotWithShape="0">
              <a:blip r:embed="rId5"/>
              <a:srcRect/>
              <a:stretch>
                <a:fillRect l="10000" r="10000"/>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grpSp>
        <p:nvGrpSpPr>
          <p:cNvPr id="59" name="组合 58"/>
          <p:cNvGrpSpPr/>
          <p:nvPr/>
        </p:nvGrpSpPr>
        <p:grpSpPr>
          <a:xfrm>
            <a:off x="7108129" y="3849891"/>
            <a:ext cx="1800000" cy="2086331"/>
            <a:chOff x="9552320" y="4241140"/>
            <a:chExt cx="1800000" cy="2086331"/>
          </a:xfrm>
        </p:grpSpPr>
        <p:sp>
          <p:nvSpPr>
            <p:cNvPr id="38" name="矩形 127"/>
            <p:cNvSpPr>
              <a:spLocks noChangeArrowheads="1"/>
            </p:cNvSpPr>
            <p:nvPr/>
          </p:nvSpPr>
          <p:spPr bwMode="auto">
            <a:xfrm>
              <a:off x="9552320" y="4241140"/>
              <a:ext cx="1800000" cy="646331"/>
            </a:xfrm>
            <a:prstGeom prst="rect">
              <a:avLst/>
            </a:prstGeom>
            <a:noFill/>
            <a:ln w="9525">
              <a:noFill/>
              <a:miter lim="800000"/>
            </a:ln>
          </p:spPr>
          <p:txBody>
            <a:bodyPr wrap="none">
              <a:spAutoFit/>
              <a:scene3d>
                <a:camera prst="orthographicFront"/>
                <a:lightRig rig="threePt" dir="t"/>
              </a:scene3d>
            </a:bodyPr>
            <a:lstStyle/>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问题未解决</a:t>
              </a:r>
              <a:endPar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需反馈上级</a:t>
              </a:r>
            </a:p>
          </p:txBody>
        </p:sp>
        <p:sp>
          <p:nvSpPr>
            <p:cNvPr id="52" name="矩形 51"/>
            <p:cNvSpPr/>
            <p:nvPr/>
          </p:nvSpPr>
          <p:spPr>
            <a:xfrm>
              <a:off x="9552320" y="4887471"/>
              <a:ext cx="1800000" cy="1440000"/>
            </a:xfrm>
            <a:prstGeom prst="rect">
              <a:avLst/>
            </a:prstGeom>
            <a:blipFill dpi="0" rotWithShape="0">
              <a:blip r:embed="rId6"/>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grpSp>
        <p:nvGrpSpPr>
          <p:cNvPr id="60" name="组合 59"/>
          <p:cNvGrpSpPr/>
          <p:nvPr/>
        </p:nvGrpSpPr>
        <p:grpSpPr>
          <a:xfrm>
            <a:off x="7108045" y="1332511"/>
            <a:ext cx="1806434" cy="2084596"/>
            <a:chOff x="7360496" y="1692359"/>
            <a:chExt cx="1806434" cy="2084596"/>
          </a:xfrm>
        </p:grpSpPr>
        <p:sp>
          <p:nvSpPr>
            <p:cNvPr id="61" name="矩形 127"/>
            <p:cNvSpPr>
              <a:spLocks noChangeArrowheads="1"/>
            </p:cNvSpPr>
            <p:nvPr/>
          </p:nvSpPr>
          <p:spPr bwMode="auto">
            <a:xfrm>
              <a:off x="7366930" y="1692359"/>
              <a:ext cx="1800000" cy="646331"/>
            </a:xfrm>
            <a:prstGeom prst="rect">
              <a:avLst/>
            </a:prstGeom>
            <a:noFill/>
            <a:ln w="9525">
              <a:noFill/>
              <a:miter lim="800000"/>
            </a:ln>
          </p:spPr>
          <p:txBody>
            <a:bodyPr wrap="none">
              <a:spAutoFit/>
              <a:scene3d>
                <a:camera prst="orthographicFront"/>
                <a:lightRig rig="threePt" dir="t"/>
              </a:scene3d>
            </a:bodyPr>
            <a:lstStyle/>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工程师收到</a:t>
              </a:r>
              <a:endPar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异常反馈</a:t>
              </a:r>
            </a:p>
          </p:txBody>
        </p:sp>
        <p:sp>
          <p:nvSpPr>
            <p:cNvPr id="62" name="矩形 61"/>
            <p:cNvSpPr/>
            <p:nvPr/>
          </p:nvSpPr>
          <p:spPr>
            <a:xfrm flipH="1">
              <a:off x="7360496" y="2336955"/>
              <a:ext cx="1800000" cy="1440000"/>
            </a:xfrm>
            <a:prstGeom prst="rect">
              <a:avLst/>
            </a:prstGeom>
            <a:blipFill dpi="0" rotWithShape="0">
              <a:blip r:embed="rId7"/>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grpSp>
        <p:nvGrpSpPr>
          <p:cNvPr id="57" name="组合 56"/>
          <p:cNvGrpSpPr/>
          <p:nvPr/>
        </p:nvGrpSpPr>
        <p:grpSpPr>
          <a:xfrm>
            <a:off x="9158359" y="1316341"/>
            <a:ext cx="1800000" cy="2100766"/>
            <a:chOff x="7360496" y="1676189"/>
            <a:chExt cx="1800000" cy="2100766"/>
          </a:xfrm>
        </p:grpSpPr>
        <p:sp>
          <p:nvSpPr>
            <p:cNvPr id="9" name="矩形 127"/>
            <p:cNvSpPr>
              <a:spLocks noChangeArrowheads="1"/>
            </p:cNvSpPr>
            <p:nvPr/>
          </p:nvSpPr>
          <p:spPr bwMode="auto">
            <a:xfrm>
              <a:off x="7360496" y="1676189"/>
              <a:ext cx="1800000" cy="646113"/>
            </a:xfrm>
            <a:prstGeom prst="rect">
              <a:avLst/>
            </a:prstGeom>
            <a:noFill/>
            <a:ln w="9525">
              <a:noFill/>
              <a:miter lim="800000"/>
            </a:ln>
          </p:spPr>
          <p:txBody>
            <a:bodyPr wrap="none">
              <a:spAutoFit/>
            </a:bodyPr>
            <a:lstStyle/>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异常处理者</a:t>
              </a:r>
              <a:endParaRPr lang="en-US" altLang="zh-CN"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lang="zh-CN" altLang="en-US" b="1" kern="0" dirty="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到场处理</a:t>
              </a:r>
            </a:p>
          </p:txBody>
        </p:sp>
        <p:sp>
          <p:nvSpPr>
            <p:cNvPr id="50" name="矩形 49"/>
            <p:cNvSpPr/>
            <p:nvPr/>
          </p:nvSpPr>
          <p:spPr>
            <a:xfrm flipH="1">
              <a:off x="7360496" y="2336955"/>
              <a:ext cx="1800000" cy="1440000"/>
            </a:xfrm>
            <a:prstGeom prst="rect">
              <a:avLst/>
            </a:prstGeom>
            <a:blipFill dpi="0" rotWithShape="0">
              <a:blip r:embed="rId8"/>
              <a:srcRect/>
              <a:stretch>
                <a:fillRect/>
              </a:stretch>
            </a:blip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sp>
        <p:nvSpPr>
          <p:cNvPr id="98" name="椭圆 97"/>
          <p:cNvSpPr/>
          <p:nvPr/>
        </p:nvSpPr>
        <p:spPr>
          <a:xfrm>
            <a:off x="1708861" y="3443262"/>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10025577" y="3440894"/>
            <a:ext cx="216000" cy="2160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a:off x="1829648" y="3527286"/>
            <a:ext cx="2088000" cy="0"/>
          </a:xfrm>
          <a:prstGeom prst="straightConnector1">
            <a:avLst/>
          </a:prstGeom>
          <a:ln>
            <a:prstDash val="lgDash"/>
            <a:tailEnd type="triangle" w="lg" len="lg"/>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3924552" y="3527286"/>
            <a:ext cx="2088000" cy="0"/>
          </a:xfrm>
          <a:prstGeom prst="straightConnector1">
            <a:avLst/>
          </a:prstGeom>
          <a:ln>
            <a:prstDash val="lgDash"/>
            <a:tailEnd type="triangle" w="lg" len="lg"/>
          </a:ln>
        </p:spPr>
        <p:style>
          <a:lnRef idx="1">
            <a:schemeClr val="dk1"/>
          </a:lnRef>
          <a:fillRef idx="0">
            <a:schemeClr val="dk1"/>
          </a:fillRef>
          <a:effectRef idx="0">
            <a:schemeClr val="dk1"/>
          </a:effectRef>
          <a:fontRef idx="minor">
            <a:schemeClr val="tx1"/>
          </a:fontRef>
        </p:style>
      </p:cxnSp>
      <p:cxnSp>
        <p:nvCxnSpPr>
          <p:cNvPr id="43" name="直接箭头连接符 42"/>
          <p:cNvCxnSpPr/>
          <p:nvPr/>
        </p:nvCxnSpPr>
        <p:spPr>
          <a:xfrm>
            <a:off x="6019456" y="3527286"/>
            <a:ext cx="2088000" cy="0"/>
          </a:xfrm>
          <a:prstGeom prst="straightConnector1">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p:cNvCxnSpPr/>
          <p:nvPr/>
        </p:nvCxnSpPr>
        <p:spPr>
          <a:xfrm>
            <a:off x="8114359" y="3527286"/>
            <a:ext cx="2088000" cy="0"/>
          </a:xfrm>
          <a:prstGeom prst="straightConnector1">
            <a:avLst/>
          </a:prstGeom>
          <a:ln>
            <a:prstDash val="lgDash"/>
            <a:tailEnd type="triangle" w="lg" len="lg"/>
          </a:ln>
        </p:spPr>
        <p:style>
          <a:lnRef idx="1">
            <a:schemeClr val="dk1"/>
          </a:lnRef>
          <a:fillRef idx="0">
            <a:schemeClr val="dk1"/>
          </a:fillRef>
          <a:effectRef idx="0">
            <a:schemeClr val="dk1"/>
          </a:effectRef>
          <a:fontRef idx="minor">
            <a:schemeClr val="tx1"/>
          </a:fontRef>
        </p:style>
      </p:cxnSp>
      <p:cxnSp>
        <p:nvCxnSpPr>
          <p:cNvPr id="16" name="连接符: 肘形 15"/>
          <p:cNvCxnSpPr/>
          <p:nvPr/>
        </p:nvCxnSpPr>
        <p:spPr>
          <a:xfrm rot="16200000" flipH="1">
            <a:off x="9437216" y="4281674"/>
            <a:ext cx="2549386" cy="1019096"/>
          </a:xfrm>
          <a:prstGeom prst="bentConnector3">
            <a:avLst>
              <a:gd name="adj1" fmla="val 208"/>
            </a:avLst>
          </a:prstGeom>
          <a:ln>
            <a:prstDash val="lgDash"/>
            <a:tailEnd type="triangle" w="lg" len="lg"/>
          </a:ln>
        </p:spPr>
        <p:style>
          <a:lnRef idx="1">
            <a:schemeClr val="dk1"/>
          </a:lnRef>
          <a:fillRef idx="0">
            <a:schemeClr val="dk1"/>
          </a:fillRef>
          <a:effectRef idx="0">
            <a:schemeClr val="dk1"/>
          </a:effectRef>
          <a:fontRef idx="minor">
            <a:schemeClr val="tx1"/>
          </a:fontRef>
        </p:style>
      </p:cxnSp>
      <p:cxnSp>
        <p:nvCxnSpPr>
          <p:cNvPr id="26" name="直接箭头连接符 25"/>
          <p:cNvCxnSpPr/>
          <p:nvPr/>
        </p:nvCxnSpPr>
        <p:spPr>
          <a:xfrm flipH="1">
            <a:off x="10064793" y="6065915"/>
            <a:ext cx="1156664" cy="0"/>
          </a:xfrm>
          <a:prstGeom prst="straightConnector1">
            <a:avLst/>
          </a:prstGeom>
          <a:ln>
            <a:prstDash val="lgDash"/>
            <a:tailEnd type="triangle" w="lg" len="lg"/>
          </a:ln>
        </p:spPr>
        <p:style>
          <a:lnRef idx="1">
            <a:schemeClr val="dk1"/>
          </a:lnRef>
          <a:fillRef idx="0">
            <a:schemeClr val="dk1"/>
          </a:fillRef>
          <a:effectRef idx="0">
            <a:schemeClr val="dk1"/>
          </a:effectRef>
          <a:fontRef idx="minor">
            <a:schemeClr val="tx1"/>
          </a:fontRef>
        </p:style>
      </p:cxnSp>
      <p:cxnSp>
        <p:nvCxnSpPr>
          <p:cNvPr id="63" name="直接箭头连接符 62"/>
          <p:cNvCxnSpPr/>
          <p:nvPr/>
        </p:nvCxnSpPr>
        <p:spPr>
          <a:xfrm flipH="1">
            <a:off x="8029047" y="6056390"/>
            <a:ext cx="2056664" cy="0"/>
          </a:xfrm>
          <a:prstGeom prst="straightConnector1">
            <a:avLst/>
          </a:prstGeom>
          <a:ln>
            <a:prstDash val="lgDash"/>
            <a:tailEnd type="triangle" w="lg" len="lg"/>
          </a:ln>
        </p:spPr>
        <p:style>
          <a:lnRef idx="1">
            <a:schemeClr val="dk1"/>
          </a:lnRef>
          <a:fillRef idx="0">
            <a:schemeClr val="dk1"/>
          </a:fillRef>
          <a:effectRef idx="0">
            <a:schemeClr val="dk1"/>
          </a:effectRef>
          <a:fontRef idx="minor">
            <a:schemeClr val="tx1"/>
          </a:fontRef>
        </p:style>
      </p:cxnSp>
      <p:pic>
        <p:nvPicPr>
          <p:cNvPr id="28" name="图片 27"/>
          <p:cNvPicPr>
            <a:picLocks noChangeAspect="1"/>
          </p:cNvPicPr>
          <p:nvPr/>
        </p:nvPicPr>
        <p:blipFill>
          <a:blip r:embed="rId9">
            <a:lum bright="6000"/>
          </a:blip>
          <a:stretch>
            <a:fillRect/>
          </a:stretch>
        </p:blipFill>
        <p:spPr>
          <a:xfrm>
            <a:off x="854710" y="3844925"/>
            <a:ext cx="5259070" cy="2515870"/>
          </a:xfrm>
          <a:prstGeom prst="rect">
            <a:avLst/>
          </a:prstGeom>
        </p:spPr>
      </p:pic>
    </p:spTree>
    <p:extLst>
      <p:ext uri="{BB962C8B-B14F-4D97-AF65-F5344CB8AC3E}">
        <p14:creationId xmlns:p14="http://schemas.microsoft.com/office/powerpoint/2010/main" val="63255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1.66667E-6 -4.07407E-6 L 0.17239 -0.00301 " pathEditMode="relative" rAng="0" ptsTypes="AA">
                                      <p:cBhvr>
                                        <p:cTn id="6" dur="2000" fill="hold"/>
                                        <p:tgtEl>
                                          <p:spTgt spid="98"/>
                                        </p:tgtEl>
                                        <p:attrNameLst>
                                          <p:attrName>ppt_x</p:attrName>
                                          <p:attrName>ppt_y</p:attrName>
                                        </p:attrNameLst>
                                      </p:cBhvr>
                                      <p:rCtr x="8620" y="-162"/>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1" nodeType="clickEffect">
                                  <p:stCondLst>
                                    <p:cond delay="0"/>
                                  </p:stCondLst>
                                  <p:childTnLst>
                                    <p:animMotion origin="layout" path="M 0.17239 -0.00301 L 0.34362 -0.00347 " pathEditMode="relative" rAng="0" ptsTypes="AA">
                                      <p:cBhvr>
                                        <p:cTn id="10" dur="2000" fill="hold"/>
                                        <p:tgtEl>
                                          <p:spTgt spid="98"/>
                                        </p:tgtEl>
                                        <p:attrNameLst>
                                          <p:attrName>ppt_x</p:attrName>
                                          <p:attrName>ppt_y</p:attrName>
                                        </p:attrNameLst>
                                      </p:cBhvr>
                                      <p:rCtr x="8555" y="-23"/>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2" nodeType="clickEffect">
                                  <p:stCondLst>
                                    <p:cond delay="0"/>
                                  </p:stCondLst>
                                  <p:childTnLst>
                                    <p:animMotion origin="layout" path="M 0.34362 -0.00347 L 0.50872 -4.07407E-6 " pathEditMode="relative" rAng="0" ptsTypes="AA">
                                      <p:cBhvr>
                                        <p:cTn id="14" dur="2000" fill="hold"/>
                                        <p:tgtEl>
                                          <p:spTgt spid="98"/>
                                        </p:tgtEl>
                                        <p:attrNameLst>
                                          <p:attrName>ppt_x</p:attrName>
                                          <p:attrName>ppt_y</p:attrName>
                                        </p:attrNameLst>
                                      </p:cBhvr>
                                      <p:rCtr x="8229" y="46"/>
                                    </p:animMotion>
                                  </p:childTnLst>
                                </p:cTn>
                              </p:par>
                            </p:childTnLst>
                          </p:cTn>
                        </p:par>
                      </p:childTnLst>
                    </p:cTn>
                  </p:par>
                  <p:par>
                    <p:cTn id="15" fill="hold">
                      <p:stCondLst>
                        <p:cond delay="indefinite"/>
                      </p:stCondLst>
                      <p:childTnLst>
                        <p:par>
                          <p:cTn id="16" fill="hold">
                            <p:stCondLst>
                              <p:cond delay="0"/>
                            </p:stCondLst>
                            <p:childTnLst>
                              <p:par>
                                <p:cTn id="17" presetID="63" presetClass="path" presetSubtype="0" accel="50000" decel="50000" fill="hold" grpId="3" nodeType="clickEffect">
                                  <p:stCondLst>
                                    <p:cond delay="0"/>
                                  </p:stCondLst>
                                  <p:childTnLst>
                                    <p:animMotion origin="layout" path="M 0.50872 -1.85185E-6 L 0.6806 -0.00069 " pathEditMode="relative" rAng="0" ptsTypes="AA">
                                      <p:cBhvr>
                                        <p:cTn id="18" dur="2000" fill="hold"/>
                                        <p:tgtEl>
                                          <p:spTgt spid="98"/>
                                        </p:tgtEl>
                                        <p:attrNameLst>
                                          <p:attrName>ppt_x</p:attrName>
                                          <p:attrName>ppt_y</p:attrName>
                                        </p:attrNameLst>
                                      </p:cBhvr>
                                      <p:rCtr x="8594" y="139"/>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50" presetClass="path" presetSubtype="0" accel="50000" decel="50000" fill="hold" grpId="4" nodeType="withEffect">
                                  <p:stCondLst>
                                    <p:cond delay="0"/>
                                  </p:stCondLst>
                                  <p:childTnLst>
                                    <p:animMotion origin="layout" path="M 0.6806 -0.00069 C 0.72305 0.0007 0.71888 -0.00324 0.76211 -0.00185 C 0.7793 0.00533 0.77226 0.02431 0.77318 0.04792 C 0.76927 0.07315 0.77474 0.34792 0.77383 0.36482 C 0.73737 0.3676 0.73646 0.36968 0.68502 0.36852 " pathEditMode="relative" rAng="0" ptsTypes="AAAAA">
                                      <p:cBhvr>
                                        <p:cTn id="24" dur="2000" fill="hold"/>
                                        <p:tgtEl>
                                          <p:spTgt spid="98"/>
                                        </p:tgtEl>
                                        <p:attrNameLst>
                                          <p:attrName>ppt_x</p:attrName>
                                          <p:attrName>ppt_y</p:attrName>
                                        </p:attrNameLst>
                                      </p:cBhvr>
                                      <p:rCtr x="4661" y="18403"/>
                                    </p:animMotion>
                                  </p:childTnLst>
                                </p:cTn>
                              </p:par>
                              <p:par>
                                <p:cTn id="25" presetID="50" presetClass="path" presetSubtype="0" accel="50000" decel="50000" fill="hold" grpId="1" nodeType="withEffect">
                                  <p:stCondLst>
                                    <p:cond delay="0"/>
                                  </p:stCondLst>
                                  <p:childTnLst>
                                    <p:animMotion origin="layout" path="M -0.00156 -0.00023 L 0.08594 -0.00023 C 0.0918 0.06736 0.08972 0.30162 0.08972 0.35718 C 0.07591 0.37755 -0.12226 0.37084 -0.16862 0.36875 " pathEditMode="relative" rAng="0" ptsTypes="AAAA">
                                      <p:cBhvr>
                                        <p:cTn id="26" dur="2000" fill="hold"/>
                                        <p:tgtEl>
                                          <p:spTgt spid="102"/>
                                        </p:tgtEl>
                                        <p:attrNameLst>
                                          <p:attrName>ppt_x</p:attrName>
                                          <p:attrName>ppt_y</p:attrName>
                                        </p:attrNameLst>
                                      </p:cBhvr>
                                      <p:rCtr x="-3776" y="1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bldLvl="0" animBg="1"/>
      <p:bldP spid="98" grpId="1" bldLvl="0" animBg="1"/>
      <p:bldP spid="98" grpId="2" bldLvl="0" animBg="1"/>
      <p:bldP spid="98" grpId="3" bldLvl="0" animBg="1"/>
      <p:bldP spid="98" grpId="4" bldLvl="0" animBg="1"/>
      <p:bldP spid="102" grpId="0" bldLvl="0" animBg="1"/>
      <p:bldP spid="102" grpId="1"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异常呼叫 </a:t>
            </a:r>
            <a:r>
              <a:rPr lang="en-US" altLang="zh-CN" dirty="0"/>
              <a:t>– </a:t>
            </a:r>
            <a:r>
              <a:rPr lang="zh-CN" altLang="en-US" dirty="0"/>
              <a:t>信息流</a:t>
            </a:r>
          </a:p>
        </p:txBody>
      </p:sp>
      <p:pic>
        <p:nvPicPr>
          <p:cNvPr id="4" name="图片 3">
            <a:extLst>
              <a:ext uri="{FF2B5EF4-FFF2-40B4-BE49-F238E27FC236}">
                <a16:creationId xmlns:a16="http://schemas.microsoft.com/office/drawing/2014/main" id="{F938132B-CBF3-4B3F-BBB3-B3C548423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977900"/>
            <a:ext cx="2511799" cy="5442230"/>
          </a:xfrm>
          <a:prstGeom prst="rect">
            <a:avLst/>
          </a:prstGeom>
        </p:spPr>
      </p:pic>
      <p:pic>
        <p:nvPicPr>
          <p:cNvPr id="12" name="图片 11">
            <a:extLst>
              <a:ext uri="{FF2B5EF4-FFF2-40B4-BE49-F238E27FC236}">
                <a16:creationId xmlns:a16="http://schemas.microsoft.com/office/drawing/2014/main" id="{7A782553-C886-4C04-BD96-474E568897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061" y="977900"/>
            <a:ext cx="2515464" cy="5450171"/>
          </a:xfrm>
          <a:prstGeom prst="rect">
            <a:avLst/>
          </a:prstGeom>
        </p:spPr>
      </p:pic>
      <p:pic>
        <p:nvPicPr>
          <p:cNvPr id="14" name="图片 13">
            <a:extLst>
              <a:ext uri="{FF2B5EF4-FFF2-40B4-BE49-F238E27FC236}">
                <a16:creationId xmlns:a16="http://schemas.microsoft.com/office/drawing/2014/main" id="{9AD21924-94A8-4B30-8ED5-8E99A2EAC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8608" y="977900"/>
            <a:ext cx="2616334" cy="5442230"/>
          </a:xfrm>
          <a:prstGeom prst="rect">
            <a:avLst/>
          </a:prstGeom>
        </p:spPr>
      </p:pic>
      <p:pic>
        <p:nvPicPr>
          <p:cNvPr id="17" name="图片 16">
            <a:extLst>
              <a:ext uri="{FF2B5EF4-FFF2-40B4-BE49-F238E27FC236}">
                <a16:creationId xmlns:a16="http://schemas.microsoft.com/office/drawing/2014/main" id="{A99B1A49-E683-4B51-816C-E5648AD6FC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347" y="977900"/>
            <a:ext cx="2559182" cy="5454930"/>
          </a:xfrm>
          <a:prstGeom prst="rect">
            <a:avLst/>
          </a:prstGeom>
        </p:spPr>
      </p:pic>
    </p:spTree>
    <p:extLst>
      <p:ext uri="{BB962C8B-B14F-4D97-AF65-F5344CB8AC3E}">
        <p14:creationId xmlns:p14="http://schemas.microsoft.com/office/powerpoint/2010/main" val="2348665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异常呼叫 </a:t>
            </a:r>
            <a:r>
              <a:rPr lang="en-US" altLang="zh-CN" dirty="0"/>
              <a:t>– </a:t>
            </a:r>
            <a:r>
              <a:rPr lang="zh-CN" altLang="en-US" dirty="0"/>
              <a:t>智能客服</a:t>
            </a:r>
          </a:p>
        </p:txBody>
      </p:sp>
      <p:pic>
        <p:nvPicPr>
          <p:cNvPr id="7" name="图片 6">
            <a:extLst>
              <a:ext uri="{FF2B5EF4-FFF2-40B4-BE49-F238E27FC236}">
                <a16:creationId xmlns:a16="http://schemas.microsoft.com/office/drawing/2014/main" id="{598182E5-6D83-47A9-A67C-EC21AA87F8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500" y="879328"/>
            <a:ext cx="3118010" cy="5727994"/>
          </a:xfrm>
          <a:prstGeom prst="rect">
            <a:avLst/>
          </a:prstGeom>
        </p:spPr>
      </p:pic>
      <p:pic>
        <p:nvPicPr>
          <p:cNvPr id="9" name="图片 8">
            <a:extLst>
              <a:ext uri="{FF2B5EF4-FFF2-40B4-BE49-F238E27FC236}">
                <a16:creationId xmlns:a16="http://schemas.microsoft.com/office/drawing/2014/main" id="{3748C029-F8A8-4397-BF5A-69EA5E702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527" y="879327"/>
            <a:ext cx="3493959" cy="5727993"/>
          </a:xfrm>
          <a:prstGeom prst="rect">
            <a:avLst/>
          </a:prstGeom>
        </p:spPr>
      </p:pic>
      <p:sp>
        <p:nvSpPr>
          <p:cNvPr id="13" name="内容占位符 30">
            <a:extLst>
              <a:ext uri="{FF2B5EF4-FFF2-40B4-BE49-F238E27FC236}">
                <a16:creationId xmlns:a16="http://schemas.microsoft.com/office/drawing/2014/main" id="{53407119-070C-44E1-B3F3-694877E15FBE}"/>
              </a:ext>
            </a:extLst>
          </p:cNvPr>
          <p:cNvSpPr>
            <a:spLocks noGrp="1"/>
          </p:cNvSpPr>
          <p:nvPr>
            <p:ph idx="1"/>
          </p:nvPr>
        </p:nvSpPr>
        <p:spPr>
          <a:xfrm>
            <a:off x="7931199" y="2257425"/>
            <a:ext cx="3109587" cy="4476750"/>
          </a:xfrm>
        </p:spPr>
        <p:txBody>
          <a:bodyPr/>
          <a:lstStyle/>
          <a:p>
            <a:pPr marL="0" indent="0" fontAlgn="auto">
              <a:buFont typeface="Wingdings" panose="05000000000000000000" pitchFamily="2" charset="2"/>
              <a:buNone/>
            </a:pPr>
            <a:r>
              <a:rPr kumimoji="1" lang="zh-CN" altLang="en-US" sz="2400" b="1" noProof="1">
                <a:cs typeface="+mn-ea"/>
                <a:sym typeface="+mn-lt"/>
              </a:rPr>
              <a:t>除了提交异常呼叫，客户也可以通过智能客服的引导进行基本的故障诊断，查询初步的解决方案</a:t>
            </a:r>
          </a:p>
        </p:txBody>
      </p:sp>
    </p:spTree>
    <p:extLst>
      <p:ext uri="{BB962C8B-B14F-4D97-AF65-F5344CB8AC3E}">
        <p14:creationId xmlns:p14="http://schemas.microsoft.com/office/powerpoint/2010/main" val="2609569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2020609" y="2490498"/>
            <a:ext cx="1941792"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3.2</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6096000" y="2422883"/>
            <a:ext cx="3962399"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文档发放</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8"/>
            <a:ext cx="6095999" cy="1"/>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547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文档发放 </a:t>
            </a:r>
            <a:r>
              <a:rPr lang="en-US" altLang="zh-CN" dirty="0"/>
              <a:t>– </a:t>
            </a:r>
            <a:r>
              <a:rPr lang="zh-CN" altLang="en-US" dirty="0"/>
              <a:t>车间图纸下发现状</a:t>
            </a:r>
          </a:p>
        </p:txBody>
      </p:sp>
      <p:sp>
        <p:nvSpPr>
          <p:cNvPr id="30" name="矩形 60">
            <a:extLst>
              <a:ext uri="{FF2B5EF4-FFF2-40B4-BE49-F238E27FC236}">
                <a16:creationId xmlns:a16="http://schemas.microsoft.com/office/drawing/2014/main" id="{E5CE5379-BF89-48F3-94CF-337EAC28C346}"/>
              </a:ext>
            </a:extLst>
          </p:cNvPr>
          <p:cNvSpPr>
            <a:spLocks noChangeArrowheads="1"/>
          </p:cNvSpPr>
          <p:nvPr/>
        </p:nvSpPr>
        <p:spPr bwMode="auto">
          <a:xfrm>
            <a:off x="698500" y="1085850"/>
            <a:ext cx="4292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just" eaLnBrk="1" hangingPunct="1">
              <a:lnSpc>
                <a:spcPct val="100000"/>
              </a:lnSpc>
              <a:spcBef>
                <a:spcPct val="0"/>
              </a:spcBef>
              <a:buFontTx/>
              <a:buNone/>
            </a:pPr>
            <a:r>
              <a:rPr lang="zh-CN" altLang="en-US" sz="2400" b="1"/>
              <a:t>目前，车间图纸如何下发？？</a:t>
            </a:r>
          </a:p>
        </p:txBody>
      </p:sp>
      <p:sp>
        <p:nvSpPr>
          <p:cNvPr id="31" name="文本框 3">
            <a:extLst>
              <a:ext uri="{FF2B5EF4-FFF2-40B4-BE49-F238E27FC236}">
                <a16:creationId xmlns:a16="http://schemas.microsoft.com/office/drawing/2014/main" id="{6F3D95A0-CBA2-4B98-B145-DF342D98344C}"/>
              </a:ext>
            </a:extLst>
          </p:cNvPr>
          <p:cNvSpPr txBox="1">
            <a:spLocks noChangeArrowheads="1"/>
          </p:cNvSpPr>
          <p:nvPr/>
        </p:nvSpPr>
        <p:spPr bwMode="auto">
          <a:xfrm>
            <a:off x="673100" y="1822450"/>
            <a:ext cx="40386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b="1">
                <a:solidFill>
                  <a:srgbClr val="FF0000"/>
                </a:solidFill>
              </a:rPr>
              <a:t>错误方法：</a:t>
            </a:r>
          </a:p>
        </p:txBody>
      </p:sp>
      <p:pic>
        <p:nvPicPr>
          <p:cNvPr id="32" name="图片 4">
            <a:extLst>
              <a:ext uri="{FF2B5EF4-FFF2-40B4-BE49-F238E27FC236}">
                <a16:creationId xmlns:a16="http://schemas.microsoft.com/office/drawing/2014/main" id="{E89CC788-D773-4BC8-9334-C1DC1C15C69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500" y="2709863"/>
            <a:ext cx="2312988"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5">
            <a:extLst>
              <a:ext uri="{FF2B5EF4-FFF2-40B4-BE49-F238E27FC236}">
                <a16:creationId xmlns:a16="http://schemas.microsoft.com/office/drawing/2014/main" id="{2D3198D9-8581-4865-97A8-43101D3C93D4}"/>
              </a:ext>
            </a:extLst>
          </p:cNvPr>
          <p:cNvSpPr txBox="1">
            <a:spLocks noChangeArrowheads="1"/>
          </p:cNvSpPr>
          <p:nvPr/>
        </p:nvSpPr>
        <p:spPr bwMode="auto">
          <a:xfrm>
            <a:off x="1198563" y="4725988"/>
            <a:ext cx="20748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1800" dirty="0"/>
              <a:t>方法</a:t>
            </a:r>
            <a:r>
              <a:rPr lang="en-US" altLang="zh-CN" sz="1800" dirty="0"/>
              <a:t>-</a:t>
            </a:r>
            <a:r>
              <a:rPr lang="zh-CN" altLang="en-US" sz="1800" dirty="0"/>
              <a:t>：</a:t>
            </a:r>
            <a:r>
              <a:rPr lang="en-US" altLang="zh-CN" sz="1800" dirty="0"/>
              <a:t>U</a:t>
            </a:r>
            <a:r>
              <a:rPr lang="zh-CN" altLang="en-US" sz="1800" dirty="0"/>
              <a:t>盘拷贝</a:t>
            </a:r>
          </a:p>
        </p:txBody>
      </p:sp>
      <p:sp>
        <p:nvSpPr>
          <p:cNvPr id="34" name="文本框 29">
            <a:extLst>
              <a:ext uri="{FF2B5EF4-FFF2-40B4-BE49-F238E27FC236}">
                <a16:creationId xmlns:a16="http://schemas.microsoft.com/office/drawing/2014/main" id="{88D5B41F-B849-4568-8D50-77AD822041CB}"/>
              </a:ext>
            </a:extLst>
          </p:cNvPr>
          <p:cNvSpPr txBox="1">
            <a:spLocks noChangeArrowheads="1"/>
          </p:cNvSpPr>
          <p:nvPr/>
        </p:nvSpPr>
        <p:spPr bwMode="auto">
          <a:xfrm>
            <a:off x="7618413" y="4725988"/>
            <a:ext cx="3086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1800"/>
              <a:t>方法三：内部即时通讯软件</a:t>
            </a:r>
          </a:p>
        </p:txBody>
      </p:sp>
      <p:pic>
        <p:nvPicPr>
          <p:cNvPr id="35" name="图片 7">
            <a:extLst>
              <a:ext uri="{FF2B5EF4-FFF2-40B4-BE49-F238E27FC236}">
                <a16:creationId xmlns:a16="http://schemas.microsoft.com/office/drawing/2014/main" id="{6836F61C-0909-446A-8E6D-96955F4CBD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77125" y="2135188"/>
            <a:ext cx="3736975"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4">
            <a:extLst>
              <a:ext uri="{FF2B5EF4-FFF2-40B4-BE49-F238E27FC236}">
                <a16:creationId xmlns:a16="http://schemas.microsoft.com/office/drawing/2014/main" id="{D35E6622-2C46-4CB4-BD41-F08BF8535EF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75088" y="2452688"/>
            <a:ext cx="2781300"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35">
            <a:extLst>
              <a:ext uri="{FF2B5EF4-FFF2-40B4-BE49-F238E27FC236}">
                <a16:creationId xmlns:a16="http://schemas.microsoft.com/office/drawing/2014/main" id="{DCB60EFE-6FA7-41AC-9257-2DF54B5EF71A}"/>
              </a:ext>
            </a:extLst>
          </p:cNvPr>
          <p:cNvSpPr txBox="1">
            <a:spLocks noChangeArrowheads="1"/>
          </p:cNvSpPr>
          <p:nvPr/>
        </p:nvSpPr>
        <p:spPr bwMode="auto">
          <a:xfrm>
            <a:off x="4094163" y="4725988"/>
            <a:ext cx="3086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1800"/>
              <a:t>方法二：纸质图纸发放</a:t>
            </a:r>
          </a:p>
        </p:txBody>
      </p:sp>
      <p:grpSp>
        <p:nvGrpSpPr>
          <p:cNvPr id="38" name="组合 14">
            <a:extLst>
              <a:ext uri="{FF2B5EF4-FFF2-40B4-BE49-F238E27FC236}">
                <a16:creationId xmlns:a16="http://schemas.microsoft.com/office/drawing/2014/main" id="{6F69D7CD-3DE6-4874-A78F-3BE936B6224C}"/>
              </a:ext>
            </a:extLst>
          </p:cNvPr>
          <p:cNvGrpSpPr>
            <a:grpSpLocks/>
          </p:cNvGrpSpPr>
          <p:nvPr/>
        </p:nvGrpSpPr>
        <p:grpSpPr bwMode="auto">
          <a:xfrm>
            <a:off x="1387475" y="2768600"/>
            <a:ext cx="1439863" cy="1689100"/>
            <a:chOff x="504698" y="4292600"/>
            <a:chExt cx="1438402" cy="1689100"/>
          </a:xfrm>
        </p:grpSpPr>
        <p:cxnSp>
          <p:nvCxnSpPr>
            <p:cNvPr id="39" name="直接连接符 38">
              <a:extLst>
                <a:ext uri="{FF2B5EF4-FFF2-40B4-BE49-F238E27FC236}">
                  <a16:creationId xmlns:a16="http://schemas.microsoft.com/office/drawing/2014/main" id="{CB59AC2B-FFF2-49D4-8965-0EA6FC17F2A7}"/>
                </a:ext>
              </a:extLst>
            </p:cNvPr>
            <p:cNvCxnSpPr>
              <a:cxnSpLocks/>
            </p:cNvCxnSpPr>
            <p:nvPr/>
          </p:nvCxnSpPr>
          <p:spPr>
            <a:xfrm>
              <a:off x="522143" y="4292600"/>
              <a:ext cx="1420957" cy="168910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E7F93071-BD40-4739-A46C-0614EBE7FDF7}"/>
                </a:ext>
              </a:extLst>
            </p:cNvPr>
            <p:cNvCxnSpPr>
              <a:cxnSpLocks/>
            </p:cNvCxnSpPr>
            <p:nvPr/>
          </p:nvCxnSpPr>
          <p:spPr>
            <a:xfrm flipH="1">
              <a:off x="504698" y="4316413"/>
              <a:ext cx="1438402" cy="15954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组合 42">
            <a:extLst>
              <a:ext uri="{FF2B5EF4-FFF2-40B4-BE49-F238E27FC236}">
                <a16:creationId xmlns:a16="http://schemas.microsoft.com/office/drawing/2014/main" id="{756AD0E4-D692-4053-B60E-DDC6E682DF8F}"/>
              </a:ext>
            </a:extLst>
          </p:cNvPr>
          <p:cNvGrpSpPr>
            <a:grpSpLocks/>
          </p:cNvGrpSpPr>
          <p:nvPr/>
        </p:nvGrpSpPr>
        <p:grpSpPr bwMode="auto">
          <a:xfrm>
            <a:off x="4546600" y="2768600"/>
            <a:ext cx="1438275" cy="1689100"/>
            <a:chOff x="504698" y="4292600"/>
            <a:chExt cx="1438402" cy="1689100"/>
          </a:xfrm>
        </p:grpSpPr>
        <p:cxnSp>
          <p:nvCxnSpPr>
            <p:cNvPr id="42" name="直接连接符 41">
              <a:extLst>
                <a:ext uri="{FF2B5EF4-FFF2-40B4-BE49-F238E27FC236}">
                  <a16:creationId xmlns:a16="http://schemas.microsoft.com/office/drawing/2014/main" id="{54C04F46-7748-4171-A8A2-D7E9DBCF7FC8}"/>
                </a:ext>
              </a:extLst>
            </p:cNvPr>
            <p:cNvCxnSpPr>
              <a:cxnSpLocks/>
            </p:cNvCxnSpPr>
            <p:nvPr/>
          </p:nvCxnSpPr>
          <p:spPr>
            <a:xfrm>
              <a:off x="522163" y="4292600"/>
              <a:ext cx="1420937" cy="168910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04BF280-67B4-4F57-8CE6-5361576EF480}"/>
                </a:ext>
              </a:extLst>
            </p:cNvPr>
            <p:cNvCxnSpPr>
              <a:cxnSpLocks/>
            </p:cNvCxnSpPr>
            <p:nvPr/>
          </p:nvCxnSpPr>
          <p:spPr>
            <a:xfrm flipH="1">
              <a:off x="504698" y="4316413"/>
              <a:ext cx="1438402" cy="1595437"/>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组合 45">
            <a:extLst>
              <a:ext uri="{FF2B5EF4-FFF2-40B4-BE49-F238E27FC236}">
                <a16:creationId xmlns:a16="http://schemas.microsoft.com/office/drawing/2014/main" id="{B3A415A4-97F6-42C6-86B8-79696B4321C8}"/>
              </a:ext>
            </a:extLst>
          </p:cNvPr>
          <p:cNvGrpSpPr>
            <a:grpSpLocks/>
          </p:cNvGrpSpPr>
          <p:nvPr/>
        </p:nvGrpSpPr>
        <p:grpSpPr bwMode="auto">
          <a:xfrm>
            <a:off x="8366125" y="2655888"/>
            <a:ext cx="1438275" cy="1689100"/>
            <a:chOff x="504698" y="4292600"/>
            <a:chExt cx="1438402" cy="1689100"/>
          </a:xfrm>
        </p:grpSpPr>
        <p:cxnSp>
          <p:nvCxnSpPr>
            <p:cNvPr id="45" name="直接连接符 44">
              <a:extLst>
                <a:ext uri="{FF2B5EF4-FFF2-40B4-BE49-F238E27FC236}">
                  <a16:creationId xmlns:a16="http://schemas.microsoft.com/office/drawing/2014/main" id="{26AF43BD-3658-4C30-80D0-9A00C8509F32}"/>
                </a:ext>
              </a:extLst>
            </p:cNvPr>
            <p:cNvCxnSpPr>
              <a:cxnSpLocks/>
            </p:cNvCxnSpPr>
            <p:nvPr/>
          </p:nvCxnSpPr>
          <p:spPr>
            <a:xfrm>
              <a:off x="522163" y="4292600"/>
              <a:ext cx="1420937" cy="168910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516B348-2F42-46E6-B932-9FCB70C8AA18}"/>
                </a:ext>
              </a:extLst>
            </p:cNvPr>
            <p:cNvCxnSpPr>
              <a:cxnSpLocks/>
            </p:cNvCxnSpPr>
            <p:nvPr/>
          </p:nvCxnSpPr>
          <p:spPr>
            <a:xfrm flipH="1">
              <a:off x="504698" y="4316412"/>
              <a:ext cx="1438402" cy="1595438"/>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7" name="文本框 15">
            <a:extLst>
              <a:ext uri="{FF2B5EF4-FFF2-40B4-BE49-F238E27FC236}">
                <a16:creationId xmlns:a16="http://schemas.microsoft.com/office/drawing/2014/main" id="{FF0BD3FD-3B89-4340-AEFA-6560676C4C9C}"/>
              </a:ext>
            </a:extLst>
          </p:cNvPr>
          <p:cNvSpPr txBox="1">
            <a:spLocks noChangeArrowheads="1"/>
          </p:cNvSpPr>
          <p:nvPr/>
        </p:nvSpPr>
        <p:spPr bwMode="auto">
          <a:xfrm>
            <a:off x="889000" y="5994400"/>
            <a:ext cx="10325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zh-CN" sz="3600" b="1">
                <a:solidFill>
                  <a:srgbClr val="FF0000"/>
                </a:solidFill>
              </a:rPr>
              <a:t>集中性、可控性和安全性</a:t>
            </a:r>
            <a:r>
              <a:rPr lang="zh-CN" altLang="en-US" sz="3600" b="1">
                <a:solidFill>
                  <a:srgbClr val="FF0000"/>
                </a:solidFill>
              </a:rPr>
              <a:t>差！</a:t>
            </a:r>
          </a:p>
        </p:txBody>
      </p:sp>
      <p:sp>
        <p:nvSpPr>
          <p:cNvPr id="48" name="文本框 15">
            <a:extLst>
              <a:ext uri="{FF2B5EF4-FFF2-40B4-BE49-F238E27FC236}">
                <a16:creationId xmlns:a16="http://schemas.microsoft.com/office/drawing/2014/main" id="{6548699A-A59A-4EB9-8660-DA42C25399E1}"/>
              </a:ext>
            </a:extLst>
          </p:cNvPr>
          <p:cNvSpPr txBox="1">
            <a:spLocks noChangeArrowheads="1"/>
          </p:cNvSpPr>
          <p:nvPr/>
        </p:nvSpPr>
        <p:spPr bwMode="auto">
          <a:xfrm>
            <a:off x="889000" y="5435600"/>
            <a:ext cx="10325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2000" b="1">
                <a:solidFill>
                  <a:srgbClr val="FF0000"/>
                </a:solidFill>
              </a:rPr>
              <a:t>绝大多数企业仍采用</a:t>
            </a:r>
            <a:r>
              <a:rPr lang="en-US" altLang="zh-CN" sz="2000" b="1">
                <a:solidFill>
                  <a:srgbClr val="FF0000"/>
                </a:solidFill>
              </a:rPr>
              <a:t>U</a:t>
            </a:r>
            <a:r>
              <a:rPr lang="zh-CN" altLang="en-US" sz="2000" b="1">
                <a:solidFill>
                  <a:srgbClr val="FF0000"/>
                </a:solidFill>
              </a:rPr>
              <a:t>盘拷贝、纸质图纸或内部即时通讯软件等形式，进行车间图纸下发</a:t>
            </a:r>
          </a:p>
        </p:txBody>
      </p:sp>
    </p:spTree>
    <p:extLst>
      <p:ext uri="{BB962C8B-B14F-4D97-AF65-F5344CB8AC3E}">
        <p14:creationId xmlns:p14="http://schemas.microsoft.com/office/powerpoint/2010/main" val="3544733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文档发放 </a:t>
            </a:r>
            <a:r>
              <a:rPr lang="en-US" altLang="zh-CN" dirty="0"/>
              <a:t>– </a:t>
            </a:r>
            <a:r>
              <a:rPr lang="zh-CN" altLang="en-US" dirty="0"/>
              <a:t>系统功能概念</a:t>
            </a:r>
          </a:p>
        </p:txBody>
      </p:sp>
      <p:sp>
        <p:nvSpPr>
          <p:cNvPr id="22" name="文本框 3">
            <a:extLst>
              <a:ext uri="{FF2B5EF4-FFF2-40B4-BE49-F238E27FC236}">
                <a16:creationId xmlns:a16="http://schemas.microsoft.com/office/drawing/2014/main" id="{BA2F8DE0-25A8-4338-8785-4EB3BE38F870}"/>
              </a:ext>
            </a:extLst>
          </p:cNvPr>
          <p:cNvSpPr txBox="1">
            <a:spLocks noChangeArrowheads="1"/>
          </p:cNvSpPr>
          <p:nvPr/>
        </p:nvSpPr>
        <p:spPr bwMode="auto">
          <a:xfrm>
            <a:off x="828675" y="1647825"/>
            <a:ext cx="4252913"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50000"/>
              </a:lnSpc>
              <a:spcBef>
                <a:spcPct val="0"/>
              </a:spcBef>
              <a:buFontTx/>
              <a:buNone/>
            </a:pPr>
            <a:r>
              <a:rPr lang="en-US" altLang="zh-CN" sz="1800" b="1" dirty="0"/>
              <a:t>       </a:t>
            </a:r>
            <a:r>
              <a:rPr lang="zh-CN" altLang="zh-CN" sz="1800" b="1" dirty="0"/>
              <a:t>文档发放系统是把设计、工艺、计划等相关职能部门的图纸、作业指导书、批量加工记录、工程更改通知单、加工代码、质量检验卡等文档发放到企业各个工位。数据发放以生产工单为索引，把零部件派工单、工艺卡、图纸等信息发布到生产现场。</a:t>
            </a:r>
          </a:p>
          <a:p>
            <a:pPr eaLnBrk="1" hangingPunct="1">
              <a:lnSpc>
                <a:spcPct val="150000"/>
              </a:lnSpc>
              <a:spcBef>
                <a:spcPct val="0"/>
              </a:spcBef>
              <a:buFontTx/>
              <a:buNone/>
            </a:pPr>
            <a:r>
              <a:rPr lang="en-US" altLang="zh-CN" sz="1800" dirty="0"/>
              <a:t>       </a:t>
            </a:r>
            <a:r>
              <a:rPr lang="zh-CN" altLang="zh-CN" sz="1800" dirty="0"/>
              <a:t>文档、图纸可在</a:t>
            </a:r>
            <a:r>
              <a:rPr lang="zh-CN" altLang="zh-CN" sz="1800" b="1" dirty="0">
                <a:solidFill>
                  <a:srgbClr val="FF5B5B"/>
                </a:solidFill>
              </a:rPr>
              <a:t>云端存储</a:t>
            </a:r>
            <a:r>
              <a:rPr lang="zh-CN" altLang="zh-CN" sz="1800" dirty="0"/>
              <a:t>；在</a:t>
            </a:r>
            <a:r>
              <a:rPr lang="zh-CN" altLang="zh-CN" sz="1800" b="1" dirty="0">
                <a:solidFill>
                  <a:srgbClr val="FF5B5B"/>
                </a:solidFill>
              </a:rPr>
              <a:t>多种设备</a:t>
            </a:r>
            <a:r>
              <a:rPr lang="zh-CN" altLang="zh-CN" sz="1800" dirty="0"/>
              <a:t>上、在</a:t>
            </a:r>
            <a:r>
              <a:rPr lang="zh-CN" altLang="zh-CN" sz="1800" b="1" dirty="0">
                <a:solidFill>
                  <a:srgbClr val="FF5B5B"/>
                </a:solidFill>
              </a:rPr>
              <a:t>多种场合</a:t>
            </a:r>
            <a:r>
              <a:rPr lang="zh-CN" altLang="zh-CN" sz="1800" dirty="0"/>
              <a:t>下，都能给你完美的体验。</a:t>
            </a:r>
          </a:p>
        </p:txBody>
      </p:sp>
      <p:grpSp>
        <p:nvGrpSpPr>
          <p:cNvPr id="23" name="组合 4">
            <a:extLst>
              <a:ext uri="{FF2B5EF4-FFF2-40B4-BE49-F238E27FC236}">
                <a16:creationId xmlns:a16="http://schemas.microsoft.com/office/drawing/2014/main" id="{008584E9-C238-4E03-B91F-27963A6F7F92}"/>
              </a:ext>
            </a:extLst>
          </p:cNvPr>
          <p:cNvGrpSpPr>
            <a:grpSpLocks/>
          </p:cNvGrpSpPr>
          <p:nvPr/>
        </p:nvGrpSpPr>
        <p:grpSpPr bwMode="auto">
          <a:xfrm>
            <a:off x="5326063" y="1647825"/>
            <a:ext cx="6103937" cy="3762375"/>
            <a:chOff x="81097" y="1574800"/>
            <a:chExt cx="8475530" cy="4548188"/>
          </a:xfrm>
        </p:grpSpPr>
        <p:sp>
          <p:nvSpPr>
            <p:cNvPr id="24" name="椭圆 23">
              <a:extLst>
                <a:ext uri="{FF2B5EF4-FFF2-40B4-BE49-F238E27FC236}">
                  <a16:creationId xmlns:a16="http://schemas.microsoft.com/office/drawing/2014/main" id="{583E4497-7C5A-4424-8938-15043C8361DF}"/>
                </a:ext>
              </a:extLst>
            </p:cNvPr>
            <p:cNvSpPr/>
            <p:nvPr/>
          </p:nvSpPr>
          <p:spPr>
            <a:xfrm>
              <a:off x="2137708" y="3482352"/>
              <a:ext cx="1373279" cy="1216688"/>
            </a:xfrm>
            <a:prstGeom prst="ellipse">
              <a:avLst/>
            </a:prstGeom>
            <a:solidFill>
              <a:schemeClr val="accent5">
                <a:lumMod val="40000"/>
                <a:lumOff val="60000"/>
                <a:alpha val="15000"/>
              </a:schemeClr>
            </a:solid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tLang="zh-CN" dirty="0">
                <a:solidFill>
                  <a:prstClr val="black"/>
                </a:solidFill>
              </a:endParaRPr>
            </a:p>
          </p:txBody>
        </p:sp>
        <p:grpSp>
          <p:nvGrpSpPr>
            <p:cNvPr id="25" name="组合 9">
              <a:extLst>
                <a:ext uri="{FF2B5EF4-FFF2-40B4-BE49-F238E27FC236}">
                  <a16:creationId xmlns:a16="http://schemas.microsoft.com/office/drawing/2014/main" id="{8D7D09D3-D78B-4C44-BC3B-04A42E56E73D}"/>
                </a:ext>
              </a:extLst>
            </p:cNvPr>
            <p:cNvGrpSpPr>
              <a:grpSpLocks/>
            </p:cNvGrpSpPr>
            <p:nvPr/>
          </p:nvGrpSpPr>
          <p:grpSpPr bwMode="auto">
            <a:xfrm>
              <a:off x="2235570" y="3621707"/>
              <a:ext cx="1589266" cy="708025"/>
              <a:chOff x="1492655" y="1638789"/>
              <a:chExt cx="1589067" cy="708709"/>
            </a:xfrm>
          </p:grpSpPr>
          <p:pic>
            <p:nvPicPr>
              <p:cNvPr id="81" name="图片 7">
                <a:extLst>
                  <a:ext uri="{FF2B5EF4-FFF2-40B4-BE49-F238E27FC236}">
                    <a16:creationId xmlns:a16="http://schemas.microsoft.com/office/drawing/2014/main" id="{5FCB5E13-8A29-4BF7-8916-F9690CD3617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2655" y="1638789"/>
                <a:ext cx="1190476" cy="70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矩形 81">
                <a:extLst>
                  <a:ext uri="{FF2B5EF4-FFF2-40B4-BE49-F238E27FC236}">
                    <a16:creationId xmlns:a16="http://schemas.microsoft.com/office/drawing/2014/main" id="{838242E8-D31D-4DF6-9872-7BC14F067C85}"/>
                  </a:ext>
                </a:extLst>
              </p:cNvPr>
              <p:cNvSpPr/>
              <p:nvPr/>
            </p:nvSpPr>
            <p:spPr>
              <a:xfrm>
                <a:off x="1617412" y="1808568"/>
                <a:ext cx="1463472" cy="372659"/>
              </a:xfrm>
              <a:prstGeom prst="rect">
                <a:avLst/>
              </a:prstGeom>
            </p:spPr>
            <p:txBody>
              <a:bodyPr>
                <a:spAutoFit/>
              </a:bodyPr>
              <a:lstStyle/>
              <a:p>
                <a:pPr eaLnBrk="1" fontAlgn="auto" hangingPunct="1">
                  <a:spcBef>
                    <a:spcPts val="0"/>
                  </a:spcBef>
                  <a:spcAft>
                    <a:spcPts val="0"/>
                  </a:spcAft>
                  <a:defRPr/>
                </a:pPr>
                <a:r>
                  <a:rPr lang="zh-CN" altLang="en-US" sz="1400" b="1" spc="50" dirty="0">
                    <a:ln w="11430"/>
                    <a:solidFill>
                      <a:schemeClr val="accent6">
                        <a:lumMod val="50000"/>
                      </a:schemeClr>
                    </a:solidFill>
                    <a:latin typeface="微软雅黑" pitchFamily="34" charset="-122"/>
                    <a:ea typeface="微软雅黑" pitchFamily="34" charset="-122"/>
                  </a:rPr>
                  <a:t>私有云</a:t>
                </a:r>
                <a:endParaRPr lang="en-US" altLang="zh-CN" sz="1400" b="1" spc="50" dirty="0">
                  <a:ln w="11430"/>
                  <a:solidFill>
                    <a:schemeClr val="accent6">
                      <a:lumMod val="50000"/>
                    </a:schemeClr>
                  </a:solidFill>
                  <a:latin typeface="微软雅黑" pitchFamily="34" charset="-122"/>
                  <a:ea typeface="微软雅黑" pitchFamily="34" charset="-122"/>
                </a:endParaRPr>
              </a:p>
            </p:txBody>
          </p:sp>
        </p:grpSp>
        <p:pic>
          <p:nvPicPr>
            <p:cNvPr id="26" name="Picture 9">
              <a:extLst>
                <a:ext uri="{FF2B5EF4-FFF2-40B4-BE49-F238E27FC236}">
                  <a16:creationId xmlns:a16="http://schemas.microsoft.com/office/drawing/2014/main" id="{5911D458-89E3-4909-997F-548113B1A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9975" y="4410075"/>
              <a:ext cx="153352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39">
              <a:extLst>
                <a:ext uri="{FF2B5EF4-FFF2-40B4-BE49-F238E27FC236}">
                  <a16:creationId xmlns:a16="http://schemas.microsoft.com/office/drawing/2014/main" id="{281FD5D1-78C0-43F7-9D9F-2556349C5C18}"/>
                </a:ext>
              </a:extLst>
            </p:cNvPr>
            <p:cNvSpPr>
              <a:spLocks noChangeArrowheads="1"/>
            </p:cNvSpPr>
            <p:nvPr/>
          </p:nvSpPr>
          <p:spPr bwMode="auto">
            <a:xfrm>
              <a:off x="2854325" y="3970338"/>
              <a:ext cx="130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endParaRPr lang="en-US" altLang="zh-CN" sz="1800" b="1">
                <a:solidFill>
                  <a:srgbClr val="FFFFFF"/>
                </a:solidFill>
              </a:endParaRPr>
            </a:p>
          </p:txBody>
        </p:sp>
        <p:pic>
          <p:nvPicPr>
            <p:cNvPr id="28" name="Picture 16" descr="http://pic2.duowan.com/ipad/1102/162830098928/162830288905.jpg">
              <a:extLst>
                <a:ext uri="{FF2B5EF4-FFF2-40B4-BE49-F238E27FC236}">
                  <a16:creationId xmlns:a16="http://schemas.microsoft.com/office/drawing/2014/main" id="{F6956C91-D251-4195-8551-139B52D93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2825" y="4605338"/>
              <a:ext cx="109537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5">
              <a:extLst>
                <a:ext uri="{FF2B5EF4-FFF2-40B4-BE49-F238E27FC236}">
                  <a16:creationId xmlns:a16="http://schemas.microsoft.com/office/drawing/2014/main" id="{B47DB300-1882-4D8C-8696-611469D7BC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2600" y="3413125"/>
              <a:ext cx="192088"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椭圆 48">
              <a:extLst>
                <a:ext uri="{FF2B5EF4-FFF2-40B4-BE49-F238E27FC236}">
                  <a16:creationId xmlns:a16="http://schemas.microsoft.com/office/drawing/2014/main" id="{35883739-726E-47B3-9428-EEBFD902DF2A}"/>
                </a:ext>
              </a:extLst>
            </p:cNvPr>
            <p:cNvSpPr/>
            <p:nvPr/>
          </p:nvSpPr>
          <p:spPr>
            <a:xfrm>
              <a:off x="2765934" y="4518648"/>
              <a:ext cx="134462" cy="1343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0" name="椭圆 49">
              <a:extLst>
                <a:ext uri="{FF2B5EF4-FFF2-40B4-BE49-F238E27FC236}">
                  <a16:creationId xmlns:a16="http://schemas.microsoft.com/office/drawing/2014/main" id="{0D49260D-F6E5-47B3-B530-5C5E378590F6}"/>
                </a:ext>
              </a:extLst>
            </p:cNvPr>
            <p:cNvSpPr/>
            <p:nvPr/>
          </p:nvSpPr>
          <p:spPr>
            <a:xfrm>
              <a:off x="3186954" y="4501377"/>
              <a:ext cx="136667" cy="1343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cxnSp>
          <p:nvCxnSpPr>
            <p:cNvPr id="51" name="直接连接符 50">
              <a:extLst>
                <a:ext uri="{FF2B5EF4-FFF2-40B4-BE49-F238E27FC236}">
                  <a16:creationId xmlns:a16="http://schemas.microsoft.com/office/drawing/2014/main" id="{DFCCAE5A-D03B-4473-8490-D6738EF6E947}"/>
                </a:ext>
              </a:extLst>
            </p:cNvPr>
            <p:cNvCxnSpPr/>
            <p:nvPr/>
          </p:nvCxnSpPr>
          <p:spPr>
            <a:xfrm flipH="1" flipV="1">
              <a:off x="2966524" y="4152107"/>
              <a:ext cx="242473" cy="349270"/>
            </a:xfrm>
            <a:prstGeom prst="line">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46CCBE39-7205-4D7C-889C-56C5A0123893}"/>
                </a:ext>
              </a:extLst>
            </p:cNvPr>
            <p:cNvCxnSpPr>
              <a:stCxn id="49" idx="0"/>
            </p:cNvCxnSpPr>
            <p:nvPr/>
          </p:nvCxnSpPr>
          <p:spPr>
            <a:xfrm flipH="1" flipV="1">
              <a:off x="2832062" y="4169378"/>
              <a:ext cx="0" cy="349270"/>
            </a:xfrm>
            <a:prstGeom prst="line">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80EF42D-A90E-4DA8-8006-D41CBCEEA65F}"/>
                </a:ext>
              </a:extLst>
            </p:cNvPr>
            <p:cNvCxnSpPr/>
            <p:nvPr/>
          </p:nvCxnSpPr>
          <p:spPr>
            <a:xfrm flipV="1">
              <a:off x="2984158" y="2536253"/>
              <a:ext cx="1036021" cy="1283855"/>
            </a:xfrm>
            <a:prstGeom prst="line">
              <a:avLst/>
            </a:prstGeom>
            <a:ln w="41275">
              <a:solidFill>
                <a:srgbClr val="FF66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43">
              <a:extLst>
                <a:ext uri="{FF2B5EF4-FFF2-40B4-BE49-F238E27FC236}">
                  <a16:creationId xmlns:a16="http://schemas.microsoft.com/office/drawing/2014/main" id="{FFA3EB6F-2A6F-46F3-B153-18499B51C58C}"/>
                </a:ext>
              </a:extLst>
            </p:cNvPr>
            <p:cNvSpPr txBox="1">
              <a:spLocks noChangeArrowheads="1"/>
            </p:cNvSpPr>
            <p:nvPr/>
          </p:nvSpPr>
          <p:spPr bwMode="auto">
            <a:xfrm rot="-3085241">
              <a:off x="3178175" y="3024188"/>
              <a:ext cx="11080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400">
                  <a:solidFill>
                    <a:srgbClr val="000000"/>
                  </a:solidFill>
                </a:rPr>
                <a:t>发布数据</a:t>
              </a:r>
              <a:endParaRPr lang="en-US" altLang="zh-CN" sz="1400">
                <a:solidFill>
                  <a:srgbClr val="000000"/>
                </a:solidFill>
              </a:endParaRPr>
            </a:p>
          </p:txBody>
        </p:sp>
        <p:sp>
          <p:nvSpPr>
            <p:cNvPr id="55" name="TextBox 48">
              <a:extLst>
                <a:ext uri="{FF2B5EF4-FFF2-40B4-BE49-F238E27FC236}">
                  <a16:creationId xmlns:a16="http://schemas.microsoft.com/office/drawing/2014/main" id="{4413DCB6-39F8-4389-AB57-C010600CE297}"/>
                </a:ext>
              </a:extLst>
            </p:cNvPr>
            <p:cNvSpPr txBox="1">
              <a:spLocks noChangeArrowheads="1"/>
            </p:cNvSpPr>
            <p:nvPr/>
          </p:nvSpPr>
          <p:spPr bwMode="auto">
            <a:xfrm rot="-3085241">
              <a:off x="2917032" y="2783681"/>
              <a:ext cx="1109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400">
                  <a:solidFill>
                    <a:srgbClr val="000000"/>
                  </a:solidFill>
                </a:rPr>
                <a:t>获取更新</a:t>
              </a:r>
              <a:endParaRPr lang="en-US" altLang="zh-CN" sz="1400">
                <a:solidFill>
                  <a:srgbClr val="000000"/>
                </a:solidFill>
              </a:endParaRPr>
            </a:p>
          </p:txBody>
        </p:sp>
        <p:sp>
          <p:nvSpPr>
            <p:cNvPr id="56" name="椭圆 55">
              <a:extLst>
                <a:ext uri="{FF2B5EF4-FFF2-40B4-BE49-F238E27FC236}">
                  <a16:creationId xmlns:a16="http://schemas.microsoft.com/office/drawing/2014/main" id="{564C617A-B072-4574-8A29-0ABED63858C4}"/>
                </a:ext>
              </a:extLst>
            </p:cNvPr>
            <p:cNvSpPr/>
            <p:nvPr/>
          </p:nvSpPr>
          <p:spPr>
            <a:xfrm>
              <a:off x="5023136" y="4545515"/>
              <a:ext cx="134462" cy="1343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7" name="椭圆 56">
              <a:extLst>
                <a:ext uri="{FF2B5EF4-FFF2-40B4-BE49-F238E27FC236}">
                  <a16:creationId xmlns:a16="http://schemas.microsoft.com/office/drawing/2014/main" id="{C13F1DBE-57D2-4471-8250-3001C0C19EF1}"/>
                </a:ext>
              </a:extLst>
            </p:cNvPr>
            <p:cNvSpPr/>
            <p:nvPr/>
          </p:nvSpPr>
          <p:spPr>
            <a:xfrm>
              <a:off x="6365554" y="4605007"/>
              <a:ext cx="134463" cy="1343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pic>
          <p:nvPicPr>
            <p:cNvPr id="58" name="Picture 7">
              <a:extLst>
                <a:ext uri="{FF2B5EF4-FFF2-40B4-BE49-F238E27FC236}">
                  <a16:creationId xmlns:a16="http://schemas.microsoft.com/office/drawing/2014/main" id="{FDF89B97-80EA-4BFC-9487-B0D576594C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1763" y="4687888"/>
              <a:ext cx="29527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直接连接符 58">
              <a:extLst>
                <a:ext uri="{FF2B5EF4-FFF2-40B4-BE49-F238E27FC236}">
                  <a16:creationId xmlns:a16="http://schemas.microsoft.com/office/drawing/2014/main" id="{063AC482-50BA-42D4-9724-FECD82E3EF5E}"/>
                </a:ext>
              </a:extLst>
            </p:cNvPr>
            <p:cNvCxnSpPr/>
            <p:nvPr/>
          </p:nvCxnSpPr>
          <p:spPr>
            <a:xfrm flipH="1" flipV="1">
              <a:off x="3325826" y="4067668"/>
              <a:ext cx="1679676" cy="498957"/>
            </a:xfrm>
            <a:prstGeom prst="line">
              <a:avLst/>
            </a:prstGeom>
            <a:ln w="412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2F7E87B5-FFAC-451F-A9A2-CB6436131DA1}"/>
                </a:ext>
              </a:extLst>
            </p:cNvPr>
            <p:cNvCxnSpPr/>
            <p:nvPr/>
          </p:nvCxnSpPr>
          <p:spPr>
            <a:xfrm flipH="1" flipV="1">
              <a:off x="3369912" y="3969795"/>
              <a:ext cx="2989030" cy="633292"/>
            </a:xfrm>
            <a:prstGeom prst="line">
              <a:avLst/>
            </a:prstGeom>
            <a:ln w="412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6EAFCC47-A99B-487D-97F9-077F6BAFA8EC}"/>
                </a:ext>
              </a:extLst>
            </p:cNvPr>
            <p:cNvCxnSpPr/>
            <p:nvPr/>
          </p:nvCxnSpPr>
          <p:spPr>
            <a:xfrm flipV="1">
              <a:off x="2455127" y="4152107"/>
              <a:ext cx="295376" cy="349270"/>
            </a:xfrm>
            <a:prstGeom prst="line">
              <a:avLst/>
            </a:prstGeom>
            <a:ln w="285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椭圆 61">
              <a:extLst>
                <a:ext uri="{FF2B5EF4-FFF2-40B4-BE49-F238E27FC236}">
                  <a16:creationId xmlns:a16="http://schemas.microsoft.com/office/drawing/2014/main" id="{77DC7D2B-CC1E-448B-A515-828108E32053}"/>
                </a:ext>
              </a:extLst>
            </p:cNvPr>
            <p:cNvSpPr/>
            <p:nvPr/>
          </p:nvSpPr>
          <p:spPr>
            <a:xfrm>
              <a:off x="2327277" y="4509054"/>
              <a:ext cx="134463" cy="1343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63" name="矩形 60">
              <a:extLst>
                <a:ext uri="{FF2B5EF4-FFF2-40B4-BE49-F238E27FC236}">
                  <a16:creationId xmlns:a16="http://schemas.microsoft.com/office/drawing/2014/main" id="{FEE6369B-13FF-4ECD-9F51-14936B976BD5}"/>
                </a:ext>
              </a:extLst>
            </p:cNvPr>
            <p:cNvSpPr>
              <a:spLocks noChangeArrowheads="1"/>
            </p:cNvSpPr>
            <p:nvPr/>
          </p:nvSpPr>
          <p:spPr bwMode="auto">
            <a:xfrm>
              <a:off x="1043274" y="4687197"/>
              <a:ext cx="1512515" cy="40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r" eaLnBrk="1" hangingPunct="1">
                <a:lnSpc>
                  <a:spcPct val="100000"/>
                </a:lnSpc>
                <a:spcBef>
                  <a:spcPct val="0"/>
                </a:spcBef>
                <a:buFontTx/>
                <a:buNone/>
              </a:pPr>
              <a:r>
                <a:rPr lang="zh-CN" altLang="en-US" sz="1600" b="1">
                  <a:solidFill>
                    <a:srgbClr val="FFFFFF"/>
                  </a:solidFill>
                </a:rPr>
                <a:t>工业软件</a:t>
              </a:r>
              <a:endParaRPr lang="en-US" altLang="zh-CN" sz="1600" b="1">
                <a:solidFill>
                  <a:srgbClr val="FFFFFF"/>
                </a:solidFill>
              </a:endParaRPr>
            </a:p>
          </p:txBody>
        </p:sp>
        <p:pic>
          <p:nvPicPr>
            <p:cNvPr id="64" name="Picture 7">
              <a:extLst>
                <a:ext uri="{FF2B5EF4-FFF2-40B4-BE49-F238E27FC236}">
                  <a16:creationId xmlns:a16="http://schemas.microsoft.com/office/drawing/2014/main" id="{B09DB22C-ECE0-4432-B300-97ADCAF2A2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40075" y="4651375"/>
              <a:ext cx="295275"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矩形 64">
              <a:extLst>
                <a:ext uri="{FF2B5EF4-FFF2-40B4-BE49-F238E27FC236}">
                  <a16:creationId xmlns:a16="http://schemas.microsoft.com/office/drawing/2014/main" id="{57A96F4F-17F6-4E5A-A4B4-A3D87E7AC1C1}"/>
                </a:ext>
              </a:extLst>
            </p:cNvPr>
            <p:cNvSpPr>
              <a:spLocks noChangeArrowheads="1"/>
            </p:cNvSpPr>
            <p:nvPr/>
          </p:nvSpPr>
          <p:spPr bwMode="auto">
            <a:xfrm>
              <a:off x="522397" y="3332163"/>
              <a:ext cx="1877904" cy="40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zh-CN" altLang="en-US" sz="1600" b="1">
                  <a:solidFill>
                    <a:srgbClr val="000000"/>
                  </a:solidFill>
                </a:rPr>
                <a:t>企业局域网</a:t>
              </a:r>
            </a:p>
          </p:txBody>
        </p:sp>
        <p:sp>
          <p:nvSpPr>
            <p:cNvPr id="66" name="矩形 66">
              <a:extLst>
                <a:ext uri="{FF2B5EF4-FFF2-40B4-BE49-F238E27FC236}">
                  <a16:creationId xmlns:a16="http://schemas.microsoft.com/office/drawing/2014/main" id="{9C1C94E2-860E-4DB5-8344-709F626D43F4}"/>
                </a:ext>
              </a:extLst>
            </p:cNvPr>
            <p:cNvSpPr>
              <a:spLocks noChangeArrowheads="1"/>
            </p:cNvSpPr>
            <p:nvPr/>
          </p:nvSpPr>
          <p:spPr bwMode="auto">
            <a:xfrm>
              <a:off x="2203451" y="1987550"/>
              <a:ext cx="1682750" cy="40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600" b="1">
                  <a:solidFill>
                    <a:srgbClr val="000000"/>
                  </a:solidFill>
                </a:rPr>
                <a:t>互联网</a:t>
              </a:r>
            </a:p>
          </p:txBody>
        </p:sp>
        <p:sp>
          <p:nvSpPr>
            <p:cNvPr id="67" name="矩形 76">
              <a:extLst>
                <a:ext uri="{FF2B5EF4-FFF2-40B4-BE49-F238E27FC236}">
                  <a16:creationId xmlns:a16="http://schemas.microsoft.com/office/drawing/2014/main" id="{72187A56-C9F0-445C-A1A2-2AD0650406D3}"/>
                </a:ext>
              </a:extLst>
            </p:cNvPr>
            <p:cNvSpPr>
              <a:spLocks noChangeArrowheads="1"/>
            </p:cNvSpPr>
            <p:nvPr/>
          </p:nvSpPr>
          <p:spPr bwMode="auto">
            <a:xfrm>
              <a:off x="6303963" y="5122863"/>
              <a:ext cx="1271587"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400">
                  <a:solidFill>
                    <a:srgbClr val="000000"/>
                  </a:solidFill>
                </a:rPr>
                <a:t>消费数据</a:t>
              </a:r>
            </a:p>
          </p:txBody>
        </p:sp>
        <p:sp>
          <p:nvSpPr>
            <p:cNvPr id="68" name="矩形 78">
              <a:extLst>
                <a:ext uri="{FF2B5EF4-FFF2-40B4-BE49-F238E27FC236}">
                  <a16:creationId xmlns:a16="http://schemas.microsoft.com/office/drawing/2014/main" id="{F0A0F2C3-C848-42D4-B3C9-B194E0B7C086}"/>
                </a:ext>
              </a:extLst>
            </p:cNvPr>
            <p:cNvSpPr>
              <a:spLocks noChangeArrowheads="1"/>
            </p:cNvSpPr>
            <p:nvPr/>
          </p:nvSpPr>
          <p:spPr bwMode="auto">
            <a:xfrm>
              <a:off x="2530510" y="5122863"/>
              <a:ext cx="1393824" cy="372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1400">
                  <a:solidFill>
                    <a:srgbClr val="000000"/>
                  </a:solidFill>
                </a:rPr>
                <a:t>创建数据</a:t>
              </a:r>
            </a:p>
          </p:txBody>
        </p:sp>
        <p:sp>
          <p:nvSpPr>
            <p:cNvPr id="69" name="圆角矩形 49">
              <a:extLst>
                <a:ext uri="{FF2B5EF4-FFF2-40B4-BE49-F238E27FC236}">
                  <a16:creationId xmlns:a16="http://schemas.microsoft.com/office/drawing/2014/main" id="{F7E00784-AFA7-45F2-80C4-DD570E2A59D9}"/>
                </a:ext>
              </a:extLst>
            </p:cNvPr>
            <p:cNvSpPr/>
            <p:nvPr/>
          </p:nvSpPr>
          <p:spPr>
            <a:xfrm>
              <a:off x="3215611" y="1595910"/>
              <a:ext cx="5341016" cy="1076596"/>
            </a:xfrm>
            <a:prstGeom prst="roundRect">
              <a:avLst/>
            </a:prstGeom>
            <a:gradFill>
              <a:gsLst>
                <a:gs pos="0">
                  <a:schemeClr val="accent1">
                    <a:shade val="51000"/>
                    <a:satMod val="130000"/>
                    <a:alpha val="57000"/>
                  </a:schemeClr>
                </a:gs>
                <a:gs pos="80000">
                  <a:schemeClr val="accent1">
                    <a:shade val="93000"/>
                    <a:satMod val="130000"/>
                    <a:alpha val="0"/>
                  </a:schemeClr>
                </a:gs>
                <a:gs pos="100000">
                  <a:schemeClr val="accent1">
                    <a:shade val="94000"/>
                    <a:satMod val="135000"/>
                    <a:alpha val="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r>
                <a:rPr lang="zh-CN" altLang="en-US" b="1"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b="1" dirty="0">
                  <a:solidFill>
                    <a:srgbClr val="00B0F0"/>
                  </a:solidFill>
                  <a:latin typeface="微软雅黑" pitchFamily="34" charset="-122"/>
                  <a:ea typeface="微软雅黑" pitchFamily="34" charset="-122"/>
                </a:rPr>
                <a:t>小企业共享公有云</a:t>
              </a:r>
            </a:p>
          </p:txBody>
        </p:sp>
        <p:sp>
          <p:nvSpPr>
            <p:cNvPr id="70" name="圆角矩形 50">
              <a:extLst>
                <a:ext uri="{FF2B5EF4-FFF2-40B4-BE49-F238E27FC236}">
                  <a16:creationId xmlns:a16="http://schemas.microsoft.com/office/drawing/2014/main" id="{838761DA-9015-467E-8D41-FEA43FC0491C}"/>
                </a:ext>
              </a:extLst>
            </p:cNvPr>
            <p:cNvSpPr/>
            <p:nvPr/>
          </p:nvSpPr>
          <p:spPr>
            <a:xfrm>
              <a:off x="81097" y="3689611"/>
              <a:ext cx="3194029" cy="585316"/>
            </a:xfrm>
            <a:prstGeom prst="roundRect">
              <a:avLst/>
            </a:prstGeom>
            <a:gradFill>
              <a:gsLst>
                <a:gs pos="0">
                  <a:schemeClr val="accent1">
                    <a:shade val="51000"/>
                    <a:satMod val="130000"/>
                    <a:alpha val="57000"/>
                  </a:schemeClr>
                </a:gs>
                <a:gs pos="80000">
                  <a:schemeClr val="accent1">
                    <a:shade val="93000"/>
                    <a:satMod val="130000"/>
                    <a:alpha val="0"/>
                  </a:schemeClr>
                </a:gs>
                <a:gs pos="100000">
                  <a:schemeClr val="accent1">
                    <a:shade val="94000"/>
                    <a:satMod val="135000"/>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eaLnBrk="1" fontAlgn="auto" hangingPunct="1">
                <a:spcBef>
                  <a:spcPts val="0"/>
                </a:spcBef>
                <a:spcAft>
                  <a:spcPts val="0"/>
                </a:spcAft>
                <a:defRPr/>
              </a:pPr>
              <a:r>
                <a:rPr lang="zh-CN" altLang="en-US" sz="1600" b="1" dirty="0">
                  <a:solidFill>
                    <a:srgbClr val="00B0F0"/>
                  </a:solidFill>
                  <a:latin typeface="微软雅黑" pitchFamily="34" charset="-122"/>
                  <a:ea typeface="微软雅黑" pitchFamily="34" charset="-122"/>
                </a:rPr>
                <a:t>大企业建私有云</a:t>
              </a:r>
            </a:p>
          </p:txBody>
        </p:sp>
        <p:grpSp>
          <p:nvGrpSpPr>
            <p:cNvPr id="71" name="组合 6">
              <a:extLst>
                <a:ext uri="{FF2B5EF4-FFF2-40B4-BE49-F238E27FC236}">
                  <a16:creationId xmlns:a16="http://schemas.microsoft.com/office/drawing/2014/main" id="{2A81301C-0E04-4FDC-BFAC-184873775453}"/>
                </a:ext>
              </a:extLst>
            </p:cNvPr>
            <p:cNvGrpSpPr>
              <a:grpSpLocks/>
            </p:cNvGrpSpPr>
            <p:nvPr/>
          </p:nvGrpSpPr>
          <p:grpSpPr bwMode="auto">
            <a:xfrm>
              <a:off x="3722688" y="1574800"/>
              <a:ext cx="1979612" cy="1163638"/>
              <a:chOff x="3920278" y="2217236"/>
              <a:chExt cx="1980450" cy="1164350"/>
            </a:xfrm>
          </p:grpSpPr>
          <p:pic>
            <p:nvPicPr>
              <p:cNvPr id="79" name="图片 3">
                <a:extLst>
                  <a:ext uri="{FF2B5EF4-FFF2-40B4-BE49-F238E27FC236}">
                    <a16:creationId xmlns:a16="http://schemas.microsoft.com/office/drawing/2014/main" id="{2FA7EE4F-54E8-4CBF-A1E9-88FA1CB9345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20278" y="2217236"/>
                <a:ext cx="1980450" cy="11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4">
                <a:extLst>
                  <a:ext uri="{FF2B5EF4-FFF2-40B4-BE49-F238E27FC236}">
                    <a16:creationId xmlns:a16="http://schemas.microsoft.com/office/drawing/2014/main" id="{5A5BC507-F988-43BB-A177-3E5C13258B9A}"/>
                  </a:ext>
                </a:extLst>
              </p:cNvPr>
              <p:cNvSpPr txBox="1"/>
              <p:nvPr/>
            </p:nvSpPr>
            <p:spPr>
              <a:xfrm>
                <a:off x="4217266" y="2609976"/>
                <a:ext cx="973755" cy="400355"/>
              </a:xfrm>
              <a:prstGeom prst="rect">
                <a:avLst/>
              </a:prstGeom>
              <a:noFill/>
              <a:effectLst/>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eaLnBrk="1" fontAlgn="auto" hangingPunct="1">
                  <a:spcBef>
                    <a:spcPts val="0"/>
                  </a:spcBef>
                  <a:spcAft>
                    <a:spcPts val="0"/>
                  </a:spcAft>
                  <a:defRPr/>
                </a:pPr>
                <a:r>
                  <a:rPr lang="zh-CN" altLang="en-US" b="1" spc="50" dirty="0">
                    <a:ln w="11430"/>
                    <a:solidFill>
                      <a:srgbClr val="00B0F0"/>
                    </a:solidFill>
                    <a:latin typeface="微软雅黑" pitchFamily="34" charset="-122"/>
                    <a:ea typeface="微软雅黑" pitchFamily="34" charset="-122"/>
                  </a:rPr>
                  <a:t>公有云</a:t>
                </a:r>
                <a:endParaRPr lang="en-US" altLang="zh-CN" b="1" spc="50" dirty="0">
                  <a:ln w="11430"/>
                  <a:solidFill>
                    <a:srgbClr val="00B0F0"/>
                  </a:solidFill>
                  <a:latin typeface="微软雅黑" pitchFamily="34" charset="-122"/>
                  <a:ea typeface="微软雅黑" pitchFamily="34" charset="-122"/>
                </a:endParaRPr>
              </a:p>
            </p:txBody>
          </p:sp>
        </p:grpSp>
        <p:cxnSp>
          <p:nvCxnSpPr>
            <p:cNvPr id="72" name="直接连接符 71">
              <a:extLst>
                <a:ext uri="{FF2B5EF4-FFF2-40B4-BE49-F238E27FC236}">
                  <a16:creationId xmlns:a16="http://schemas.microsoft.com/office/drawing/2014/main" id="{3FA504B7-26BF-49E7-AE54-43D8D07149D6}"/>
                </a:ext>
              </a:extLst>
            </p:cNvPr>
            <p:cNvCxnSpPr/>
            <p:nvPr/>
          </p:nvCxnSpPr>
          <p:spPr>
            <a:xfrm flipH="1" flipV="1">
              <a:off x="5267812" y="2645639"/>
              <a:ext cx="1152849" cy="1920986"/>
            </a:xfrm>
            <a:prstGeom prst="line">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42DDE469-BCA2-4D36-AFF3-E84ED813B5A0}"/>
                </a:ext>
              </a:extLst>
            </p:cNvPr>
            <p:cNvCxnSpPr/>
            <p:nvPr/>
          </p:nvCxnSpPr>
          <p:spPr>
            <a:xfrm flipH="1" flipV="1">
              <a:off x="4712329" y="2628368"/>
              <a:ext cx="359301" cy="1890280"/>
            </a:xfrm>
            <a:prstGeom prst="line">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4" name="图片 10">
              <a:extLst>
                <a:ext uri="{FF2B5EF4-FFF2-40B4-BE49-F238E27FC236}">
                  <a16:creationId xmlns:a16="http://schemas.microsoft.com/office/drawing/2014/main" id="{DAC39578-2705-4D98-B15E-FCDCB3E7B2F1}"/>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38650" y="4687888"/>
              <a:ext cx="11985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图片 2">
              <a:extLst>
                <a:ext uri="{FF2B5EF4-FFF2-40B4-BE49-F238E27FC236}">
                  <a16:creationId xmlns:a16="http://schemas.microsoft.com/office/drawing/2014/main" id="{D8B3CFD6-63BF-41E9-9A07-89F149387F9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37425" y="4397375"/>
              <a:ext cx="1219200" cy="172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椭圆 75">
              <a:extLst>
                <a:ext uri="{FF2B5EF4-FFF2-40B4-BE49-F238E27FC236}">
                  <a16:creationId xmlns:a16="http://schemas.microsoft.com/office/drawing/2014/main" id="{8C644945-4D6B-4943-BDD6-9F2D3073D354}"/>
                </a:ext>
              </a:extLst>
            </p:cNvPr>
            <p:cNvSpPr/>
            <p:nvPr/>
          </p:nvSpPr>
          <p:spPr>
            <a:xfrm>
              <a:off x="7522811" y="4526325"/>
              <a:ext cx="134462" cy="13433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cxnSp>
          <p:nvCxnSpPr>
            <p:cNvPr id="77" name="直接连接符 76">
              <a:extLst>
                <a:ext uri="{FF2B5EF4-FFF2-40B4-BE49-F238E27FC236}">
                  <a16:creationId xmlns:a16="http://schemas.microsoft.com/office/drawing/2014/main" id="{89A45EE2-7B0E-454E-9837-F88CA80E3D7A}"/>
                </a:ext>
              </a:extLst>
            </p:cNvPr>
            <p:cNvCxnSpPr/>
            <p:nvPr/>
          </p:nvCxnSpPr>
          <p:spPr>
            <a:xfrm flipH="1" flipV="1">
              <a:off x="3387546" y="3868085"/>
              <a:ext cx="4111017" cy="700459"/>
            </a:xfrm>
            <a:prstGeom prst="line">
              <a:avLst/>
            </a:prstGeom>
            <a:ln w="4127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F5137B93-804C-484B-AF7F-9EF8788A5040}"/>
                </a:ext>
              </a:extLst>
            </p:cNvPr>
            <p:cNvCxnSpPr/>
            <p:nvPr/>
          </p:nvCxnSpPr>
          <p:spPr>
            <a:xfrm flipH="1" flipV="1">
              <a:off x="5642543" y="2469085"/>
              <a:ext cx="1948601" cy="2030373"/>
            </a:xfrm>
            <a:prstGeom prst="line">
              <a:avLst/>
            </a:prstGeom>
            <a:ln w="41275">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6892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
            <a:extLst>
              <a:ext uri="{FF2B5EF4-FFF2-40B4-BE49-F238E27FC236}">
                <a16:creationId xmlns:a16="http://schemas.microsoft.com/office/drawing/2014/main" id="{044FD851-48AB-4F75-8C59-393A3CC34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5" y="977900"/>
            <a:ext cx="10633075" cy="5262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文档发放 </a:t>
            </a:r>
            <a:r>
              <a:rPr lang="en-US" altLang="zh-CN" dirty="0"/>
              <a:t>– </a:t>
            </a:r>
            <a:r>
              <a:rPr lang="zh-CN" altLang="en-US" dirty="0"/>
              <a:t>系统结构</a:t>
            </a:r>
          </a:p>
        </p:txBody>
      </p:sp>
      <p:grpSp>
        <p:nvGrpSpPr>
          <p:cNvPr id="20" name="组合 1">
            <a:extLst>
              <a:ext uri="{FF2B5EF4-FFF2-40B4-BE49-F238E27FC236}">
                <a16:creationId xmlns:a16="http://schemas.microsoft.com/office/drawing/2014/main" id="{48166298-BBAA-4A51-8C44-088C91C087F4}"/>
              </a:ext>
            </a:extLst>
          </p:cNvPr>
          <p:cNvGrpSpPr>
            <a:grpSpLocks/>
          </p:cNvGrpSpPr>
          <p:nvPr/>
        </p:nvGrpSpPr>
        <p:grpSpPr bwMode="auto">
          <a:xfrm>
            <a:off x="5316538" y="1739900"/>
            <a:ext cx="1279525" cy="1085850"/>
            <a:chOff x="1154430" y="480060"/>
            <a:chExt cx="1280160" cy="1085850"/>
          </a:xfrm>
        </p:grpSpPr>
        <p:sp>
          <p:nvSpPr>
            <p:cNvPr id="21" name="矩形 20">
              <a:extLst>
                <a:ext uri="{FF2B5EF4-FFF2-40B4-BE49-F238E27FC236}">
                  <a16:creationId xmlns:a16="http://schemas.microsoft.com/office/drawing/2014/main" id="{BF26095F-EF06-48BA-9046-FDBB50740B64}"/>
                </a:ext>
              </a:extLst>
            </p:cNvPr>
            <p:cNvSpPr/>
            <p:nvPr/>
          </p:nvSpPr>
          <p:spPr>
            <a:xfrm>
              <a:off x="1154430" y="480060"/>
              <a:ext cx="1280160" cy="1085850"/>
            </a:xfrm>
            <a:prstGeom prst="rect">
              <a:avLst/>
            </a:prstGeom>
            <a:solidFill>
              <a:srgbClr val="FA800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文本框 47">
              <a:extLst>
                <a:ext uri="{FF2B5EF4-FFF2-40B4-BE49-F238E27FC236}">
                  <a16:creationId xmlns:a16="http://schemas.microsoft.com/office/drawing/2014/main" id="{0E53FB8A-5677-4FAE-9B83-2A0E3D9245F0}"/>
                </a:ext>
              </a:extLst>
            </p:cNvPr>
            <p:cNvSpPr txBox="1">
              <a:spLocks noChangeArrowheads="1"/>
            </p:cNvSpPr>
            <p:nvPr/>
          </p:nvSpPr>
          <p:spPr bwMode="auto">
            <a:xfrm>
              <a:off x="1154430" y="761375"/>
              <a:ext cx="12801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a:solidFill>
                    <a:schemeClr val="bg1"/>
                  </a:solidFill>
                </a:rPr>
                <a:t>服务端</a:t>
              </a:r>
            </a:p>
          </p:txBody>
        </p:sp>
      </p:grpSp>
      <p:grpSp>
        <p:nvGrpSpPr>
          <p:cNvPr id="23" name="组合 21">
            <a:extLst>
              <a:ext uri="{FF2B5EF4-FFF2-40B4-BE49-F238E27FC236}">
                <a16:creationId xmlns:a16="http://schemas.microsoft.com/office/drawing/2014/main" id="{E2F2A040-22D1-46D2-A1EF-ADBE48F31F50}"/>
              </a:ext>
            </a:extLst>
          </p:cNvPr>
          <p:cNvGrpSpPr>
            <a:grpSpLocks/>
          </p:cNvGrpSpPr>
          <p:nvPr/>
        </p:nvGrpSpPr>
        <p:grpSpPr bwMode="auto">
          <a:xfrm>
            <a:off x="2741613" y="4249738"/>
            <a:ext cx="1279525" cy="1085850"/>
            <a:chOff x="1154430" y="2928610"/>
            <a:chExt cx="1280160" cy="1085850"/>
          </a:xfrm>
        </p:grpSpPr>
        <p:sp>
          <p:nvSpPr>
            <p:cNvPr id="24" name="矩形 23">
              <a:extLst>
                <a:ext uri="{FF2B5EF4-FFF2-40B4-BE49-F238E27FC236}">
                  <a16:creationId xmlns:a16="http://schemas.microsoft.com/office/drawing/2014/main" id="{083DDEF6-060F-4218-82A9-9CB6B9FC04F9}"/>
                </a:ext>
              </a:extLst>
            </p:cNvPr>
            <p:cNvSpPr/>
            <p:nvPr/>
          </p:nvSpPr>
          <p:spPr>
            <a:xfrm>
              <a:off x="1154430" y="2928610"/>
              <a:ext cx="1280160" cy="10858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5" name="文本框 49">
              <a:extLst>
                <a:ext uri="{FF2B5EF4-FFF2-40B4-BE49-F238E27FC236}">
                  <a16:creationId xmlns:a16="http://schemas.microsoft.com/office/drawing/2014/main" id="{8B5013B3-9CB9-4F4A-9DD1-A5C60BF574C1}"/>
                </a:ext>
              </a:extLst>
            </p:cNvPr>
            <p:cNvSpPr txBox="1">
              <a:spLocks noChangeArrowheads="1"/>
            </p:cNvSpPr>
            <p:nvPr/>
          </p:nvSpPr>
          <p:spPr bwMode="auto">
            <a:xfrm>
              <a:off x="1154430" y="3021023"/>
              <a:ext cx="12801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zh-CN" altLang="en-US">
                  <a:solidFill>
                    <a:schemeClr val="bg1"/>
                  </a:solidFill>
                </a:rPr>
                <a:t>管理</a:t>
              </a:r>
              <a:endParaRPr lang="en-US" altLang="zh-CN">
                <a:solidFill>
                  <a:schemeClr val="bg1"/>
                </a:solidFill>
              </a:endParaRPr>
            </a:p>
            <a:p>
              <a:pPr algn="ctr" eaLnBrk="1" hangingPunct="1">
                <a:lnSpc>
                  <a:spcPct val="100000"/>
                </a:lnSpc>
                <a:spcBef>
                  <a:spcPct val="0"/>
                </a:spcBef>
                <a:buFontTx/>
                <a:buNone/>
              </a:pPr>
              <a:r>
                <a:rPr lang="zh-CN" altLang="en-US">
                  <a:solidFill>
                    <a:schemeClr val="bg1"/>
                  </a:solidFill>
                </a:rPr>
                <a:t>客户端</a:t>
              </a:r>
            </a:p>
          </p:txBody>
        </p:sp>
      </p:grpSp>
      <p:grpSp>
        <p:nvGrpSpPr>
          <p:cNvPr id="26" name="组合 55">
            <a:extLst>
              <a:ext uri="{FF2B5EF4-FFF2-40B4-BE49-F238E27FC236}">
                <a16:creationId xmlns:a16="http://schemas.microsoft.com/office/drawing/2014/main" id="{3AF94347-0ECC-459B-931E-ABEA33437778}"/>
              </a:ext>
            </a:extLst>
          </p:cNvPr>
          <p:cNvGrpSpPr>
            <a:grpSpLocks/>
          </p:cNvGrpSpPr>
          <p:nvPr/>
        </p:nvGrpSpPr>
        <p:grpSpPr bwMode="auto">
          <a:xfrm>
            <a:off x="8196263" y="4211638"/>
            <a:ext cx="1406525" cy="1085850"/>
            <a:chOff x="1154430" y="5471160"/>
            <a:chExt cx="1405890" cy="1085850"/>
          </a:xfrm>
        </p:grpSpPr>
        <p:sp>
          <p:nvSpPr>
            <p:cNvPr id="27" name="矩形 26">
              <a:extLst>
                <a:ext uri="{FF2B5EF4-FFF2-40B4-BE49-F238E27FC236}">
                  <a16:creationId xmlns:a16="http://schemas.microsoft.com/office/drawing/2014/main" id="{8224D687-68DD-4E37-8F0C-649596F0AFAB}"/>
                </a:ext>
              </a:extLst>
            </p:cNvPr>
            <p:cNvSpPr/>
            <p:nvPr/>
          </p:nvSpPr>
          <p:spPr>
            <a:xfrm>
              <a:off x="1154430" y="5471160"/>
              <a:ext cx="1280534" cy="1085850"/>
            </a:xfrm>
            <a:prstGeom prst="rect">
              <a:avLst/>
            </a:prstGeom>
            <a:solidFill>
              <a:srgbClr val="BEADA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文本框 51">
              <a:extLst>
                <a:ext uri="{FF2B5EF4-FFF2-40B4-BE49-F238E27FC236}">
                  <a16:creationId xmlns:a16="http://schemas.microsoft.com/office/drawing/2014/main" id="{6ED4334E-2046-4035-B607-F82904538101}"/>
                </a:ext>
              </a:extLst>
            </p:cNvPr>
            <p:cNvSpPr txBox="1">
              <a:spLocks noChangeArrowheads="1"/>
            </p:cNvSpPr>
            <p:nvPr/>
          </p:nvSpPr>
          <p:spPr bwMode="auto">
            <a:xfrm>
              <a:off x="1280160" y="5558165"/>
              <a:ext cx="12801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dirty="0">
                  <a:solidFill>
                    <a:schemeClr val="bg1"/>
                  </a:solidFill>
                </a:rPr>
                <a:t>浏 览</a:t>
              </a:r>
              <a:endParaRPr lang="en-US" altLang="zh-CN" dirty="0">
                <a:solidFill>
                  <a:schemeClr val="bg1"/>
                </a:solidFill>
              </a:endParaRPr>
            </a:p>
            <a:p>
              <a:pPr eaLnBrk="1" hangingPunct="1">
                <a:lnSpc>
                  <a:spcPct val="100000"/>
                </a:lnSpc>
                <a:spcBef>
                  <a:spcPct val="0"/>
                </a:spcBef>
                <a:buFontTx/>
                <a:buNone/>
              </a:pPr>
              <a:r>
                <a:rPr lang="zh-CN" altLang="en-US" dirty="0">
                  <a:solidFill>
                    <a:schemeClr val="bg1"/>
                  </a:solidFill>
                </a:rPr>
                <a:t>终 端</a:t>
              </a:r>
            </a:p>
          </p:txBody>
        </p:sp>
      </p:grpSp>
      <p:sp>
        <p:nvSpPr>
          <p:cNvPr id="29" name="文本框 52">
            <a:extLst>
              <a:ext uri="{FF2B5EF4-FFF2-40B4-BE49-F238E27FC236}">
                <a16:creationId xmlns:a16="http://schemas.microsoft.com/office/drawing/2014/main" id="{7F84BFCD-BAE0-4083-B6FC-55CE99AF3544}"/>
              </a:ext>
            </a:extLst>
          </p:cNvPr>
          <p:cNvSpPr txBox="1">
            <a:spLocks noChangeArrowheads="1"/>
          </p:cNvSpPr>
          <p:nvPr/>
        </p:nvSpPr>
        <p:spPr bwMode="auto">
          <a:xfrm>
            <a:off x="4476750" y="2846388"/>
            <a:ext cx="3114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2000"/>
              <a:t>云服务器</a:t>
            </a:r>
            <a:r>
              <a:rPr lang="en-US" altLang="zh-CN" sz="2000"/>
              <a:t>/</a:t>
            </a:r>
            <a:r>
              <a:rPr lang="zh-CN" altLang="en-US" sz="2000"/>
              <a:t>公司内网服务器</a:t>
            </a:r>
          </a:p>
        </p:txBody>
      </p:sp>
      <p:cxnSp>
        <p:nvCxnSpPr>
          <p:cNvPr id="30" name="直接箭头连接符 29">
            <a:extLst>
              <a:ext uri="{FF2B5EF4-FFF2-40B4-BE49-F238E27FC236}">
                <a16:creationId xmlns:a16="http://schemas.microsoft.com/office/drawing/2014/main" id="{C1950B16-F9BE-434A-B6FE-CD2E8FB67BA5}"/>
              </a:ext>
            </a:extLst>
          </p:cNvPr>
          <p:cNvCxnSpPr/>
          <p:nvPr/>
        </p:nvCxnSpPr>
        <p:spPr>
          <a:xfrm flipH="1">
            <a:off x="3644900" y="3270250"/>
            <a:ext cx="1003300" cy="806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962C869D-0E43-4D0F-A6FE-248BB57D0A8E}"/>
              </a:ext>
            </a:extLst>
          </p:cNvPr>
          <p:cNvCxnSpPr>
            <a:cxnSpLocks/>
          </p:cNvCxnSpPr>
          <p:nvPr/>
        </p:nvCxnSpPr>
        <p:spPr>
          <a:xfrm>
            <a:off x="7088188" y="3273425"/>
            <a:ext cx="850900" cy="857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01AFC66A-D799-4F00-BB6E-96991FF9B92D}"/>
              </a:ext>
            </a:extLst>
          </p:cNvPr>
          <p:cNvCxnSpPr/>
          <p:nvPr/>
        </p:nvCxnSpPr>
        <p:spPr>
          <a:xfrm flipV="1">
            <a:off x="4021138" y="3365500"/>
            <a:ext cx="931862" cy="765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01BF7F97-5482-4F1B-8201-38D50C37CCF9}"/>
              </a:ext>
            </a:extLst>
          </p:cNvPr>
          <p:cNvCxnSpPr>
            <a:cxnSpLocks/>
          </p:cNvCxnSpPr>
          <p:nvPr/>
        </p:nvCxnSpPr>
        <p:spPr>
          <a:xfrm flipH="1" flipV="1">
            <a:off x="7405688" y="3265488"/>
            <a:ext cx="760412" cy="811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375193E0-2B39-4AA2-8D37-4A115ADA1AEC}"/>
              </a:ext>
            </a:extLst>
          </p:cNvPr>
          <p:cNvCxnSpPr/>
          <p:nvPr/>
        </p:nvCxnSpPr>
        <p:spPr>
          <a:xfrm flipV="1">
            <a:off x="4487863" y="4792663"/>
            <a:ext cx="3451225" cy="26987"/>
          </a:xfrm>
          <a:prstGeom prst="line">
            <a:avLst/>
          </a:prstGeom>
        </p:spPr>
        <p:style>
          <a:lnRef idx="1">
            <a:schemeClr val="accent1"/>
          </a:lnRef>
          <a:fillRef idx="0">
            <a:schemeClr val="accent1"/>
          </a:fillRef>
          <a:effectRef idx="0">
            <a:schemeClr val="accent1"/>
          </a:effectRef>
          <a:fontRef idx="minor">
            <a:schemeClr val="tx1"/>
          </a:fontRef>
        </p:style>
      </p:cxnSp>
      <p:sp>
        <p:nvSpPr>
          <p:cNvPr id="35" name="文本框 52">
            <a:extLst>
              <a:ext uri="{FF2B5EF4-FFF2-40B4-BE49-F238E27FC236}">
                <a16:creationId xmlns:a16="http://schemas.microsoft.com/office/drawing/2014/main" id="{D78211D7-84C6-420C-AB2B-C41392C98C45}"/>
              </a:ext>
            </a:extLst>
          </p:cNvPr>
          <p:cNvSpPr txBox="1">
            <a:spLocks noChangeArrowheads="1"/>
          </p:cNvSpPr>
          <p:nvPr/>
        </p:nvSpPr>
        <p:spPr bwMode="auto">
          <a:xfrm>
            <a:off x="5391150" y="4897438"/>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zh-CN" altLang="en-US" sz="2000"/>
              <a:t>数据同步</a:t>
            </a:r>
          </a:p>
        </p:txBody>
      </p:sp>
    </p:spTree>
    <p:extLst>
      <p:ext uri="{BB962C8B-B14F-4D97-AF65-F5344CB8AC3E}">
        <p14:creationId xmlns:p14="http://schemas.microsoft.com/office/powerpoint/2010/main" val="2069066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文档发放 </a:t>
            </a:r>
            <a:r>
              <a:rPr lang="en-US" altLang="zh-CN" dirty="0"/>
              <a:t>– </a:t>
            </a:r>
            <a:r>
              <a:rPr lang="zh-CN" altLang="en-US" dirty="0"/>
              <a:t>批量导入及批量下载</a:t>
            </a:r>
          </a:p>
        </p:txBody>
      </p:sp>
      <p:sp>
        <p:nvSpPr>
          <p:cNvPr id="3" name="文本框 8">
            <a:extLst>
              <a:ext uri="{FF2B5EF4-FFF2-40B4-BE49-F238E27FC236}">
                <a16:creationId xmlns:a16="http://schemas.microsoft.com/office/drawing/2014/main" id="{D082E8B0-FCC7-4CEC-BFDB-62278520A01E}"/>
              </a:ext>
            </a:extLst>
          </p:cNvPr>
          <p:cNvSpPr txBox="1">
            <a:spLocks noChangeArrowheads="1"/>
          </p:cNvSpPr>
          <p:nvPr/>
        </p:nvSpPr>
        <p:spPr bwMode="auto">
          <a:xfrm>
            <a:off x="579438" y="977900"/>
            <a:ext cx="5310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 typeface="Wingdings" panose="05000000000000000000" pitchFamily="2" charset="2"/>
              <a:buChar char="ü"/>
            </a:pPr>
            <a:r>
              <a:rPr lang="zh-CN" altLang="en-US" sz="2400" b="1" dirty="0">
                <a:solidFill>
                  <a:srgbClr val="FF0000"/>
                </a:solidFill>
              </a:rPr>
              <a:t>图纸转</a:t>
            </a:r>
            <a:r>
              <a:rPr lang="en-US" altLang="zh-CN" sz="2400" b="1" dirty="0">
                <a:solidFill>
                  <a:srgbClr val="FF0000"/>
                </a:solidFill>
              </a:rPr>
              <a:t>PDF</a:t>
            </a:r>
            <a:r>
              <a:rPr lang="zh-CN" altLang="en-US" sz="2400" b="1" dirty="0">
                <a:solidFill>
                  <a:srgbClr val="FF0000"/>
                </a:solidFill>
              </a:rPr>
              <a:t>参数配置</a:t>
            </a:r>
          </a:p>
        </p:txBody>
      </p:sp>
      <p:pic>
        <p:nvPicPr>
          <p:cNvPr id="4" name="图片 3">
            <a:extLst>
              <a:ext uri="{FF2B5EF4-FFF2-40B4-BE49-F238E27FC236}">
                <a16:creationId xmlns:a16="http://schemas.microsoft.com/office/drawing/2014/main" id="{3B2B14D2-00A0-49B5-A05D-EA8EC0BB6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438" y="1655763"/>
            <a:ext cx="4378325"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4CFC2B85-F326-4DF6-BFEF-3E6EAC9EF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4325" y="1512888"/>
            <a:ext cx="4397375" cy="340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箭头: 左 5">
            <a:extLst>
              <a:ext uri="{FF2B5EF4-FFF2-40B4-BE49-F238E27FC236}">
                <a16:creationId xmlns:a16="http://schemas.microsoft.com/office/drawing/2014/main" id="{3D67C151-FEE8-4764-8D81-B5351A8BBB55}"/>
              </a:ext>
            </a:extLst>
          </p:cNvPr>
          <p:cNvSpPr/>
          <p:nvPr/>
        </p:nvSpPr>
        <p:spPr>
          <a:xfrm flipH="1">
            <a:off x="5310188" y="2936875"/>
            <a:ext cx="1003300" cy="6985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文本框 10">
            <a:extLst>
              <a:ext uri="{FF2B5EF4-FFF2-40B4-BE49-F238E27FC236}">
                <a16:creationId xmlns:a16="http://schemas.microsoft.com/office/drawing/2014/main" id="{49FBFC4A-AC7F-46E1-B1C8-24AE3E5E2208}"/>
              </a:ext>
            </a:extLst>
          </p:cNvPr>
          <p:cNvSpPr txBox="1">
            <a:spLocks noChangeArrowheads="1"/>
          </p:cNvSpPr>
          <p:nvPr/>
        </p:nvSpPr>
        <p:spPr bwMode="auto">
          <a:xfrm>
            <a:off x="569913" y="5232400"/>
            <a:ext cx="82931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 typeface="Wingdings" panose="05000000000000000000" pitchFamily="2" charset="2"/>
              <a:buChar char="l"/>
            </a:pPr>
            <a:r>
              <a:rPr lang="zh-CN" altLang="en-US" sz="2000" dirty="0">
                <a:latin typeface="Calibri" panose="020F0502020204030204" pitchFamily="34" charset="0"/>
                <a:ea typeface="宋体" panose="02010600030101010101" pitchFamily="2" charset="-122"/>
              </a:rPr>
              <a:t>支持模型层、布局层选择性转</a:t>
            </a:r>
            <a:r>
              <a:rPr lang="en-US" altLang="zh-CN" sz="2000" dirty="0">
                <a:latin typeface="Calibri" panose="020F0502020204030204" pitchFamily="34" charset="0"/>
                <a:ea typeface="宋体" panose="02010600030101010101" pitchFamily="2" charset="-122"/>
              </a:rPr>
              <a:t>PDF</a:t>
            </a:r>
          </a:p>
          <a:p>
            <a:pPr>
              <a:lnSpc>
                <a:spcPct val="100000"/>
              </a:lnSpc>
              <a:spcBef>
                <a:spcPct val="0"/>
              </a:spcBef>
              <a:buFont typeface="Wingdings" panose="05000000000000000000" pitchFamily="2" charset="2"/>
              <a:buChar char="l"/>
            </a:pPr>
            <a:r>
              <a:rPr lang="zh-CN" altLang="en-US" sz="2000" dirty="0">
                <a:latin typeface="Calibri" panose="020F0502020204030204" pitchFamily="34" charset="0"/>
                <a:ea typeface="宋体" panose="02010600030101010101" pitchFamily="2" charset="-122"/>
              </a:rPr>
              <a:t>支持转</a:t>
            </a:r>
            <a:r>
              <a:rPr lang="en-US" altLang="zh-CN" sz="2000" dirty="0">
                <a:latin typeface="Calibri" panose="020F0502020204030204" pitchFamily="34" charset="0"/>
                <a:ea typeface="宋体" panose="02010600030101010101" pitchFamily="2" charset="-122"/>
              </a:rPr>
              <a:t>PDF</a:t>
            </a:r>
            <a:r>
              <a:rPr lang="zh-CN" altLang="en-US" sz="2000" dirty="0">
                <a:latin typeface="Calibri" panose="020F0502020204030204" pitchFamily="34" charset="0"/>
                <a:ea typeface="宋体" panose="02010600030101010101" pitchFamily="2" charset="-122"/>
              </a:rPr>
              <a:t>图纸颜色配置</a:t>
            </a:r>
            <a:endParaRPr lang="en-US" altLang="zh-CN" sz="2000" dirty="0">
              <a:latin typeface="Calibri" panose="020F0502020204030204" pitchFamily="34" charset="0"/>
              <a:ea typeface="宋体" panose="02010600030101010101" pitchFamily="2" charset="-122"/>
            </a:endParaRPr>
          </a:p>
          <a:p>
            <a:pPr>
              <a:lnSpc>
                <a:spcPct val="100000"/>
              </a:lnSpc>
              <a:spcBef>
                <a:spcPct val="0"/>
              </a:spcBef>
              <a:buFont typeface="Wingdings" panose="05000000000000000000" pitchFamily="2" charset="2"/>
              <a:buChar char="l"/>
            </a:pPr>
            <a:r>
              <a:rPr lang="zh-CN" altLang="en-US" sz="2000" dirty="0">
                <a:latin typeface="Calibri" panose="020F0502020204030204" pitchFamily="34" charset="0"/>
                <a:ea typeface="宋体" panose="02010600030101010101" pitchFamily="2" charset="-122"/>
              </a:rPr>
              <a:t>支持转</a:t>
            </a:r>
            <a:r>
              <a:rPr lang="en-US" altLang="zh-CN" sz="2000" dirty="0">
                <a:latin typeface="Calibri" panose="020F0502020204030204" pitchFamily="34" charset="0"/>
                <a:ea typeface="宋体" panose="02010600030101010101" pitchFamily="2" charset="-122"/>
              </a:rPr>
              <a:t>PDF</a:t>
            </a:r>
            <a:r>
              <a:rPr lang="zh-CN" altLang="en-US" sz="2000" dirty="0">
                <a:latin typeface="Calibri" panose="020F0502020204030204" pitchFamily="34" charset="0"/>
                <a:ea typeface="宋体" panose="02010600030101010101" pitchFamily="2" charset="-122"/>
              </a:rPr>
              <a:t>图纸线宽配置</a:t>
            </a:r>
            <a:endParaRPr lang="en-US" altLang="zh-CN" sz="2000" dirty="0">
              <a:latin typeface="Calibri" panose="020F0502020204030204" pitchFamily="34" charset="0"/>
              <a:ea typeface="宋体" panose="02010600030101010101" pitchFamily="2" charset="-122"/>
            </a:endParaRPr>
          </a:p>
          <a:p>
            <a:pPr>
              <a:lnSpc>
                <a:spcPct val="100000"/>
              </a:lnSpc>
              <a:spcBef>
                <a:spcPct val="0"/>
              </a:spcBef>
              <a:buFont typeface="Wingdings" panose="05000000000000000000" pitchFamily="2" charset="2"/>
              <a:buChar char="l"/>
            </a:pPr>
            <a:r>
              <a:rPr lang="zh-CN" altLang="en-US" sz="2000" dirty="0">
                <a:latin typeface="Calibri" panose="020F0502020204030204" pitchFamily="34" charset="0"/>
                <a:ea typeface="宋体" panose="02010600030101010101" pitchFamily="2" charset="-122"/>
              </a:rPr>
              <a:t>支持转</a:t>
            </a:r>
            <a:r>
              <a:rPr lang="en-US" altLang="zh-CN" sz="2000" dirty="0">
                <a:latin typeface="Calibri" panose="020F0502020204030204" pitchFamily="34" charset="0"/>
                <a:ea typeface="宋体" panose="02010600030101010101" pitchFamily="2" charset="-122"/>
              </a:rPr>
              <a:t>PDF</a:t>
            </a:r>
            <a:r>
              <a:rPr lang="zh-CN" altLang="en-US" sz="2000" dirty="0">
                <a:latin typeface="Calibri" panose="020F0502020204030204" pitchFamily="34" charset="0"/>
                <a:ea typeface="宋体" panose="02010600030101010101" pitchFamily="2" charset="-122"/>
              </a:rPr>
              <a:t>图纸大小配置</a:t>
            </a:r>
            <a:endParaRPr lang="en-US" altLang="zh-CN" sz="2000" dirty="0">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131550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文档发放 </a:t>
            </a:r>
            <a:r>
              <a:rPr lang="en-US" altLang="zh-CN" dirty="0"/>
              <a:t>– </a:t>
            </a:r>
            <a:r>
              <a:rPr lang="zh-CN" altLang="en-US" dirty="0"/>
              <a:t>添加水印</a:t>
            </a:r>
          </a:p>
        </p:txBody>
      </p:sp>
      <p:sp>
        <p:nvSpPr>
          <p:cNvPr id="3" name="文本框 8">
            <a:extLst>
              <a:ext uri="{FF2B5EF4-FFF2-40B4-BE49-F238E27FC236}">
                <a16:creationId xmlns:a16="http://schemas.microsoft.com/office/drawing/2014/main" id="{19782734-402C-4A34-ADA7-687654CF345F}"/>
              </a:ext>
            </a:extLst>
          </p:cNvPr>
          <p:cNvSpPr txBox="1">
            <a:spLocks noChangeArrowheads="1"/>
          </p:cNvSpPr>
          <p:nvPr/>
        </p:nvSpPr>
        <p:spPr bwMode="auto">
          <a:xfrm>
            <a:off x="579438" y="977900"/>
            <a:ext cx="3779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 typeface="Wingdings" panose="05000000000000000000" pitchFamily="2" charset="2"/>
              <a:buChar char="ü"/>
            </a:pPr>
            <a:r>
              <a:rPr lang="zh-CN" altLang="en-US" sz="2400" b="1">
                <a:solidFill>
                  <a:srgbClr val="FF0000"/>
                </a:solidFill>
              </a:rPr>
              <a:t>添加水印</a:t>
            </a:r>
          </a:p>
        </p:txBody>
      </p:sp>
      <p:sp>
        <p:nvSpPr>
          <p:cNvPr id="4" name="文本框 20">
            <a:extLst>
              <a:ext uri="{FF2B5EF4-FFF2-40B4-BE49-F238E27FC236}">
                <a16:creationId xmlns:a16="http://schemas.microsoft.com/office/drawing/2014/main" id="{40182085-2BAD-4F07-B6E1-1E893A9091D5}"/>
              </a:ext>
            </a:extLst>
          </p:cNvPr>
          <p:cNvSpPr txBox="1">
            <a:spLocks noChangeArrowheads="1"/>
          </p:cNvSpPr>
          <p:nvPr/>
        </p:nvSpPr>
        <p:spPr bwMode="auto">
          <a:xfrm>
            <a:off x="827088" y="1446213"/>
            <a:ext cx="3960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marL="0" indent="0" eaLnBrk="1" hangingPunct="1">
              <a:lnSpc>
                <a:spcPct val="100000"/>
              </a:lnSpc>
              <a:spcBef>
                <a:spcPct val="0"/>
              </a:spcBef>
              <a:buFont typeface="Arial" panose="020B0604020202020204" pitchFamily="34" charset="0"/>
              <a:buNone/>
              <a:defRPr/>
            </a:pPr>
            <a:endParaRPr lang="en-US" altLang="zh-CN" sz="1800" dirty="0">
              <a:latin typeface="Calibri" panose="020F0502020204030204" pitchFamily="34" charset="0"/>
              <a:ea typeface="宋体" panose="02010600030101010101" pitchFamily="2" charset="-122"/>
            </a:endParaRPr>
          </a:p>
          <a:p>
            <a:pPr eaLnBrk="1" hangingPunct="1">
              <a:lnSpc>
                <a:spcPct val="100000"/>
              </a:lnSpc>
              <a:spcBef>
                <a:spcPct val="0"/>
              </a:spcBef>
              <a:buFont typeface="Wingdings" panose="05000000000000000000" pitchFamily="2" charset="2"/>
              <a:buChar char="l"/>
              <a:defRPr/>
            </a:pPr>
            <a:r>
              <a:rPr lang="zh-CN" altLang="en-US" sz="1800" dirty="0">
                <a:latin typeface="Calibri" panose="020F0502020204030204" pitchFamily="34" charset="0"/>
                <a:ea typeface="宋体" panose="02010600030101010101" pitchFamily="2" charset="-122"/>
              </a:rPr>
              <a:t>支持文档导入时添加水印；</a:t>
            </a:r>
            <a:endParaRPr lang="en-US" altLang="zh-CN" sz="1800" dirty="0">
              <a:latin typeface="Calibri" panose="020F0502020204030204" pitchFamily="34" charset="0"/>
              <a:ea typeface="宋体" panose="02010600030101010101" pitchFamily="2" charset="-122"/>
            </a:endParaRPr>
          </a:p>
          <a:p>
            <a:pPr eaLnBrk="1" hangingPunct="1">
              <a:lnSpc>
                <a:spcPct val="100000"/>
              </a:lnSpc>
              <a:spcBef>
                <a:spcPct val="0"/>
              </a:spcBef>
              <a:buFont typeface="Wingdings" panose="05000000000000000000" pitchFamily="2" charset="2"/>
              <a:buChar char="l"/>
              <a:defRPr/>
            </a:pPr>
            <a:r>
              <a:rPr lang="zh-CN" altLang="en-US" sz="1800" dirty="0">
                <a:latin typeface="Calibri" panose="020F0502020204030204" pitchFamily="34" charset="0"/>
                <a:ea typeface="宋体" panose="02010600030101010101" pitchFamily="2" charset="-122"/>
              </a:rPr>
              <a:t>支持文字水印和图片水印；</a:t>
            </a:r>
            <a:endParaRPr lang="en-US" altLang="zh-CN" sz="1800" dirty="0">
              <a:latin typeface="Calibri" panose="020F0502020204030204" pitchFamily="34" charset="0"/>
              <a:ea typeface="宋体" panose="02010600030101010101" pitchFamily="2" charset="-122"/>
            </a:endParaRPr>
          </a:p>
          <a:p>
            <a:pPr eaLnBrk="1" hangingPunct="1">
              <a:lnSpc>
                <a:spcPct val="100000"/>
              </a:lnSpc>
              <a:spcBef>
                <a:spcPct val="0"/>
              </a:spcBef>
              <a:buFont typeface="Wingdings" panose="05000000000000000000" pitchFamily="2" charset="2"/>
              <a:buChar char="l"/>
              <a:defRPr/>
            </a:pPr>
            <a:r>
              <a:rPr lang="zh-CN" altLang="en-US" sz="1800" b="1" dirty="0">
                <a:solidFill>
                  <a:srgbClr val="FF0000"/>
                </a:solidFill>
                <a:latin typeface="Calibri" panose="020F0502020204030204" pitchFamily="34" charset="0"/>
                <a:ea typeface="宋体" panose="02010600030101010101" pitchFamily="2" charset="-122"/>
              </a:rPr>
              <a:t>水印内容和位置均可自定义</a:t>
            </a:r>
            <a:r>
              <a:rPr lang="zh-CN" altLang="en-US" sz="1800" dirty="0">
                <a:latin typeface="Calibri" panose="020F0502020204030204" pitchFamily="34" charset="0"/>
                <a:ea typeface="宋体" panose="02010600030101010101" pitchFamily="2" charset="-122"/>
              </a:rPr>
              <a:t>。</a:t>
            </a:r>
            <a:endParaRPr lang="en-US" altLang="zh-CN" sz="1800" dirty="0">
              <a:latin typeface="Calibri" panose="020F050202020403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id="{B6A79E28-C67C-488C-92D5-F7CCB07B0E8C}"/>
              </a:ext>
            </a:extLst>
          </p:cNvPr>
          <p:cNvSpPr txBox="1">
            <a:spLocks noChangeArrowheads="1"/>
          </p:cNvSpPr>
          <p:nvPr/>
        </p:nvSpPr>
        <p:spPr bwMode="auto">
          <a:xfrm>
            <a:off x="2032000" y="6453188"/>
            <a:ext cx="2616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1800">
                <a:latin typeface="楷体" panose="02010609060101010101" pitchFamily="49" charset="-122"/>
                <a:ea typeface="楷体" panose="02010609060101010101" pitchFamily="49" charset="-122"/>
              </a:rPr>
              <a:t>图 文字水印</a:t>
            </a:r>
          </a:p>
        </p:txBody>
      </p:sp>
      <p:sp>
        <p:nvSpPr>
          <p:cNvPr id="6" name="文本框 9">
            <a:extLst>
              <a:ext uri="{FF2B5EF4-FFF2-40B4-BE49-F238E27FC236}">
                <a16:creationId xmlns:a16="http://schemas.microsoft.com/office/drawing/2014/main" id="{66A9F35F-31D8-4BFC-A1D1-10FFE972E003}"/>
              </a:ext>
            </a:extLst>
          </p:cNvPr>
          <p:cNvSpPr txBox="1">
            <a:spLocks noChangeArrowheads="1"/>
          </p:cNvSpPr>
          <p:nvPr/>
        </p:nvSpPr>
        <p:spPr bwMode="auto">
          <a:xfrm>
            <a:off x="7747000" y="6391275"/>
            <a:ext cx="2616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nSpc>
                <a:spcPct val="100000"/>
              </a:lnSpc>
              <a:spcBef>
                <a:spcPct val="0"/>
              </a:spcBef>
              <a:buFontTx/>
              <a:buNone/>
            </a:pPr>
            <a:r>
              <a:rPr lang="zh-CN" altLang="en-US" sz="1800">
                <a:latin typeface="楷体" panose="02010609060101010101" pitchFamily="49" charset="-122"/>
                <a:ea typeface="楷体" panose="02010609060101010101" pitchFamily="49" charset="-122"/>
              </a:rPr>
              <a:t>图 图片水印</a:t>
            </a:r>
          </a:p>
        </p:txBody>
      </p:sp>
      <p:pic>
        <p:nvPicPr>
          <p:cNvPr id="7" name="图片 6">
            <a:extLst>
              <a:ext uri="{FF2B5EF4-FFF2-40B4-BE49-F238E27FC236}">
                <a16:creationId xmlns:a16="http://schemas.microsoft.com/office/drawing/2014/main" id="{1C6CBFAD-BA82-4512-80CA-3758FA4A0DEF}"/>
              </a:ext>
            </a:extLst>
          </p:cNvPr>
          <p:cNvPicPr>
            <a:picLocks noChangeAspect="1"/>
          </p:cNvPicPr>
          <p:nvPr/>
        </p:nvPicPr>
        <p:blipFill>
          <a:blip r:embed="rId3"/>
          <a:stretch>
            <a:fillRect/>
          </a:stretch>
        </p:blipFill>
        <p:spPr>
          <a:xfrm>
            <a:off x="4497543" y="1617672"/>
            <a:ext cx="5673065" cy="4524944"/>
          </a:xfrm>
          <a:prstGeom prst="rect">
            <a:avLst/>
          </a:prstGeom>
        </p:spPr>
      </p:pic>
      <p:pic>
        <p:nvPicPr>
          <p:cNvPr id="8" name="图片 3">
            <a:extLst>
              <a:ext uri="{FF2B5EF4-FFF2-40B4-BE49-F238E27FC236}">
                <a16:creationId xmlns:a16="http://schemas.microsoft.com/office/drawing/2014/main" id="{2B02DA1F-454D-4D89-8158-1C8E7DEED7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9463" y="3044825"/>
            <a:ext cx="5354637" cy="330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a:extLst>
              <a:ext uri="{FF2B5EF4-FFF2-40B4-BE49-F238E27FC236}">
                <a16:creationId xmlns:a16="http://schemas.microsoft.com/office/drawing/2014/main" id="{F402C41B-9A22-412A-82DC-6899F019E4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7088" y="2998788"/>
            <a:ext cx="4568825" cy="339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5673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文档发放 </a:t>
            </a:r>
            <a:r>
              <a:rPr lang="en-US" altLang="zh-CN" dirty="0"/>
              <a:t>– </a:t>
            </a:r>
            <a:r>
              <a:rPr lang="zh-CN" altLang="en-US" dirty="0"/>
              <a:t>多终端在线浏览</a:t>
            </a:r>
          </a:p>
        </p:txBody>
      </p:sp>
      <p:sp>
        <p:nvSpPr>
          <p:cNvPr id="3" name="文本框 8">
            <a:extLst>
              <a:ext uri="{FF2B5EF4-FFF2-40B4-BE49-F238E27FC236}">
                <a16:creationId xmlns:a16="http://schemas.microsoft.com/office/drawing/2014/main" id="{B24A1271-55FC-4ACC-A943-68F1B0715F8B}"/>
              </a:ext>
            </a:extLst>
          </p:cNvPr>
          <p:cNvSpPr txBox="1">
            <a:spLocks noChangeArrowheads="1"/>
          </p:cNvSpPr>
          <p:nvPr/>
        </p:nvSpPr>
        <p:spPr bwMode="auto">
          <a:xfrm>
            <a:off x="579438" y="977900"/>
            <a:ext cx="37798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 typeface="Wingdings" panose="05000000000000000000" pitchFamily="2" charset="2"/>
              <a:buChar char="ü"/>
            </a:pPr>
            <a:r>
              <a:rPr lang="zh-CN" altLang="en-US" sz="2400" b="1">
                <a:solidFill>
                  <a:srgbClr val="FF0000"/>
                </a:solidFill>
              </a:rPr>
              <a:t>在线浏览</a:t>
            </a:r>
          </a:p>
        </p:txBody>
      </p:sp>
      <p:sp>
        <p:nvSpPr>
          <p:cNvPr id="4" name="文本框 10">
            <a:extLst>
              <a:ext uri="{FF2B5EF4-FFF2-40B4-BE49-F238E27FC236}">
                <a16:creationId xmlns:a16="http://schemas.microsoft.com/office/drawing/2014/main" id="{DBB9D83B-A700-4A11-9C4E-34B4B64757C2}"/>
              </a:ext>
            </a:extLst>
          </p:cNvPr>
          <p:cNvSpPr txBox="1">
            <a:spLocks noChangeArrowheads="1"/>
          </p:cNvSpPr>
          <p:nvPr/>
        </p:nvSpPr>
        <p:spPr bwMode="auto">
          <a:xfrm>
            <a:off x="436563" y="5049838"/>
            <a:ext cx="10515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 typeface="Wingdings" panose="05000000000000000000" pitchFamily="2" charset="2"/>
              <a:buChar char="l"/>
            </a:pPr>
            <a:r>
              <a:rPr lang="zh-CN" altLang="en-US" sz="1800">
                <a:latin typeface="Calibri" panose="020F0502020204030204" pitchFamily="34" charset="0"/>
                <a:ea typeface="宋体" panose="02010600030101010101" pitchFamily="2" charset="-122"/>
              </a:rPr>
              <a:t>支持</a:t>
            </a:r>
            <a:r>
              <a:rPr lang="zh-CN" altLang="en-US" sz="1800" b="1">
                <a:solidFill>
                  <a:srgbClr val="FF0000"/>
                </a:solidFill>
                <a:latin typeface="Calibri" panose="020F0502020204030204" pitchFamily="34" charset="0"/>
                <a:ea typeface="宋体" panose="02010600030101010101" pitchFamily="2" charset="-122"/>
              </a:rPr>
              <a:t>多种格式文档在线预览</a:t>
            </a:r>
            <a:r>
              <a:rPr lang="zh-CN" altLang="en-US" sz="1800">
                <a:latin typeface="Calibri" panose="020F0502020204030204" pitchFamily="34" charset="0"/>
                <a:ea typeface="宋体" panose="02010600030101010101" pitchFamily="2" charset="-122"/>
              </a:rPr>
              <a:t>，包括</a:t>
            </a:r>
            <a:r>
              <a:rPr lang="en-US" altLang="zh-CN" sz="1800">
                <a:latin typeface="Calibri" panose="020F0502020204030204" pitchFamily="34" charset="0"/>
                <a:ea typeface="宋体" panose="02010600030101010101" pitchFamily="2" charset="-122"/>
              </a:rPr>
              <a:t>office</a:t>
            </a:r>
            <a:r>
              <a:rPr lang="zh-CN" altLang="en-US" sz="1800">
                <a:latin typeface="Calibri" panose="020F0502020204030204" pitchFamily="34" charset="0"/>
                <a:ea typeface="宋体" panose="02010600030101010101" pitchFamily="2" charset="-122"/>
              </a:rPr>
              <a:t>文档、二维图纸、三维图纸、工艺图表、图片等等；</a:t>
            </a:r>
            <a:endParaRPr lang="en-US" altLang="zh-CN" sz="1800">
              <a:latin typeface="Calibri" panose="020F0502020204030204" pitchFamily="34" charset="0"/>
              <a:ea typeface="宋体" panose="02010600030101010101" pitchFamily="2" charset="-122"/>
            </a:endParaRPr>
          </a:p>
          <a:p>
            <a:pPr eaLnBrk="1" hangingPunct="1">
              <a:lnSpc>
                <a:spcPct val="100000"/>
              </a:lnSpc>
              <a:spcBef>
                <a:spcPct val="0"/>
              </a:spcBef>
              <a:buFont typeface="Wingdings" panose="05000000000000000000" pitchFamily="2" charset="2"/>
              <a:buChar char="l"/>
            </a:pPr>
            <a:r>
              <a:rPr lang="zh-CN" altLang="en-US" sz="1800">
                <a:latin typeface="Calibri" panose="020F0502020204030204" pitchFamily="34" charset="0"/>
                <a:ea typeface="宋体" panose="02010600030101010101" pitchFamily="2" charset="-122"/>
              </a:rPr>
              <a:t>支持</a:t>
            </a:r>
            <a:r>
              <a:rPr lang="zh-CN" altLang="en-US" sz="1800" b="1">
                <a:solidFill>
                  <a:srgbClr val="FF0000"/>
                </a:solidFill>
                <a:latin typeface="Calibri" panose="020F0502020204030204" pitchFamily="34" charset="0"/>
                <a:ea typeface="宋体" panose="02010600030101010101" pitchFamily="2" charset="-122"/>
              </a:rPr>
              <a:t>多终端浏览</a:t>
            </a:r>
            <a:r>
              <a:rPr lang="zh-CN" altLang="en-US" sz="1800">
                <a:latin typeface="Calibri" panose="020F0502020204030204" pitchFamily="34" charset="0"/>
                <a:ea typeface="宋体" panose="02010600030101010101" pitchFamily="2" charset="-122"/>
              </a:rPr>
              <a:t>，包括</a:t>
            </a:r>
            <a:r>
              <a:rPr lang="en-US" altLang="zh-CN" sz="1800">
                <a:latin typeface="Calibri" panose="020F0502020204030204" pitchFamily="34" charset="0"/>
                <a:ea typeface="宋体" panose="02010600030101010101" pitchFamily="2" charset="-122"/>
              </a:rPr>
              <a:t>PC</a:t>
            </a:r>
            <a:r>
              <a:rPr lang="zh-CN" altLang="en-US" sz="1800">
                <a:latin typeface="Calibri" panose="020F0502020204030204" pitchFamily="34" charset="0"/>
                <a:ea typeface="宋体" panose="02010600030101010101" pitchFamily="2" charset="-122"/>
              </a:rPr>
              <a:t>、</a:t>
            </a:r>
            <a:r>
              <a:rPr lang="en-US" altLang="zh-CN" sz="1800">
                <a:latin typeface="Calibri" panose="020F0502020204030204" pitchFamily="34" charset="0"/>
                <a:ea typeface="宋体" panose="02010600030101010101" pitchFamily="2" charset="-122"/>
              </a:rPr>
              <a:t>PAD</a:t>
            </a:r>
            <a:r>
              <a:rPr lang="zh-CN" altLang="en-US" sz="1800">
                <a:latin typeface="Calibri" panose="020F0502020204030204" pitchFamily="34" charset="0"/>
                <a:ea typeface="宋体" panose="02010600030101010101" pitchFamily="2" charset="-122"/>
              </a:rPr>
              <a:t>、手机等等。</a:t>
            </a:r>
            <a:endParaRPr lang="en-US" altLang="zh-CN" sz="1800">
              <a:latin typeface="Calibri" panose="020F0502020204030204" pitchFamily="34" charset="0"/>
              <a:ea typeface="宋体" panose="02010600030101010101" pitchFamily="2" charset="-122"/>
            </a:endParaRPr>
          </a:p>
        </p:txBody>
      </p:sp>
      <p:grpSp>
        <p:nvGrpSpPr>
          <p:cNvPr id="5" name="组合 3">
            <a:extLst>
              <a:ext uri="{FF2B5EF4-FFF2-40B4-BE49-F238E27FC236}">
                <a16:creationId xmlns:a16="http://schemas.microsoft.com/office/drawing/2014/main" id="{277DC9A4-8A76-48B3-86AF-4031AC443877}"/>
              </a:ext>
            </a:extLst>
          </p:cNvPr>
          <p:cNvGrpSpPr>
            <a:grpSpLocks/>
          </p:cNvGrpSpPr>
          <p:nvPr/>
        </p:nvGrpSpPr>
        <p:grpSpPr bwMode="auto">
          <a:xfrm>
            <a:off x="4598988" y="1712913"/>
            <a:ext cx="7461250" cy="2928937"/>
            <a:chOff x="1357710" y="1075314"/>
            <a:chExt cx="8612783" cy="3323904"/>
          </a:xfrm>
        </p:grpSpPr>
        <p:pic>
          <p:nvPicPr>
            <p:cNvPr id="6" name="图片 6">
              <a:extLst>
                <a:ext uri="{FF2B5EF4-FFF2-40B4-BE49-F238E27FC236}">
                  <a16:creationId xmlns:a16="http://schemas.microsoft.com/office/drawing/2014/main" id="{C3A05738-3ACC-45F0-86CC-D66A794090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7710" y="1095594"/>
              <a:ext cx="1662861" cy="2750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7">
              <a:extLst>
                <a:ext uri="{FF2B5EF4-FFF2-40B4-BE49-F238E27FC236}">
                  <a16:creationId xmlns:a16="http://schemas.microsoft.com/office/drawing/2014/main" id="{7473FC85-19AB-4E3F-9B7E-EE1B9D4A09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8756" y="1075314"/>
              <a:ext cx="1593566" cy="2750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9">
              <a:extLst>
                <a:ext uri="{FF2B5EF4-FFF2-40B4-BE49-F238E27FC236}">
                  <a16:creationId xmlns:a16="http://schemas.microsoft.com/office/drawing/2014/main" id="{F3ABB003-476F-4876-9FE0-04CEBD34563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10507" y="1075314"/>
              <a:ext cx="1581712" cy="282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11">
              <a:extLst>
                <a:ext uri="{FF2B5EF4-FFF2-40B4-BE49-F238E27FC236}">
                  <a16:creationId xmlns:a16="http://schemas.microsoft.com/office/drawing/2014/main" id="{2E0EC8A9-49CB-41F3-A6BA-B6FFA5B0E988}"/>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970" y="1095594"/>
              <a:ext cx="1590040" cy="284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12">
              <a:extLst>
                <a:ext uri="{FF2B5EF4-FFF2-40B4-BE49-F238E27FC236}">
                  <a16:creationId xmlns:a16="http://schemas.microsoft.com/office/drawing/2014/main" id="{35A0AE52-3718-4FFB-8E9E-385FEC5A6747}"/>
                </a:ext>
              </a:extLst>
            </p:cNvPr>
            <p:cNvSpPr txBox="1">
              <a:spLocks noChangeArrowheads="1"/>
            </p:cNvSpPr>
            <p:nvPr/>
          </p:nvSpPr>
          <p:spPr bwMode="auto">
            <a:xfrm>
              <a:off x="1755319" y="3980125"/>
              <a:ext cx="1481035" cy="41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solidFill>
                    <a:srgbClr val="548235"/>
                  </a:solidFill>
                </a:rPr>
                <a:t>PDF</a:t>
              </a:r>
              <a:r>
                <a:rPr lang="zh-CN" altLang="en-US" sz="1800" b="1">
                  <a:solidFill>
                    <a:srgbClr val="548235"/>
                  </a:solidFill>
                </a:rPr>
                <a:t>图纸</a:t>
              </a:r>
            </a:p>
          </p:txBody>
        </p:sp>
        <p:sp>
          <p:nvSpPr>
            <p:cNvPr id="11" name="文本框 13">
              <a:extLst>
                <a:ext uri="{FF2B5EF4-FFF2-40B4-BE49-F238E27FC236}">
                  <a16:creationId xmlns:a16="http://schemas.microsoft.com/office/drawing/2014/main" id="{E112EAB5-2093-49C4-8156-9CE8F8912E60}"/>
                </a:ext>
              </a:extLst>
            </p:cNvPr>
            <p:cNvSpPr txBox="1">
              <a:spLocks noChangeArrowheads="1"/>
            </p:cNvSpPr>
            <p:nvPr/>
          </p:nvSpPr>
          <p:spPr bwMode="auto">
            <a:xfrm>
              <a:off x="3728719" y="3976231"/>
              <a:ext cx="1531299" cy="41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solidFill>
                    <a:srgbClr val="FA800A"/>
                  </a:solidFill>
                </a:rPr>
                <a:t>DWG</a:t>
              </a:r>
              <a:r>
                <a:rPr lang="zh-CN" altLang="en-US" sz="1800" b="1">
                  <a:solidFill>
                    <a:srgbClr val="FA800A"/>
                  </a:solidFill>
                </a:rPr>
                <a:t>图纸</a:t>
              </a:r>
            </a:p>
          </p:txBody>
        </p:sp>
        <p:sp>
          <p:nvSpPr>
            <p:cNvPr id="12" name="文本框 14">
              <a:extLst>
                <a:ext uri="{FF2B5EF4-FFF2-40B4-BE49-F238E27FC236}">
                  <a16:creationId xmlns:a16="http://schemas.microsoft.com/office/drawing/2014/main" id="{1E918242-AFD3-4A91-BBE8-428333A5B373}"/>
                </a:ext>
              </a:extLst>
            </p:cNvPr>
            <p:cNvSpPr txBox="1">
              <a:spLocks noChangeArrowheads="1"/>
            </p:cNvSpPr>
            <p:nvPr/>
          </p:nvSpPr>
          <p:spPr bwMode="auto">
            <a:xfrm>
              <a:off x="5750230" y="3965186"/>
              <a:ext cx="1614775" cy="419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FontTx/>
                <a:buNone/>
              </a:pPr>
              <a:r>
                <a:rPr lang="en-US" altLang="zh-CN" sz="1800" b="1">
                  <a:solidFill>
                    <a:srgbClr val="BEAD92"/>
                  </a:solidFill>
                </a:rPr>
                <a:t>EXB</a:t>
              </a:r>
              <a:r>
                <a:rPr lang="zh-CN" altLang="en-US" sz="1800" b="1">
                  <a:solidFill>
                    <a:srgbClr val="BEAD92"/>
                  </a:solidFill>
                </a:rPr>
                <a:t>图纸</a:t>
              </a:r>
            </a:p>
          </p:txBody>
        </p:sp>
        <p:sp>
          <p:nvSpPr>
            <p:cNvPr id="13" name="文本框 12">
              <a:extLst>
                <a:ext uri="{FF2B5EF4-FFF2-40B4-BE49-F238E27FC236}">
                  <a16:creationId xmlns:a16="http://schemas.microsoft.com/office/drawing/2014/main" id="{8D6416B9-991D-4A5B-BA8F-D188B573A272}"/>
                </a:ext>
              </a:extLst>
            </p:cNvPr>
            <p:cNvSpPr txBox="1"/>
            <p:nvPr/>
          </p:nvSpPr>
          <p:spPr>
            <a:xfrm>
              <a:off x="7359170" y="3992062"/>
              <a:ext cx="2611323" cy="383736"/>
            </a:xfrm>
            <a:prstGeom prst="rect">
              <a:avLst/>
            </a:prstGeom>
            <a:noFill/>
          </p:spPr>
          <p:txBody>
            <a:bodyPr>
              <a:spAutoFit/>
            </a:bodyPr>
            <a:lstStyle/>
            <a:p>
              <a:pPr eaLnBrk="1" fontAlgn="auto" hangingPunct="1">
                <a:spcBef>
                  <a:spcPts val="0"/>
                </a:spcBef>
                <a:spcAft>
                  <a:spcPts val="0"/>
                </a:spcAft>
                <a:defRPr/>
              </a:pPr>
              <a:r>
                <a:rPr lang="en-US" altLang="zh-CN" sz="1600" b="1" dirty="0">
                  <a:solidFill>
                    <a:schemeClr val="accent1">
                      <a:lumMod val="75000"/>
                    </a:schemeClr>
                  </a:solidFill>
                  <a:latin typeface="微软雅黑" panose="020B0503020204020204" pitchFamily="34" charset="-122"/>
                  <a:ea typeface="微软雅黑" panose="020B0503020204020204" pitchFamily="34" charset="-122"/>
                </a:rPr>
                <a:t>SOLIDWORKS</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图纸</a:t>
              </a:r>
            </a:p>
          </p:txBody>
        </p:sp>
        <p:pic>
          <p:nvPicPr>
            <p:cNvPr id="14" name="图片 16">
              <a:extLst>
                <a:ext uri="{FF2B5EF4-FFF2-40B4-BE49-F238E27FC236}">
                  <a16:creationId xmlns:a16="http://schemas.microsoft.com/office/drawing/2014/main" id="{5510691D-ED7F-44FE-9EA5-89B765FE5C4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4107" y="3948098"/>
              <a:ext cx="311212" cy="356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7">
              <a:extLst>
                <a:ext uri="{FF2B5EF4-FFF2-40B4-BE49-F238E27FC236}">
                  <a16:creationId xmlns:a16="http://schemas.microsoft.com/office/drawing/2014/main" id="{FA8B347B-303A-4C6D-BECD-6EF5547CC77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68756" y="3976232"/>
              <a:ext cx="308074" cy="308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18">
              <a:extLst>
                <a:ext uri="{FF2B5EF4-FFF2-40B4-BE49-F238E27FC236}">
                  <a16:creationId xmlns:a16="http://schemas.microsoft.com/office/drawing/2014/main" id="{D297945B-5E4A-4CA8-94A7-2510D4EDF809}"/>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8133" y="3981979"/>
              <a:ext cx="424341" cy="34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19">
              <a:extLst>
                <a:ext uri="{FF2B5EF4-FFF2-40B4-BE49-F238E27FC236}">
                  <a16:creationId xmlns:a16="http://schemas.microsoft.com/office/drawing/2014/main" id="{7E36E1ED-23A3-4609-8385-AEF9E820C494}"/>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2219" y="4006772"/>
              <a:ext cx="326874" cy="277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 name="图片 1">
            <a:extLst>
              <a:ext uri="{FF2B5EF4-FFF2-40B4-BE49-F238E27FC236}">
                <a16:creationId xmlns:a16="http://schemas.microsoft.com/office/drawing/2014/main" id="{2D36B9BB-5649-439C-B764-E7B895D99D0E}"/>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36563" y="1712913"/>
            <a:ext cx="3922712"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a:extLst>
              <a:ext uri="{FF2B5EF4-FFF2-40B4-BE49-F238E27FC236}">
                <a16:creationId xmlns:a16="http://schemas.microsoft.com/office/drawing/2014/main" id="{00347EEC-170C-4444-A8DC-7700CF92F2B1}"/>
              </a:ext>
            </a:extLst>
          </p:cNvPr>
          <p:cNvSpPr/>
          <p:nvPr/>
        </p:nvSpPr>
        <p:spPr>
          <a:xfrm>
            <a:off x="698500" y="5918200"/>
            <a:ext cx="10604500" cy="7747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200" b="1" dirty="0">
                <a:solidFill>
                  <a:srgbClr val="FF0000"/>
                </a:solidFill>
                <a:effectLst>
                  <a:outerShdw blurRad="38100" dist="38100" dir="2700000" algn="tl">
                    <a:srgbClr val="000000">
                      <a:alpha val="43137"/>
                    </a:srgbClr>
                  </a:outerShdw>
                </a:effectLst>
              </a:rPr>
              <a:t>浏览不产生临时文件！！</a:t>
            </a:r>
          </a:p>
        </p:txBody>
      </p:sp>
    </p:spTree>
    <p:extLst>
      <p:ext uri="{BB962C8B-B14F-4D97-AF65-F5344CB8AC3E}">
        <p14:creationId xmlns:p14="http://schemas.microsoft.com/office/powerpoint/2010/main" val="16476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6">
            <a:extLst>
              <a:ext uri="{FF2B5EF4-FFF2-40B4-BE49-F238E27FC236}">
                <a16:creationId xmlns:a16="http://schemas.microsoft.com/office/drawing/2014/main" id="{2B8F1429-5552-4F00-A8A0-8C26F43C4FC9}"/>
              </a:ext>
            </a:extLst>
          </p:cNvPr>
          <p:cNvGrpSpPr>
            <a:grpSpLocks/>
          </p:cNvGrpSpPr>
          <p:nvPr/>
        </p:nvGrpSpPr>
        <p:grpSpPr bwMode="auto">
          <a:xfrm>
            <a:off x="2838755" y="1937651"/>
            <a:ext cx="3919524" cy="716138"/>
            <a:chOff x="2191872" y="2697194"/>
            <a:chExt cx="3887476" cy="1312627"/>
          </a:xfrm>
          <a:scene3d>
            <a:camera prst="orthographicFront">
              <a:rot lat="0" lon="0" rev="0"/>
            </a:camera>
            <a:lightRig rig="contrasting" dir="t">
              <a:rot lat="0" lon="0" rev="1500000"/>
            </a:lightRig>
          </a:scene3d>
        </p:grpSpPr>
        <p:sp>
          <p:nvSpPr>
            <p:cNvPr id="5" name="矩形 4">
              <a:extLst>
                <a:ext uri="{FF2B5EF4-FFF2-40B4-BE49-F238E27FC236}">
                  <a16:creationId xmlns:a16="http://schemas.microsoft.com/office/drawing/2014/main" id="{88F0A490-D679-42FD-84F7-B93A0C53428D}"/>
                </a:ext>
              </a:extLst>
            </p:cNvPr>
            <p:cNvSpPr/>
            <p:nvPr/>
          </p:nvSpPr>
          <p:spPr>
            <a:xfrm>
              <a:off x="2191872" y="2697194"/>
              <a:ext cx="914582" cy="1312627"/>
            </a:xfrm>
            <a:prstGeom prst="rect">
              <a:avLst/>
            </a:prstGeom>
            <a:solidFill>
              <a:srgbClr val="002060"/>
            </a:solidFill>
            <a:ln>
              <a:noFill/>
            </a:ln>
            <a:effectLst>
              <a:outerShdw blurRad="149987" dist="250190" dir="8460000" algn="ctr">
                <a:srgbClr val="000000">
                  <a:alpha val="28000"/>
                </a:srgbClr>
              </a:outerShdw>
            </a:effectLst>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2800" dirty="0">
                  <a:solidFill>
                    <a:schemeClr val="bg1"/>
                  </a:solidFill>
                  <a:latin typeface="Impact" panose="020B0806030902050204" pitchFamily="34" charset="0"/>
                  <a:ea typeface="宋体" panose="02010600030101010101" pitchFamily="2" charset="-122"/>
                </a:rPr>
                <a:t>01</a:t>
              </a:r>
              <a:endParaRPr lang="zh-CN" altLang="en-US" sz="2800" dirty="0">
                <a:solidFill>
                  <a:schemeClr val="bg1"/>
                </a:solidFill>
                <a:latin typeface="Impact" panose="020B0806030902050204" pitchFamily="34" charset="0"/>
                <a:ea typeface="宋体" panose="02010600030101010101" pitchFamily="2" charset="-122"/>
              </a:endParaRPr>
            </a:p>
          </p:txBody>
        </p:sp>
        <p:sp>
          <p:nvSpPr>
            <p:cNvPr id="6" name="文本框 5">
              <a:extLst>
                <a:ext uri="{FF2B5EF4-FFF2-40B4-BE49-F238E27FC236}">
                  <a16:creationId xmlns:a16="http://schemas.microsoft.com/office/drawing/2014/main" id="{2017A813-0980-4038-893A-F19730D99888}"/>
                </a:ext>
              </a:extLst>
            </p:cNvPr>
            <p:cNvSpPr txBox="1"/>
            <p:nvPr/>
          </p:nvSpPr>
          <p:spPr>
            <a:xfrm>
              <a:off x="3759764" y="2873996"/>
              <a:ext cx="2319584" cy="959023"/>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anchor="ctr">
              <a:spAutoFit/>
            </a:bodyPr>
            <a:lstStyle/>
            <a:p>
              <a:pPr algn="just" eaLnBrk="1" fontAlgn="auto" hangingPunct="1">
                <a:spcBef>
                  <a:spcPts val="0"/>
                </a:spcBef>
                <a:spcAft>
                  <a:spcPts val="0"/>
                </a:spcAft>
                <a:defRPr/>
              </a:pPr>
              <a:r>
                <a:rPr lang="zh-CN" altLang="en-US" sz="2800" b="1" spc="150" dirty="0">
                  <a:solidFill>
                    <a:srgbClr val="002060"/>
                  </a:solidFill>
                  <a:latin typeface="微软雅黑" panose="020B0503020204020204" pitchFamily="34" charset="-122"/>
                  <a:ea typeface="微软雅黑" panose="020B0503020204020204" pitchFamily="34" charset="-122"/>
                </a:rPr>
                <a:t>需求背景</a:t>
              </a:r>
            </a:p>
          </p:txBody>
        </p:sp>
      </p:grpSp>
      <p:grpSp>
        <p:nvGrpSpPr>
          <p:cNvPr id="7" name="组合 6">
            <a:extLst>
              <a:ext uri="{FF2B5EF4-FFF2-40B4-BE49-F238E27FC236}">
                <a16:creationId xmlns:a16="http://schemas.microsoft.com/office/drawing/2014/main" id="{57134829-8286-4F01-84F8-7D292222A5C0}"/>
              </a:ext>
            </a:extLst>
          </p:cNvPr>
          <p:cNvGrpSpPr>
            <a:grpSpLocks/>
          </p:cNvGrpSpPr>
          <p:nvPr/>
        </p:nvGrpSpPr>
        <p:grpSpPr bwMode="auto">
          <a:xfrm>
            <a:off x="2838755" y="2804920"/>
            <a:ext cx="3919525" cy="716138"/>
            <a:chOff x="2191872" y="2785715"/>
            <a:chExt cx="3887477" cy="1312627"/>
          </a:xfrm>
          <a:scene3d>
            <a:camera prst="orthographicFront">
              <a:rot lat="0" lon="0" rev="0"/>
            </a:camera>
            <a:lightRig rig="contrasting" dir="t">
              <a:rot lat="0" lon="0" rev="1500000"/>
            </a:lightRig>
          </a:scene3d>
        </p:grpSpPr>
        <p:sp>
          <p:nvSpPr>
            <p:cNvPr id="8" name="矩形 7">
              <a:extLst>
                <a:ext uri="{FF2B5EF4-FFF2-40B4-BE49-F238E27FC236}">
                  <a16:creationId xmlns:a16="http://schemas.microsoft.com/office/drawing/2014/main" id="{BACAE930-270C-46DA-88B1-19088CCD8C2B}"/>
                </a:ext>
              </a:extLst>
            </p:cNvPr>
            <p:cNvSpPr/>
            <p:nvPr/>
          </p:nvSpPr>
          <p:spPr>
            <a:xfrm>
              <a:off x="2191872" y="2785715"/>
              <a:ext cx="914582" cy="1312627"/>
            </a:xfrm>
            <a:prstGeom prst="rect">
              <a:avLst/>
            </a:prstGeom>
            <a:solidFill>
              <a:srgbClr val="002060"/>
            </a:solidFill>
            <a:ln>
              <a:noFill/>
            </a:ln>
            <a:effectLst>
              <a:outerShdw blurRad="149987" dist="250190" dir="8460000" algn="ctr">
                <a:srgbClr val="000000">
                  <a:alpha val="28000"/>
                </a:srgbClr>
              </a:outerShdw>
            </a:effectLst>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2800" dirty="0">
                  <a:solidFill>
                    <a:schemeClr val="bg1"/>
                  </a:solidFill>
                  <a:latin typeface="Impact" panose="020B0806030902050204" pitchFamily="34" charset="0"/>
                  <a:ea typeface="宋体" panose="02010600030101010101" pitchFamily="2" charset="-122"/>
                </a:rPr>
                <a:t>02</a:t>
              </a:r>
              <a:endParaRPr lang="zh-CN" altLang="en-US" sz="2800" dirty="0">
                <a:solidFill>
                  <a:schemeClr val="bg1"/>
                </a:solidFill>
                <a:latin typeface="Impact" panose="020B0806030902050204" pitchFamily="34" charset="0"/>
                <a:ea typeface="宋体" panose="02010600030101010101" pitchFamily="2" charset="-122"/>
              </a:endParaRPr>
            </a:p>
          </p:txBody>
        </p:sp>
        <p:sp>
          <p:nvSpPr>
            <p:cNvPr id="9" name="文本框 8">
              <a:extLst>
                <a:ext uri="{FF2B5EF4-FFF2-40B4-BE49-F238E27FC236}">
                  <a16:creationId xmlns:a16="http://schemas.microsoft.com/office/drawing/2014/main" id="{8BF455E1-62DF-4F39-BD7D-55CDE1C77FCC}"/>
                </a:ext>
              </a:extLst>
            </p:cNvPr>
            <p:cNvSpPr txBox="1"/>
            <p:nvPr/>
          </p:nvSpPr>
          <p:spPr>
            <a:xfrm>
              <a:off x="3759764" y="2962517"/>
              <a:ext cx="2319585" cy="959023"/>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anchor="ctr">
              <a:spAutoFit/>
            </a:bodyPr>
            <a:lstStyle/>
            <a:p>
              <a:pPr eaLnBrk="1" fontAlgn="auto" hangingPunct="1">
                <a:spcBef>
                  <a:spcPts val="0"/>
                </a:spcBef>
                <a:spcAft>
                  <a:spcPts val="0"/>
                </a:spcAft>
                <a:defRPr/>
              </a:pPr>
              <a:r>
                <a:rPr lang="zh-CN" altLang="en-US" sz="2800" b="1" spc="150" dirty="0">
                  <a:solidFill>
                    <a:srgbClr val="002060"/>
                  </a:solidFill>
                  <a:latin typeface="微软雅黑" panose="020B0503020204020204" pitchFamily="34" charset="-122"/>
                  <a:ea typeface="微软雅黑" panose="020B0503020204020204" pitchFamily="34" charset="-122"/>
                </a:rPr>
                <a:t>平台架构</a:t>
              </a:r>
            </a:p>
          </p:txBody>
        </p:sp>
      </p:grpSp>
      <p:grpSp>
        <p:nvGrpSpPr>
          <p:cNvPr id="10" name="组合 6">
            <a:extLst>
              <a:ext uri="{FF2B5EF4-FFF2-40B4-BE49-F238E27FC236}">
                <a16:creationId xmlns:a16="http://schemas.microsoft.com/office/drawing/2014/main" id="{2225FD82-D755-439E-A1C7-6D96FC45BE3D}"/>
              </a:ext>
            </a:extLst>
          </p:cNvPr>
          <p:cNvGrpSpPr>
            <a:grpSpLocks/>
          </p:cNvGrpSpPr>
          <p:nvPr/>
        </p:nvGrpSpPr>
        <p:grpSpPr bwMode="auto">
          <a:xfrm>
            <a:off x="2838755" y="3672058"/>
            <a:ext cx="3919524" cy="716400"/>
            <a:chOff x="2191872" y="2845866"/>
            <a:chExt cx="3887477" cy="1313107"/>
          </a:xfrm>
          <a:scene3d>
            <a:camera prst="orthographicFront">
              <a:rot lat="0" lon="0" rev="0"/>
            </a:camera>
            <a:lightRig rig="contrasting" dir="t">
              <a:rot lat="0" lon="0" rev="1500000"/>
            </a:lightRig>
          </a:scene3d>
        </p:grpSpPr>
        <p:sp>
          <p:nvSpPr>
            <p:cNvPr id="11" name="矩形 10">
              <a:extLst>
                <a:ext uri="{FF2B5EF4-FFF2-40B4-BE49-F238E27FC236}">
                  <a16:creationId xmlns:a16="http://schemas.microsoft.com/office/drawing/2014/main" id="{A0F3F5EB-D091-4AA1-B158-23200ED58638}"/>
                </a:ext>
              </a:extLst>
            </p:cNvPr>
            <p:cNvSpPr/>
            <p:nvPr/>
          </p:nvSpPr>
          <p:spPr>
            <a:xfrm>
              <a:off x="2191872" y="2846106"/>
              <a:ext cx="914581" cy="1312627"/>
            </a:xfrm>
            <a:prstGeom prst="rect">
              <a:avLst/>
            </a:prstGeom>
            <a:solidFill>
              <a:srgbClr val="002060"/>
            </a:solidFill>
            <a:ln>
              <a:noFill/>
            </a:ln>
            <a:effectLst>
              <a:outerShdw blurRad="149987" dist="250190" dir="8460000" algn="ctr">
                <a:srgbClr val="000000">
                  <a:alpha val="28000"/>
                </a:srgbClr>
              </a:outerShdw>
            </a:effectLst>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2800" dirty="0">
                  <a:solidFill>
                    <a:schemeClr val="bg1"/>
                  </a:solidFill>
                  <a:latin typeface="Impact" panose="020B0806030902050204" pitchFamily="34" charset="0"/>
                  <a:ea typeface="宋体" panose="02010600030101010101" pitchFamily="2" charset="-122"/>
                </a:rPr>
                <a:t>03</a:t>
              </a:r>
              <a:endParaRPr lang="zh-CN" altLang="en-US" sz="2800" dirty="0">
                <a:solidFill>
                  <a:schemeClr val="bg1"/>
                </a:solidFill>
                <a:latin typeface="Impact" panose="020B0806030902050204" pitchFamily="34" charset="0"/>
                <a:ea typeface="宋体" panose="02010600030101010101" pitchFamily="2" charset="-122"/>
              </a:endParaRPr>
            </a:p>
          </p:txBody>
        </p:sp>
        <p:sp>
          <p:nvSpPr>
            <p:cNvPr id="12" name="文本框 11">
              <a:extLst>
                <a:ext uri="{FF2B5EF4-FFF2-40B4-BE49-F238E27FC236}">
                  <a16:creationId xmlns:a16="http://schemas.microsoft.com/office/drawing/2014/main" id="{9905DC44-11F5-4BE4-889D-A6DEC2A5CE3B}"/>
                </a:ext>
              </a:extLst>
            </p:cNvPr>
            <p:cNvSpPr txBox="1"/>
            <p:nvPr/>
          </p:nvSpPr>
          <p:spPr>
            <a:xfrm>
              <a:off x="3759764" y="2845866"/>
              <a:ext cx="2319585" cy="1313107"/>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anchor="ctr">
              <a:spAutoFit/>
            </a:bodyPr>
            <a:lstStyle/>
            <a:p>
              <a:pPr eaLnBrk="1" fontAlgn="auto" hangingPunct="1">
                <a:spcBef>
                  <a:spcPts val="0"/>
                </a:spcBef>
                <a:spcAft>
                  <a:spcPts val="0"/>
                </a:spcAft>
                <a:defRPr/>
              </a:pPr>
              <a:r>
                <a:rPr lang="zh-CN" altLang="en-US" sz="2800" b="1" spc="150" dirty="0">
                  <a:solidFill>
                    <a:srgbClr val="002060"/>
                  </a:solidFill>
                  <a:latin typeface="微软雅黑" panose="020B0503020204020204" pitchFamily="34" charset="-122"/>
                  <a:ea typeface="微软雅黑" panose="020B0503020204020204" pitchFamily="34" charset="-122"/>
                </a:rPr>
                <a:t>核心功能</a:t>
              </a:r>
            </a:p>
          </p:txBody>
        </p:sp>
      </p:grpSp>
      <p:grpSp>
        <p:nvGrpSpPr>
          <p:cNvPr id="13" name="组合 6">
            <a:extLst>
              <a:ext uri="{FF2B5EF4-FFF2-40B4-BE49-F238E27FC236}">
                <a16:creationId xmlns:a16="http://schemas.microsoft.com/office/drawing/2014/main" id="{1E1F65FD-14F8-4E34-B40E-F9B81C1B7125}"/>
              </a:ext>
            </a:extLst>
          </p:cNvPr>
          <p:cNvGrpSpPr>
            <a:grpSpLocks/>
          </p:cNvGrpSpPr>
          <p:nvPr/>
        </p:nvGrpSpPr>
        <p:grpSpPr bwMode="auto">
          <a:xfrm>
            <a:off x="2838755" y="4539458"/>
            <a:ext cx="3919525" cy="716138"/>
            <a:chOff x="2191872" y="2697194"/>
            <a:chExt cx="3887477" cy="1312627"/>
          </a:xfrm>
          <a:scene3d>
            <a:camera prst="orthographicFront">
              <a:rot lat="0" lon="0" rev="0"/>
            </a:camera>
            <a:lightRig rig="contrasting" dir="t">
              <a:rot lat="0" lon="0" rev="1500000"/>
            </a:lightRig>
          </a:scene3d>
        </p:grpSpPr>
        <p:sp>
          <p:nvSpPr>
            <p:cNvPr id="14" name="矩形 13">
              <a:extLst>
                <a:ext uri="{FF2B5EF4-FFF2-40B4-BE49-F238E27FC236}">
                  <a16:creationId xmlns:a16="http://schemas.microsoft.com/office/drawing/2014/main" id="{038F0941-C8D6-4512-9B47-C02D7A8DBE1D}"/>
                </a:ext>
              </a:extLst>
            </p:cNvPr>
            <p:cNvSpPr/>
            <p:nvPr/>
          </p:nvSpPr>
          <p:spPr>
            <a:xfrm>
              <a:off x="2191872" y="2697194"/>
              <a:ext cx="914582" cy="1312627"/>
            </a:xfrm>
            <a:prstGeom prst="rect">
              <a:avLst/>
            </a:prstGeom>
            <a:solidFill>
              <a:srgbClr val="002060"/>
            </a:solidFill>
            <a:ln>
              <a:noFill/>
            </a:ln>
            <a:effectLst>
              <a:outerShdw blurRad="149987" dist="250190" dir="8460000" algn="ctr">
                <a:srgbClr val="000000">
                  <a:alpha val="28000"/>
                </a:srgbClr>
              </a:outerShdw>
            </a:effectLst>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sp>
          <p:nvSpPr>
            <p:cNvPr id="15" name="文本框 14">
              <a:extLst>
                <a:ext uri="{FF2B5EF4-FFF2-40B4-BE49-F238E27FC236}">
                  <a16:creationId xmlns:a16="http://schemas.microsoft.com/office/drawing/2014/main" id="{9DFBF523-9799-4DAD-B2F1-C370BDC3E44D}"/>
                </a:ext>
              </a:extLst>
            </p:cNvPr>
            <p:cNvSpPr txBox="1"/>
            <p:nvPr/>
          </p:nvSpPr>
          <p:spPr>
            <a:xfrm>
              <a:off x="3759764" y="2873996"/>
              <a:ext cx="2319585" cy="959023"/>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anchor="ctr">
              <a:spAutoFit/>
            </a:bodyPr>
            <a:lstStyle/>
            <a:p>
              <a:pPr eaLnBrk="1" fontAlgn="auto" hangingPunct="1">
                <a:spcBef>
                  <a:spcPts val="0"/>
                </a:spcBef>
                <a:spcAft>
                  <a:spcPts val="0"/>
                </a:spcAft>
                <a:defRPr/>
              </a:pPr>
              <a:r>
                <a:rPr lang="zh-CN" altLang="en-US" sz="2800" b="1" spc="150" dirty="0">
                  <a:solidFill>
                    <a:srgbClr val="002060"/>
                  </a:solidFill>
                  <a:latin typeface="微软雅黑" panose="020B0503020204020204" pitchFamily="34" charset="-122"/>
                  <a:ea typeface="微软雅黑" panose="020B0503020204020204" pitchFamily="34" charset="-122"/>
                </a:rPr>
                <a:t>增值服务</a:t>
              </a:r>
            </a:p>
          </p:txBody>
        </p:sp>
      </p:grpSp>
      <p:grpSp>
        <p:nvGrpSpPr>
          <p:cNvPr id="16" name="组合 6">
            <a:extLst>
              <a:ext uri="{FF2B5EF4-FFF2-40B4-BE49-F238E27FC236}">
                <a16:creationId xmlns:a16="http://schemas.microsoft.com/office/drawing/2014/main" id="{A6A33C60-E2DE-4D3B-9A09-FDD7D5979F3D}"/>
              </a:ext>
            </a:extLst>
          </p:cNvPr>
          <p:cNvGrpSpPr>
            <a:grpSpLocks/>
          </p:cNvGrpSpPr>
          <p:nvPr/>
        </p:nvGrpSpPr>
        <p:grpSpPr bwMode="auto">
          <a:xfrm>
            <a:off x="2838755" y="5406725"/>
            <a:ext cx="3919525" cy="716139"/>
            <a:chOff x="2191872" y="2697194"/>
            <a:chExt cx="3887477" cy="1312627"/>
          </a:xfrm>
          <a:scene3d>
            <a:camera prst="orthographicFront">
              <a:rot lat="0" lon="0" rev="0"/>
            </a:camera>
            <a:lightRig rig="contrasting" dir="t">
              <a:rot lat="0" lon="0" rev="1500000"/>
            </a:lightRig>
          </a:scene3d>
        </p:grpSpPr>
        <p:sp>
          <p:nvSpPr>
            <p:cNvPr id="17" name="矩形 16">
              <a:extLst>
                <a:ext uri="{FF2B5EF4-FFF2-40B4-BE49-F238E27FC236}">
                  <a16:creationId xmlns:a16="http://schemas.microsoft.com/office/drawing/2014/main" id="{E5B6D6CC-A52D-42E6-9659-509DCC5382BE}"/>
                </a:ext>
              </a:extLst>
            </p:cNvPr>
            <p:cNvSpPr/>
            <p:nvPr/>
          </p:nvSpPr>
          <p:spPr>
            <a:xfrm>
              <a:off x="2191872" y="2697194"/>
              <a:ext cx="914582" cy="1312627"/>
            </a:xfrm>
            <a:prstGeom prst="rect">
              <a:avLst/>
            </a:prstGeom>
            <a:solidFill>
              <a:srgbClr val="002060"/>
            </a:solidFill>
            <a:ln>
              <a:noFill/>
            </a:ln>
            <a:effectLst>
              <a:outerShdw blurRad="149987" dist="250190" dir="8460000" algn="ctr">
                <a:srgbClr val="000000">
                  <a:alpha val="28000"/>
                </a:srgbClr>
              </a:outerShdw>
            </a:effectLst>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sp>
          <p:nvSpPr>
            <p:cNvPr id="18" name="文本框 17">
              <a:extLst>
                <a:ext uri="{FF2B5EF4-FFF2-40B4-BE49-F238E27FC236}">
                  <a16:creationId xmlns:a16="http://schemas.microsoft.com/office/drawing/2014/main" id="{3F9350B6-B1DD-475A-B432-F641B80CEA4F}"/>
                </a:ext>
              </a:extLst>
            </p:cNvPr>
            <p:cNvSpPr txBox="1"/>
            <p:nvPr/>
          </p:nvSpPr>
          <p:spPr>
            <a:xfrm>
              <a:off x="3759764" y="2873996"/>
              <a:ext cx="2319585" cy="959022"/>
            </a:xfrm>
            <a:prstGeom prst="rect">
              <a:avLst/>
            </a:prstGeom>
            <a:noFill/>
            <a:ln>
              <a:noFill/>
            </a:ln>
            <a:effectLst>
              <a:outerShdw blurRad="149987" dist="250190" dir="8460000" algn="ctr">
                <a:srgbClr val="000000">
                  <a:alpha val="28000"/>
                </a:srgbClr>
              </a:outerShdw>
            </a:effectLst>
            <a:sp3d prstMaterial="metal">
              <a:bevelT w="88900" h="88900"/>
            </a:sp3d>
          </p:spPr>
          <p:txBody>
            <a:bodyPr wrap="square" anchor="ctr">
              <a:spAutoFit/>
            </a:bodyPr>
            <a:lstStyle/>
            <a:p>
              <a:pPr eaLnBrk="1" fontAlgn="auto" hangingPunct="1">
                <a:spcBef>
                  <a:spcPts val="0"/>
                </a:spcBef>
                <a:spcAft>
                  <a:spcPts val="0"/>
                </a:spcAft>
                <a:defRPr/>
              </a:pPr>
              <a:r>
                <a:rPr lang="zh-CN" altLang="en-US" sz="2800" b="1" spc="150" dirty="0">
                  <a:solidFill>
                    <a:srgbClr val="002060"/>
                  </a:solidFill>
                  <a:latin typeface="微软雅黑" panose="020B0503020204020204" pitchFamily="34" charset="-122"/>
                  <a:ea typeface="微软雅黑" panose="020B0503020204020204" pitchFamily="34" charset="-122"/>
                </a:rPr>
                <a:t>使用与效果</a:t>
              </a:r>
            </a:p>
          </p:txBody>
        </p:sp>
      </p:grpSp>
      <p:sp>
        <p:nvSpPr>
          <p:cNvPr id="19" name="矩形 18">
            <a:extLst>
              <a:ext uri="{FF2B5EF4-FFF2-40B4-BE49-F238E27FC236}">
                <a16:creationId xmlns:a16="http://schemas.microsoft.com/office/drawing/2014/main" id="{8F2E6230-51AD-4D7D-93BD-772A40AD2942}"/>
              </a:ext>
            </a:extLst>
          </p:cNvPr>
          <p:cNvSpPr/>
          <p:nvPr/>
        </p:nvSpPr>
        <p:spPr>
          <a:xfrm>
            <a:off x="9379675" y="1815404"/>
            <a:ext cx="1238195" cy="3534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800" b="1" dirty="0">
                <a:solidFill>
                  <a:srgbClr val="002060"/>
                </a:solidFill>
                <a:latin typeface="微软雅黑" panose="020B0503020204020204" pitchFamily="34" charset="-122"/>
                <a:ea typeface="微软雅黑" panose="020B0503020204020204" pitchFamily="34" charset="-122"/>
              </a:rPr>
              <a:t>目</a:t>
            </a:r>
            <a:endParaRPr lang="en-US" altLang="zh-CN" sz="8800" b="1" dirty="0">
              <a:solidFill>
                <a:srgbClr val="002060"/>
              </a:solidFill>
              <a:latin typeface="微软雅黑" panose="020B0503020204020204" pitchFamily="34" charset="-122"/>
              <a:ea typeface="微软雅黑" panose="020B0503020204020204" pitchFamily="34" charset="-122"/>
            </a:endParaRPr>
          </a:p>
          <a:p>
            <a:pPr algn="ctr"/>
            <a:r>
              <a:rPr lang="zh-CN" altLang="en-US" sz="8800" b="1" dirty="0">
                <a:solidFill>
                  <a:srgbClr val="002060"/>
                </a:solidFill>
                <a:latin typeface="微软雅黑" panose="020B0503020204020204" pitchFamily="34" charset="-122"/>
                <a:ea typeface="微软雅黑" panose="020B0503020204020204" pitchFamily="34" charset="-122"/>
              </a:rPr>
              <a:t>录</a:t>
            </a:r>
          </a:p>
        </p:txBody>
      </p:sp>
      <p:sp>
        <p:nvSpPr>
          <p:cNvPr id="23" name="矩形 22">
            <a:extLst>
              <a:ext uri="{FF2B5EF4-FFF2-40B4-BE49-F238E27FC236}">
                <a16:creationId xmlns:a16="http://schemas.microsoft.com/office/drawing/2014/main" id="{75D8DF9C-3947-4DED-8D55-AABDAC119568}"/>
              </a:ext>
            </a:extLst>
          </p:cNvPr>
          <p:cNvSpPr/>
          <p:nvPr/>
        </p:nvSpPr>
        <p:spPr>
          <a:xfrm>
            <a:off x="8431124" y="859736"/>
            <a:ext cx="3760875" cy="84220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contents</a:t>
            </a:r>
            <a:endParaRPr lang="zh-CN" altLang="en-US" sz="4000" dirty="0"/>
          </a:p>
        </p:txBody>
      </p:sp>
      <p:sp>
        <p:nvSpPr>
          <p:cNvPr id="2" name="矩形 1">
            <a:extLst>
              <a:ext uri="{FF2B5EF4-FFF2-40B4-BE49-F238E27FC236}">
                <a16:creationId xmlns:a16="http://schemas.microsoft.com/office/drawing/2014/main" id="{8098ED24-B77C-42B1-8AE3-470DE07B8A6D}"/>
              </a:ext>
            </a:extLst>
          </p:cNvPr>
          <p:cNvSpPr/>
          <p:nvPr/>
        </p:nvSpPr>
        <p:spPr>
          <a:xfrm>
            <a:off x="0" y="5453906"/>
            <a:ext cx="598904" cy="78515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44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2020609" y="2490498"/>
            <a:ext cx="1941792"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3.3</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4686300" y="2422883"/>
            <a:ext cx="5981700"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数据采集、分析、展示</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9"/>
            <a:ext cx="6705599" cy="1"/>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3428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2020609" y="2490498"/>
            <a:ext cx="1941792"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3.3.1</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4686300" y="2422883"/>
            <a:ext cx="5981700"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数据采集系统架构</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9"/>
            <a:ext cx="6705599" cy="1"/>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9435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a:extLst>
              <a:ext uri="{FF2B5EF4-FFF2-40B4-BE49-F238E27FC236}">
                <a16:creationId xmlns:a16="http://schemas.microsoft.com/office/drawing/2014/main" id="{EBEA0B10-E7D5-49A4-964E-57900F13233D}"/>
              </a:ext>
            </a:extLst>
          </p:cNvPr>
          <p:cNvSpPr/>
          <p:nvPr/>
        </p:nvSpPr>
        <p:spPr>
          <a:xfrm>
            <a:off x="2741613" y="3800475"/>
            <a:ext cx="9126537" cy="149542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8" name="圆角矩形 27">
            <a:extLst>
              <a:ext uri="{FF2B5EF4-FFF2-40B4-BE49-F238E27FC236}">
                <a16:creationId xmlns:a16="http://schemas.microsoft.com/office/drawing/2014/main" id="{B13A70B8-0293-4C5A-B30C-B474E52222A8}"/>
              </a:ext>
            </a:extLst>
          </p:cNvPr>
          <p:cNvSpPr/>
          <p:nvPr/>
        </p:nvSpPr>
        <p:spPr>
          <a:xfrm>
            <a:off x="2741613" y="989013"/>
            <a:ext cx="9126537"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9" name="圆角矩形 28">
            <a:extLst>
              <a:ext uri="{FF2B5EF4-FFF2-40B4-BE49-F238E27FC236}">
                <a16:creationId xmlns:a16="http://schemas.microsoft.com/office/drawing/2014/main" id="{9708674F-ABA3-46FE-A8E2-C692C1221A36}"/>
              </a:ext>
            </a:extLst>
          </p:cNvPr>
          <p:cNvSpPr/>
          <p:nvPr/>
        </p:nvSpPr>
        <p:spPr>
          <a:xfrm>
            <a:off x="2741613" y="2105025"/>
            <a:ext cx="9126537" cy="14922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7" name="圆角矩形 26">
            <a:extLst>
              <a:ext uri="{FF2B5EF4-FFF2-40B4-BE49-F238E27FC236}">
                <a16:creationId xmlns:a16="http://schemas.microsoft.com/office/drawing/2014/main" id="{F373B391-CE61-449E-B9C2-FD75B76F2A1E}"/>
              </a:ext>
            </a:extLst>
          </p:cNvPr>
          <p:cNvSpPr/>
          <p:nvPr/>
        </p:nvSpPr>
        <p:spPr>
          <a:xfrm>
            <a:off x="2741613" y="5480050"/>
            <a:ext cx="9126537" cy="914400"/>
          </a:xfrm>
          <a:prstGeom prst="round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2" name="标题 1">
            <a:extLst>
              <a:ext uri="{FF2B5EF4-FFF2-40B4-BE49-F238E27FC236}">
                <a16:creationId xmlns:a16="http://schemas.microsoft.com/office/drawing/2014/main" id="{4919C683-C45F-4308-A266-8E03F0093A87}"/>
              </a:ext>
            </a:extLst>
          </p:cNvPr>
          <p:cNvSpPr>
            <a:spLocks noGrp="1"/>
          </p:cNvSpPr>
          <p:nvPr>
            <p:ph type="title"/>
          </p:nvPr>
        </p:nvSpPr>
        <p:spPr/>
        <p:txBody>
          <a:bodyPr/>
          <a:lstStyle/>
          <a:p>
            <a:pPr fontAlgn="auto"/>
            <a:r>
              <a:rPr lang="zh-CN" altLang="en-US" noProof="1"/>
              <a:t>简睿捷</a:t>
            </a:r>
            <a:r>
              <a:rPr lang="en-US" altLang="zh-CN" noProof="1"/>
              <a:t>MDC</a:t>
            </a:r>
            <a:r>
              <a:rPr lang="zh-CN" altLang="en-US" noProof="1">
                <a:solidFill>
                  <a:schemeClr val="accent5">
                    <a:lumMod val="50000"/>
                  </a:schemeClr>
                </a:solidFill>
              </a:rPr>
              <a:t>系统架构</a:t>
            </a:r>
            <a:endParaRPr lang="zh-CN" altLang="en-US" noProof="1"/>
          </a:p>
        </p:txBody>
      </p:sp>
      <p:sp>
        <p:nvSpPr>
          <p:cNvPr id="192" name="圆角矩形 191">
            <a:extLst>
              <a:ext uri="{FF2B5EF4-FFF2-40B4-BE49-F238E27FC236}">
                <a16:creationId xmlns:a16="http://schemas.microsoft.com/office/drawing/2014/main" id="{A9AE001D-9DF3-4597-8392-DB14D0EBD6BE}"/>
              </a:ext>
            </a:extLst>
          </p:cNvPr>
          <p:cNvSpPr/>
          <p:nvPr/>
        </p:nvSpPr>
        <p:spPr>
          <a:xfrm>
            <a:off x="5102860" y="5684520"/>
            <a:ext cx="1179195"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2400" b="1" noProof="1">
                <a:solidFill>
                  <a:schemeClr val="tx1"/>
                </a:solidFill>
                <a:latin typeface="+mn-ea"/>
              </a:rPr>
              <a:t>PLC</a:t>
            </a:r>
          </a:p>
        </p:txBody>
      </p:sp>
      <p:sp>
        <p:nvSpPr>
          <p:cNvPr id="4" name="圆角矩形 3">
            <a:extLst>
              <a:ext uri="{FF2B5EF4-FFF2-40B4-BE49-F238E27FC236}">
                <a16:creationId xmlns:a16="http://schemas.microsoft.com/office/drawing/2014/main" id="{9E72967C-6206-4A30-9EC3-B8FA6A6E30ED}"/>
              </a:ext>
            </a:extLst>
          </p:cNvPr>
          <p:cNvSpPr/>
          <p:nvPr/>
        </p:nvSpPr>
        <p:spPr>
          <a:xfrm>
            <a:off x="6576060" y="5685155"/>
            <a:ext cx="1714500"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机床控制器</a:t>
            </a:r>
          </a:p>
        </p:txBody>
      </p:sp>
      <p:sp>
        <p:nvSpPr>
          <p:cNvPr id="5" name="圆角矩形 4">
            <a:extLst>
              <a:ext uri="{FF2B5EF4-FFF2-40B4-BE49-F238E27FC236}">
                <a16:creationId xmlns:a16="http://schemas.microsoft.com/office/drawing/2014/main" id="{9566FD29-EA9B-4BCC-8264-51400CF0A481}"/>
              </a:ext>
            </a:extLst>
          </p:cNvPr>
          <p:cNvSpPr/>
          <p:nvPr/>
        </p:nvSpPr>
        <p:spPr>
          <a:xfrm>
            <a:off x="8601710" y="5685790"/>
            <a:ext cx="1179195"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传感器</a:t>
            </a:r>
          </a:p>
        </p:txBody>
      </p:sp>
      <p:sp>
        <p:nvSpPr>
          <p:cNvPr id="6" name="圆角矩形 5">
            <a:extLst>
              <a:ext uri="{FF2B5EF4-FFF2-40B4-BE49-F238E27FC236}">
                <a16:creationId xmlns:a16="http://schemas.microsoft.com/office/drawing/2014/main" id="{7B7CD32F-79BE-41CF-94C1-6BAF098F9DEE}"/>
              </a:ext>
            </a:extLst>
          </p:cNvPr>
          <p:cNvSpPr/>
          <p:nvPr/>
        </p:nvSpPr>
        <p:spPr>
          <a:xfrm>
            <a:off x="9956800" y="5684520"/>
            <a:ext cx="1545590"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仪表</a:t>
            </a:r>
          </a:p>
        </p:txBody>
      </p:sp>
      <p:sp>
        <p:nvSpPr>
          <p:cNvPr id="3" name="文本框 2">
            <a:extLst>
              <a:ext uri="{FF2B5EF4-FFF2-40B4-BE49-F238E27FC236}">
                <a16:creationId xmlns:a16="http://schemas.microsoft.com/office/drawing/2014/main" id="{6E8B9AA7-9921-4345-A983-D9FD737F8EF7}"/>
              </a:ext>
            </a:extLst>
          </p:cNvPr>
          <p:cNvSpPr txBox="1"/>
          <p:nvPr/>
        </p:nvSpPr>
        <p:spPr>
          <a:xfrm>
            <a:off x="3272155" y="5645785"/>
            <a:ext cx="1521460" cy="583565"/>
          </a:xfrm>
          <a:prstGeom prst="rect">
            <a:avLst/>
          </a:prstGeom>
          <a:noFill/>
        </p:spPr>
        <p:txBody>
          <a:bodyPr>
            <a:spAutoFit/>
            <a:scene3d>
              <a:camera prst="orthographicFront"/>
              <a:lightRig rig="threePt" dir="t"/>
            </a:scene3d>
          </a:bodyPr>
          <a:lstStyle/>
          <a:p>
            <a:pPr fontAlgn="auto"/>
            <a:r>
              <a:rPr lang="zh-CN" altLang="en-US" sz="32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设备层</a:t>
            </a:r>
          </a:p>
        </p:txBody>
      </p:sp>
      <p:sp>
        <p:nvSpPr>
          <p:cNvPr id="8" name="圆角矩形 7">
            <a:extLst>
              <a:ext uri="{FF2B5EF4-FFF2-40B4-BE49-F238E27FC236}">
                <a16:creationId xmlns:a16="http://schemas.microsoft.com/office/drawing/2014/main" id="{71918DC4-11CE-4149-9357-6A632FCEE13F}"/>
              </a:ext>
            </a:extLst>
          </p:cNvPr>
          <p:cNvSpPr/>
          <p:nvPr/>
        </p:nvSpPr>
        <p:spPr>
          <a:xfrm>
            <a:off x="9852660" y="4637405"/>
            <a:ext cx="1650365"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串口转网口</a:t>
            </a:r>
          </a:p>
        </p:txBody>
      </p:sp>
      <p:sp>
        <p:nvSpPr>
          <p:cNvPr id="9" name="圆角矩形 8">
            <a:extLst>
              <a:ext uri="{FF2B5EF4-FFF2-40B4-BE49-F238E27FC236}">
                <a16:creationId xmlns:a16="http://schemas.microsoft.com/office/drawing/2014/main" id="{4FFBAD90-A47F-4CBF-88CE-F526E1AF8B4C}"/>
              </a:ext>
            </a:extLst>
          </p:cNvPr>
          <p:cNvSpPr/>
          <p:nvPr/>
        </p:nvSpPr>
        <p:spPr>
          <a:xfrm>
            <a:off x="5102860" y="4638040"/>
            <a:ext cx="3187700"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以太网模块</a:t>
            </a:r>
          </a:p>
        </p:txBody>
      </p:sp>
      <p:sp>
        <p:nvSpPr>
          <p:cNvPr id="10" name="圆角矩形 9">
            <a:extLst>
              <a:ext uri="{FF2B5EF4-FFF2-40B4-BE49-F238E27FC236}">
                <a16:creationId xmlns:a16="http://schemas.microsoft.com/office/drawing/2014/main" id="{475B3029-7860-4773-A9F3-B60D255B9243}"/>
              </a:ext>
            </a:extLst>
          </p:cNvPr>
          <p:cNvSpPr/>
          <p:nvPr/>
        </p:nvSpPr>
        <p:spPr>
          <a:xfrm>
            <a:off x="8601710" y="4638040"/>
            <a:ext cx="1179195"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变送器</a:t>
            </a:r>
          </a:p>
        </p:txBody>
      </p:sp>
      <p:sp>
        <p:nvSpPr>
          <p:cNvPr id="12" name="文本框 11">
            <a:extLst>
              <a:ext uri="{FF2B5EF4-FFF2-40B4-BE49-F238E27FC236}">
                <a16:creationId xmlns:a16="http://schemas.microsoft.com/office/drawing/2014/main" id="{75A7BC6B-8A63-4545-8E9D-E902A83E1007}"/>
              </a:ext>
            </a:extLst>
          </p:cNvPr>
          <p:cNvSpPr txBox="1"/>
          <p:nvPr/>
        </p:nvSpPr>
        <p:spPr>
          <a:xfrm>
            <a:off x="3272155" y="4257040"/>
            <a:ext cx="1521460" cy="583565"/>
          </a:xfrm>
          <a:prstGeom prst="rect">
            <a:avLst/>
          </a:prstGeom>
          <a:noFill/>
        </p:spPr>
        <p:txBody>
          <a:bodyPr>
            <a:spAutoFit/>
            <a:scene3d>
              <a:camera prst="orthographicFront"/>
              <a:lightRig rig="threePt" dir="t"/>
            </a:scene3d>
          </a:bodyPr>
          <a:lstStyle/>
          <a:p>
            <a:pPr fontAlgn="auto"/>
            <a:r>
              <a:rPr lang="zh-CN" altLang="en-US" sz="32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采集</a:t>
            </a:r>
            <a:r>
              <a:rPr lang="en-US" altLang="zh-CN" sz="32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层</a:t>
            </a:r>
          </a:p>
        </p:txBody>
      </p:sp>
      <p:sp>
        <p:nvSpPr>
          <p:cNvPr id="17" name="圆角矩形 16">
            <a:extLst>
              <a:ext uri="{FF2B5EF4-FFF2-40B4-BE49-F238E27FC236}">
                <a16:creationId xmlns:a16="http://schemas.microsoft.com/office/drawing/2014/main" id="{4D642945-0CD5-44E0-B2D5-9632BA259868}"/>
              </a:ext>
            </a:extLst>
          </p:cNvPr>
          <p:cNvSpPr/>
          <p:nvPr/>
        </p:nvSpPr>
        <p:spPr>
          <a:xfrm>
            <a:off x="5102860" y="2939415"/>
            <a:ext cx="6399530"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实时数据缓存</a:t>
            </a:r>
            <a:r>
              <a:rPr lang="en-US" altLang="zh-CN" sz="2000" b="1" noProof="1">
                <a:solidFill>
                  <a:schemeClr val="tx1"/>
                </a:solidFill>
                <a:latin typeface="+mn-ea"/>
              </a:rPr>
              <a:t>Redis</a:t>
            </a:r>
          </a:p>
        </p:txBody>
      </p:sp>
      <p:sp>
        <p:nvSpPr>
          <p:cNvPr id="18" name="文本框 17">
            <a:extLst>
              <a:ext uri="{FF2B5EF4-FFF2-40B4-BE49-F238E27FC236}">
                <a16:creationId xmlns:a16="http://schemas.microsoft.com/office/drawing/2014/main" id="{B350D52E-C278-4C7A-8C55-CBED13938B9E}"/>
              </a:ext>
            </a:extLst>
          </p:cNvPr>
          <p:cNvSpPr txBox="1"/>
          <p:nvPr/>
        </p:nvSpPr>
        <p:spPr>
          <a:xfrm>
            <a:off x="3272155" y="2510155"/>
            <a:ext cx="1521460" cy="583565"/>
          </a:xfrm>
          <a:prstGeom prst="rect">
            <a:avLst/>
          </a:prstGeom>
          <a:noFill/>
        </p:spPr>
        <p:txBody>
          <a:bodyPr>
            <a:spAutoFit/>
            <a:scene3d>
              <a:camera prst="orthographicFront"/>
              <a:lightRig rig="threePt" dir="t"/>
            </a:scene3d>
          </a:bodyPr>
          <a:lstStyle/>
          <a:p>
            <a:pPr fontAlgn="auto"/>
            <a:r>
              <a:rPr lang="zh-CN" altLang="en-US" sz="32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存储</a:t>
            </a:r>
            <a:r>
              <a:rPr lang="en-US" altLang="zh-CN" sz="32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层</a:t>
            </a:r>
          </a:p>
        </p:txBody>
      </p:sp>
      <p:sp>
        <p:nvSpPr>
          <p:cNvPr id="20" name="圆角矩形 19">
            <a:extLst>
              <a:ext uri="{FF2B5EF4-FFF2-40B4-BE49-F238E27FC236}">
                <a16:creationId xmlns:a16="http://schemas.microsoft.com/office/drawing/2014/main" id="{F54C69A1-8E8D-480A-86C4-549745CBF535}"/>
              </a:ext>
            </a:extLst>
          </p:cNvPr>
          <p:cNvSpPr/>
          <p:nvPr/>
        </p:nvSpPr>
        <p:spPr>
          <a:xfrm>
            <a:off x="5103495" y="1192530"/>
            <a:ext cx="2092325"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设备管理配置</a:t>
            </a:r>
          </a:p>
        </p:txBody>
      </p:sp>
      <p:sp>
        <p:nvSpPr>
          <p:cNvPr id="21" name="圆角矩形 20">
            <a:extLst>
              <a:ext uri="{FF2B5EF4-FFF2-40B4-BE49-F238E27FC236}">
                <a16:creationId xmlns:a16="http://schemas.microsoft.com/office/drawing/2014/main" id="{76A6EE98-813F-489C-982C-3426AFE72E7D}"/>
              </a:ext>
            </a:extLst>
          </p:cNvPr>
          <p:cNvSpPr/>
          <p:nvPr/>
        </p:nvSpPr>
        <p:spPr>
          <a:xfrm>
            <a:off x="7550150" y="1193165"/>
            <a:ext cx="2095500"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数据处理展示</a:t>
            </a:r>
          </a:p>
        </p:txBody>
      </p:sp>
      <p:sp>
        <p:nvSpPr>
          <p:cNvPr id="22" name="圆角矩形 21">
            <a:extLst>
              <a:ext uri="{FF2B5EF4-FFF2-40B4-BE49-F238E27FC236}">
                <a16:creationId xmlns:a16="http://schemas.microsoft.com/office/drawing/2014/main" id="{28590BC6-3C33-48AB-9BDC-9825D7E325F1}"/>
              </a:ext>
            </a:extLst>
          </p:cNvPr>
          <p:cNvSpPr/>
          <p:nvPr/>
        </p:nvSpPr>
        <p:spPr>
          <a:xfrm>
            <a:off x="9999980" y="1193165"/>
            <a:ext cx="1503045"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消息推送</a:t>
            </a:r>
          </a:p>
        </p:txBody>
      </p:sp>
      <p:sp>
        <p:nvSpPr>
          <p:cNvPr id="24" name="文本框 23">
            <a:extLst>
              <a:ext uri="{FF2B5EF4-FFF2-40B4-BE49-F238E27FC236}">
                <a16:creationId xmlns:a16="http://schemas.microsoft.com/office/drawing/2014/main" id="{3F9EC7D8-5569-4220-AFB7-CEFD657D0E16}"/>
              </a:ext>
            </a:extLst>
          </p:cNvPr>
          <p:cNvSpPr txBox="1"/>
          <p:nvPr/>
        </p:nvSpPr>
        <p:spPr>
          <a:xfrm>
            <a:off x="3272155" y="1153795"/>
            <a:ext cx="1521460" cy="583565"/>
          </a:xfrm>
          <a:prstGeom prst="rect">
            <a:avLst/>
          </a:prstGeom>
          <a:noFill/>
        </p:spPr>
        <p:txBody>
          <a:bodyPr>
            <a:spAutoFit/>
            <a:scene3d>
              <a:camera prst="orthographicFront"/>
              <a:lightRig rig="threePt" dir="t"/>
            </a:scene3d>
          </a:bodyPr>
          <a:lstStyle/>
          <a:p>
            <a:pPr fontAlgn="auto"/>
            <a:r>
              <a:rPr lang="zh-CN" altLang="en-US" sz="32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应用</a:t>
            </a:r>
            <a:r>
              <a:rPr lang="en-US" altLang="zh-CN" sz="3200" b="1" noProof="1">
                <a:effectLst>
                  <a:outerShdw blurRad="38100" dist="19050" dir="2700000" algn="tl" rotWithShape="0">
                    <a:schemeClr val="dk1">
                      <a:alpha val="40000"/>
                    </a:schemeClr>
                  </a:outerShdw>
                </a:effectLst>
                <a:latin typeface="微软雅黑" panose="020B0503020204020204" charset="-122"/>
                <a:ea typeface="微软雅黑" panose="020B0503020204020204" charset="-122"/>
              </a:rPr>
              <a:t>层</a:t>
            </a:r>
          </a:p>
        </p:txBody>
      </p:sp>
      <p:sp>
        <p:nvSpPr>
          <p:cNvPr id="25" name="圆角矩形 24">
            <a:extLst>
              <a:ext uri="{FF2B5EF4-FFF2-40B4-BE49-F238E27FC236}">
                <a16:creationId xmlns:a16="http://schemas.microsoft.com/office/drawing/2014/main" id="{8EBFDF38-637C-4927-B942-B728F480B6C6}"/>
              </a:ext>
            </a:extLst>
          </p:cNvPr>
          <p:cNvSpPr/>
          <p:nvPr/>
        </p:nvSpPr>
        <p:spPr>
          <a:xfrm>
            <a:off x="5103495" y="3963670"/>
            <a:ext cx="6398895"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en-US" altLang="zh-CN" sz="2000" b="1" noProof="1">
                <a:solidFill>
                  <a:schemeClr val="tx1"/>
                </a:solidFill>
                <a:latin typeface="+mn-ea"/>
              </a:rPr>
              <a:t>IOT GateWay</a:t>
            </a:r>
            <a:r>
              <a:rPr lang="zh-CN" altLang="en-US" sz="2000" b="1" noProof="1">
                <a:solidFill>
                  <a:schemeClr val="tx1"/>
                </a:solidFill>
                <a:latin typeface="+mn-ea"/>
              </a:rPr>
              <a:t>软件网关</a:t>
            </a:r>
          </a:p>
        </p:txBody>
      </p:sp>
      <p:sp>
        <p:nvSpPr>
          <p:cNvPr id="26" name="圆角矩形 25">
            <a:extLst>
              <a:ext uri="{FF2B5EF4-FFF2-40B4-BE49-F238E27FC236}">
                <a16:creationId xmlns:a16="http://schemas.microsoft.com/office/drawing/2014/main" id="{DFF01AB2-E8BA-4DCA-A0E3-56E9326E21FB}"/>
              </a:ext>
            </a:extLst>
          </p:cNvPr>
          <p:cNvSpPr/>
          <p:nvPr/>
        </p:nvSpPr>
        <p:spPr>
          <a:xfrm>
            <a:off x="5103495" y="2249170"/>
            <a:ext cx="6399530" cy="504190"/>
          </a:xfrm>
          <a:prstGeom prst="roundRect">
            <a:avLst>
              <a:gd name="adj" fmla="val 50000"/>
            </a:avLst>
          </a:prstGeom>
          <a:gradFill>
            <a:gsLst>
              <a:gs pos="100000">
                <a:schemeClr val="bg1"/>
              </a:gs>
              <a:gs pos="0">
                <a:srgbClr val="EEEEEE"/>
              </a:gs>
            </a:gsLst>
            <a:lin ang="8100000" scaled="0"/>
          </a:gradFill>
          <a:ln w="19050">
            <a:gradFill>
              <a:gsLst>
                <a:gs pos="0">
                  <a:schemeClr val="accent1">
                    <a:lumMod val="5000"/>
                    <a:lumOff val="95000"/>
                  </a:schemeClr>
                </a:gs>
                <a:gs pos="100000">
                  <a:srgbClr val="EEEEEE"/>
                </a:gs>
              </a:gsLst>
              <a:lin ang="8100000" scaled="0"/>
            </a:gradFill>
          </a:ln>
          <a:effectLst>
            <a:outerShdw blurRad="127000" dist="635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000" b="1" noProof="1">
                <a:solidFill>
                  <a:schemeClr val="tx1"/>
                </a:solidFill>
                <a:latin typeface="+mn-ea"/>
              </a:rPr>
              <a:t>持久数据存储</a:t>
            </a:r>
            <a:r>
              <a:rPr lang="en-US" altLang="zh-CN" sz="2000" b="1" noProof="1">
                <a:solidFill>
                  <a:schemeClr val="tx1"/>
                </a:solidFill>
                <a:latin typeface="+mn-ea"/>
              </a:rPr>
              <a:t>MongoDB</a:t>
            </a:r>
          </a:p>
        </p:txBody>
      </p:sp>
      <p:sp>
        <p:nvSpPr>
          <p:cNvPr id="31" name="内容占位符 30">
            <a:extLst>
              <a:ext uri="{FF2B5EF4-FFF2-40B4-BE49-F238E27FC236}">
                <a16:creationId xmlns:a16="http://schemas.microsoft.com/office/drawing/2014/main" id="{561CD1E2-14E7-43E4-9866-4B519728B1BB}"/>
              </a:ext>
            </a:extLst>
          </p:cNvPr>
          <p:cNvSpPr>
            <a:spLocks noGrp="1"/>
          </p:cNvSpPr>
          <p:nvPr>
            <p:ph idx="1"/>
          </p:nvPr>
        </p:nvSpPr>
        <p:spPr>
          <a:xfrm>
            <a:off x="382588" y="1903413"/>
            <a:ext cx="4537075" cy="4476750"/>
          </a:xfrm>
        </p:spPr>
        <p:txBody>
          <a:bodyPr/>
          <a:lstStyle/>
          <a:p>
            <a:pPr fontAlgn="auto"/>
            <a:r>
              <a:rPr lang="zh-CN" altLang="en-US" sz="2400" noProof="1">
                <a:latin typeface="+mn-lt"/>
                <a:ea typeface="+mn-ea"/>
                <a:cs typeface="+mn-ea"/>
                <a:sym typeface="+mn-lt"/>
              </a:rPr>
              <a:t>数据量大</a:t>
            </a:r>
          </a:p>
          <a:p>
            <a:pPr fontAlgn="auto"/>
            <a:r>
              <a:rPr lang="zh-CN" altLang="en-US" sz="2400" noProof="1">
                <a:latin typeface="+mn-lt"/>
                <a:ea typeface="+mn-ea"/>
                <a:cs typeface="+mn-ea"/>
                <a:sym typeface="+mn-lt"/>
              </a:rPr>
              <a:t>不断增长</a:t>
            </a:r>
          </a:p>
          <a:p>
            <a:pPr fontAlgn="auto"/>
            <a:r>
              <a:rPr lang="zh-CN" altLang="en-US" sz="2400" noProof="1">
                <a:latin typeface="+mn-lt"/>
                <a:ea typeface="+mn-ea"/>
                <a:cs typeface="+mn-ea"/>
                <a:sym typeface="+mn-lt"/>
              </a:rPr>
              <a:t>运算量大</a:t>
            </a:r>
            <a:endParaRPr lang="en-US" altLang="zh-CN" sz="2400" noProof="1">
              <a:latin typeface="+mn-lt"/>
              <a:ea typeface="+mn-ea"/>
              <a:cs typeface="+mn-ea"/>
              <a:sym typeface="+mn-lt"/>
            </a:endParaRPr>
          </a:p>
          <a:p>
            <a:pPr fontAlgn="auto"/>
            <a:r>
              <a:rPr lang="zh-CN" altLang="en-US" sz="2400" noProof="1">
                <a:latin typeface="+mn-lt"/>
                <a:ea typeface="+mn-ea"/>
                <a:cs typeface="+mn-ea"/>
                <a:sym typeface="+mn-lt"/>
              </a:rPr>
              <a:t>并发终端多</a:t>
            </a:r>
          </a:p>
          <a:p>
            <a:pPr fontAlgn="auto"/>
            <a:r>
              <a:rPr lang="zh-CN" altLang="en-US" sz="2400" noProof="1">
                <a:latin typeface="+mn-lt"/>
                <a:ea typeface="+mn-ea"/>
                <a:cs typeface="+mn-ea"/>
                <a:sym typeface="+mn-lt"/>
              </a:rPr>
              <a:t>安全性高</a:t>
            </a:r>
          </a:p>
          <a:p>
            <a:pPr fontAlgn="auto"/>
            <a:r>
              <a:rPr lang="zh-CN" altLang="en-US" sz="2400" noProof="1">
                <a:latin typeface="+mn-lt"/>
                <a:ea typeface="+mn-ea"/>
                <a:cs typeface="+mn-ea"/>
                <a:sym typeface="+mn-lt"/>
              </a:rPr>
              <a:t>防容灾、过载</a:t>
            </a:r>
          </a:p>
          <a:p>
            <a:pPr marL="0" indent="0" fontAlgn="auto">
              <a:buFont typeface="Wingdings" panose="05000000000000000000" pitchFamily="2" charset="2"/>
              <a:buNone/>
            </a:pPr>
            <a:endParaRPr kumimoji="1" lang="zh-CN" altLang="en-US" sz="2400" noProof="1">
              <a:latin typeface="+mn-lt"/>
              <a:ea typeface="+mn-ea"/>
              <a:cs typeface="+mn-ea"/>
              <a:sym typeface="+mn-lt"/>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350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500"/>
                                        <p:tgtEl>
                                          <p:spTgt spid="192"/>
                                        </p:tgtEl>
                                      </p:cBhvr>
                                    </p:animEffect>
                                  </p:childTnLst>
                                </p:cTn>
                              </p:par>
                              <p:par>
                                <p:cTn id="8" presetID="10" presetClass="entr" presetSubtype="0" fill="hold" grpId="0" nodeType="withEffect">
                                  <p:stCondLst>
                                    <p:cond delay="3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3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35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35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3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350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35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350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bldLvl="0" animBg="1"/>
      <p:bldP spid="4" grpId="0" bldLvl="0" animBg="1"/>
      <p:bldP spid="5" grpId="0" bldLvl="0" animBg="1"/>
      <p:bldP spid="6" grpId="0" bldLvl="0" animBg="1"/>
      <p:bldP spid="8" grpId="0" bldLvl="0" animBg="1"/>
      <p:bldP spid="9" grpId="0" bldLvl="0" animBg="1"/>
      <p:bldP spid="10" grpId="0" bldLvl="0" animBg="1"/>
      <p:bldP spid="17" grpId="0" bldLvl="0" animBg="1"/>
      <p:bldP spid="20" grpId="0" bldLvl="0" animBg="1"/>
      <p:bldP spid="21" grpId="0" bldLvl="0" animBg="1"/>
      <p:bldP spid="22" grpId="0" bldLvl="0" animBg="1"/>
      <p:bldP spid="25" grpId="0" bldLvl="0" animBg="1"/>
      <p:bldP spid="26"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1943100" y="2490498"/>
            <a:ext cx="2019301"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3.3.2</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4686300" y="2422883"/>
            <a:ext cx="5981700"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支持设备</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9"/>
            <a:ext cx="6705599" cy="1"/>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5435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数据采集 </a:t>
            </a:r>
            <a:r>
              <a:rPr lang="en-US" altLang="zh-CN" dirty="0"/>
              <a:t>– </a:t>
            </a:r>
            <a:r>
              <a:rPr lang="zh-CN" altLang="en-US" dirty="0"/>
              <a:t>设备种类</a:t>
            </a:r>
          </a:p>
        </p:txBody>
      </p:sp>
      <p:sp>
        <p:nvSpPr>
          <p:cNvPr id="3" name="矩形 2">
            <a:extLst>
              <a:ext uri="{FF2B5EF4-FFF2-40B4-BE49-F238E27FC236}">
                <a16:creationId xmlns:a16="http://schemas.microsoft.com/office/drawing/2014/main" id="{11658915-0FE5-4497-9DB5-4C85AAB5BFD7}"/>
              </a:ext>
            </a:extLst>
          </p:cNvPr>
          <p:cNvSpPr/>
          <p:nvPr/>
        </p:nvSpPr>
        <p:spPr>
          <a:xfrm>
            <a:off x="4858225" y="4826000"/>
            <a:ext cx="2520000" cy="1440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effectLst>
            <a:innerShdw blurRad="114300">
              <a:prstClr val="black"/>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rgbClr val="002060"/>
                </a:solidFill>
                <a:latin typeface="微软雅黑" panose="020B0503020204020204" pitchFamily="34" charset="-122"/>
                <a:ea typeface="微软雅黑" panose="020B0503020204020204" pitchFamily="34" charset="-122"/>
              </a:rPr>
              <a:t>PLC</a:t>
            </a:r>
            <a:endParaRPr lang="zh-CN" altLang="en-US" sz="3600" b="1" dirty="0">
              <a:solidFill>
                <a:srgbClr val="002060"/>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15ABE9CA-D800-40A0-A3D8-C0DE76F4CF6B}"/>
              </a:ext>
            </a:extLst>
          </p:cNvPr>
          <p:cNvSpPr/>
          <p:nvPr/>
        </p:nvSpPr>
        <p:spPr>
          <a:xfrm>
            <a:off x="1058500" y="4826000"/>
            <a:ext cx="2520000" cy="1440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effectLst>
            <a:innerShdw blurRad="114300">
              <a:prstClr val="black"/>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rgbClr val="002060"/>
                </a:solidFill>
                <a:latin typeface="微软雅黑" panose="020B0503020204020204" pitchFamily="34" charset="-122"/>
                <a:ea typeface="微软雅黑" panose="020B0503020204020204" pitchFamily="34" charset="-122"/>
              </a:rPr>
              <a:t>机床控制器</a:t>
            </a:r>
          </a:p>
        </p:txBody>
      </p:sp>
      <p:sp>
        <p:nvSpPr>
          <p:cNvPr id="5" name="矩形 4">
            <a:extLst>
              <a:ext uri="{FF2B5EF4-FFF2-40B4-BE49-F238E27FC236}">
                <a16:creationId xmlns:a16="http://schemas.microsoft.com/office/drawing/2014/main" id="{A73170EA-4C72-49B6-92CF-5E9081821C9F}"/>
              </a:ext>
            </a:extLst>
          </p:cNvPr>
          <p:cNvSpPr/>
          <p:nvPr/>
        </p:nvSpPr>
        <p:spPr>
          <a:xfrm>
            <a:off x="8657950" y="4826000"/>
            <a:ext cx="2520000" cy="1440000"/>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effectLst>
            <a:innerShdw blurRad="114300">
              <a:prstClr val="black"/>
            </a:innerShdw>
          </a:effectLst>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rgbClr val="002060"/>
                </a:solidFill>
                <a:latin typeface="微软雅黑" panose="020B0503020204020204" pitchFamily="34" charset="-122"/>
                <a:ea typeface="微软雅黑" panose="020B0503020204020204" pitchFamily="34" charset="-122"/>
              </a:rPr>
              <a:t>传感器</a:t>
            </a:r>
            <a:endParaRPr lang="en-US" altLang="zh-CN" sz="3600" b="1" dirty="0">
              <a:solidFill>
                <a:srgbClr val="002060"/>
              </a:solidFill>
              <a:latin typeface="微软雅黑" panose="020B0503020204020204" pitchFamily="34" charset="-122"/>
              <a:ea typeface="微软雅黑" panose="020B0503020204020204" pitchFamily="34" charset="-122"/>
            </a:endParaRPr>
          </a:p>
          <a:p>
            <a:pPr algn="ctr"/>
            <a:r>
              <a:rPr lang="zh-CN" altLang="en-US" sz="3600" b="1" dirty="0">
                <a:solidFill>
                  <a:srgbClr val="002060"/>
                </a:solidFill>
                <a:latin typeface="微软雅黑" panose="020B0503020204020204" pitchFamily="34" charset="-122"/>
                <a:ea typeface="微软雅黑" panose="020B0503020204020204" pitchFamily="34" charset="-122"/>
              </a:rPr>
              <a:t>仪表</a:t>
            </a:r>
          </a:p>
        </p:txBody>
      </p:sp>
      <p:sp>
        <p:nvSpPr>
          <p:cNvPr id="6" name="矩形 5">
            <a:extLst>
              <a:ext uri="{FF2B5EF4-FFF2-40B4-BE49-F238E27FC236}">
                <a16:creationId xmlns:a16="http://schemas.microsoft.com/office/drawing/2014/main" id="{784A074C-AF7C-4519-9C68-235D7642577D}"/>
              </a:ext>
            </a:extLst>
          </p:cNvPr>
          <p:cNvSpPr/>
          <p:nvPr/>
        </p:nvSpPr>
        <p:spPr>
          <a:xfrm>
            <a:off x="698500" y="2006600"/>
            <a:ext cx="3240000" cy="2340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DA24956-170B-4874-936C-CF66C5FF95E3}"/>
              </a:ext>
            </a:extLst>
          </p:cNvPr>
          <p:cNvSpPr/>
          <p:nvPr/>
        </p:nvSpPr>
        <p:spPr>
          <a:xfrm>
            <a:off x="8297950" y="2006600"/>
            <a:ext cx="3240000" cy="2340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4">
            <a:extLst>
              <a:ext uri="{FF2B5EF4-FFF2-40B4-BE49-F238E27FC236}">
                <a16:creationId xmlns:a16="http://schemas.microsoft.com/office/drawing/2014/main" id="{C27DFABE-7684-4777-80CA-0792C114AE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3675" y="1689599"/>
            <a:ext cx="3349100" cy="297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648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8500" y="122614"/>
            <a:ext cx="10795000" cy="854075"/>
          </a:xfrm>
        </p:spPr>
        <p:txBody>
          <a:bodyPr/>
          <a:lstStyle/>
          <a:p>
            <a:r>
              <a:rPr lang="zh-CN" altLang="en-US" dirty="0"/>
              <a:t>机床控制器 </a:t>
            </a:r>
            <a:r>
              <a:rPr lang="en-US" altLang="zh-CN" dirty="0"/>
              <a:t>– </a:t>
            </a:r>
            <a:r>
              <a:rPr lang="zh-CN" altLang="en-US" dirty="0"/>
              <a:t>西门子机床</a:t>
            </a:r>
          </a:p>
        </p:txBody>
      </p:sp>
      <p:sp>
        <p:nvSpPr>
          <p:cNvPr id="4" name="文本框 11">
            <a:extLst>
              <a:ext uri="{FF2B5EF4-FFF2-40B4-BE49-F238E27FC236}">
                <a16:creationId xmlns:a16="http://schemas.microsoft.com/office/drawing/2014/main" id="{CAB7D6A9-940A-4893-B8AE-0431A0EAF145}"/>
              </a:ext>
            </a:extLst>
          </p:cNvPr>
          <p:cNvSpPr txBox="1"/>
          <p:nvPr/>
        </p:nvSpPr>
        <p:spPr>
          <a:xfrm>
            <a:off x="719836" y="4085481"/>
            <a:ext cx="3633787" cy="1816100"/>
          </a:xfrm>
          <a:prstGeom prst="rect">
            <a:avLst/>
          </a:prstGeom>
          <a:noFill/>
          <a:ln w="9525">
            <a:noFill/>
          </a:ln>
        </p:spPr>
        <p:txBody>
          <a:bodyPr wrap="square" anchor="t">
            <a:spAutoFit/>
          </a:bodyPr>
          <a:lstStyle/>
          <a:p>
            <a:r>
              <a:rPr lang="en-US" altLang="zh-CN" sz="2800" dirty="0">
                <a:latin typeface="Calibri" panose="020F0502020204030204" charset="0"/>
                <a:ea typeface="宋体" panose="02010600030101010101" pitchFamily="2" charset="-122"/>
              </a:rPr>
              <a:t>828d</a:t>
            </a:r>
            <a:r>
              <a:rPr lang="zh-CN" altLang="en-US" sz="2800" dirty="0">
                <a:latin typeface="Calibri" panose="020F0502020204030204" charset="0"/>
                <a:ea typeface="宋体" panose="02010600030101010101" pitchFamily="2" charset="-122"/>
              </a:rPr>
              <a:t>，</a:t>
            </a:r>
            <a:r>
              <a:rPr lang="en-US" altLang="zh-CN" sz="2800" dirty="0">
                <a:latin typeface="Calibri" panose="020F0502020204030204" charset="0"/>
                <a:ea typeface="宋体" panose="02010600030101010101" pitchFamily="2" charset="-122"/>
              </a:rPr>
              <a:t>828dsl</a:t>
            </a:r>
          </a:p>
          <a:p>
            <a:r>
              <a:rPr lang="en-US" altLang="zh-CN" sz="2800" dirty="0">
                <a:latin typeface="Calibri" panose="020F0502020204030204" charset="0"/>
                <a:ea typeface="宋体" panose="02010600030101010101" pitchFamily="2" charset="-122"/>
              </a:rPr>
              <a:t>802d</a:t>
            </a:r>
            <a:r>
              <a:rPr lang="zh-CN" altLang="en-US" sz="2800" dirty="0">
                <a:latin typeface="Calibri" panose="020F0502020204030204" charset="0"/>
                <a:ea typeface="宋体" panose="02010600030101010101" pitchFamily="2" charset="-122"/>
              </a:rPr>
              <a:t>，</a:t>
            </a:r>
            <a:r>
              <a:rPr lang="en-US" altLang="zh-CN" sz="2800" dirty="0">
                <a:latin typeface="Calibri" panose="020F0502020204030204" charset="0"/>
                <a:ea typeface="宋体" panose="02010600030101010101" pitchFamily="2" charset="-122"/>
              </a:rPr>
              <a:t>802dsl</a:t>
            </a:r>
          </a:p>
          <a:p>
            <a:r>
              <a:rPr lang="en-US" altLang="zh-CN" sz="2800" dirty="0">
                <a:latin typeface="Calibri" panose="020F0502020204030204" charset="0"/>
                <a:ea typeface="宋体" panose="02010600030101010101" pitchFamily="2" charset="-122"/>
              </a:rPr>
              <a:t>840d</a:t>
            </a:r>
            <a:r>
              <a:rPr lang="zh-CN" altLang="en-US" sz="2800" dirty="0">
                <a:latin typeface="Calibri" panose="020F0502020204030204" charset="0"/>
                <a:ea typeface="宋体" panose="02010600030101010101" pitchFamily="2" charset="-122"/>
              </a:rPr>
              <a:t>，</a:t>
            </a:r>
            <a:r>
              <a:rPr lang="en-US" altLang="zh-CN" sz="2800" dirty="0">
                <a:latin typeface="Calibri" panose="020F0502020204030204" charset="0"/>
                <a:ea typeface="宋体" panose="02010600030101010101" pitchFamily="2" charset="-122"/>
              </a:rPr>
              <a:t>840dsl</a:t>
            </a:r>
          </a:p>
          <a:p>
            <a:endParaRPr lang="en-US" altLang="zh-CN" sz="2800" dirty="0">
              <a:latin typeface="Calibri" panose="020F0502020204030204" charset="0"/>
              <a:ea typeface="宋体" panose="02010600030101010101" pitchFamily="2" charset="-122"/>
            </a:endParaRPr>
          </a:p>
        </p:txBody>
      </p:sp>
      <p:pic>
        <p:nvPicPr>
          <p:cNvPr id="5" name="图片 3">
            <a:extLst>
              <a:ext uri="{FF2B5EF4-FFF2-40B4-BE49-F238E27FC236}">
                <a16:creationId xmlns:a16="http://schemas.microsoft.com/office/drawing/2014/main" id="{B58E747E-1A23-49F0-80F9-B7EEA2FC73A6}"/>
              </a:ext>
            </a:extLst>
          </p:cNvPr>
          <p:cNvPicPr>
            <a:picLocks noChangeAspect="1"/>
          </p:cNvPicPr>
          <p:nvPr/>
        </p:nvPicPr>
        <p:blipFill>
          <a:blip r:embed="rId3"/>
          <a:stretch>
            <a:fillRect/>
          </a:stretch>
        </p:blipFill>
        <p:spPr>
          <a:xfrm>
            <a:off x="719836" y="1480562"/>
            <a:ext cx="4035425" cy="1711325"/>
          </a:xfrm>
          <a:prstGeom prst="rect">
            <a:avLst/>
          </a:prstGeom>
          <a:noFill/>
          <a:ln w="9525">
            <a:noFill/>
          </a:ln>
        </p:spPr>
      </p:pic>
      <p:pic>
        <p:nvPicPr>
          <p:cNvPr id="6" name="图片 5">
            <a:extLst>
              <a:ext uri="{FF2B5EF4-FFF2-40B4-BE49-F238E27FC236}">
                <a16:creationId xmlns:a16="http://schemas.microsoft.com/office/drawing/2014/main" id="{7F26DC1B-2F26-4D1B-B9A0-0FAB993C8CFB}"/>
              </a:ext>
            </a:extLst>
          </p:cNvPr>
          <p:cNvPicPr>
            <a:picLocks noChangeAspect="1"/>
          </p:cNvPicPr>
          <p:nvPr/>
        </p:nvPicPr>
        <p:blipFill>
          <a:blip r:embed="rId4"/>
          <a:stretch>
            <a:fillRect/>
          </a:stretch>
        </p:blipFill>
        <p:spPr>
          <a:xfrm>
            <a:off x="5838292" y="977900"/>
            <a:ext cx="4725052" cy="3107581"/>
          </a:xfrm>
          <a:prstGeom prst="rect">
            <a:avLst/>
          </a:prstGeom>
        </p:spPr>
      </p:pic>
      <p:sp>
        <p:nvSpPr>
          <p:cNvPr id="7" name="椭圆 6">
            <a:extLst>
              <a:ext uri="{FF2B5EF4-FFF2-40B4-BE49-F238E27FC236}">
                <a16:creationId xmlns:a16="http://schemas.microsoft.com/office/drawing/2014/main" id="{55AC0ACE-173A-4781-A94A-A2E3EF0D548D}"/>
              </a:ext>
            </a:extLst>
          </p:cNvPr>
          <p:cNvSpPr/>
          <p:nvPr/>
        </p:nvSpPr>
        <p:spPr>
          <a:xfrm>
            <a:off x="5838292" y="1723542"/>
            <a:ext cx="1080000" cy="108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BB0D6527-D4BF-4D6D-910D-234A1DBC8B10}"/>
              </a:ext>
            </a:extLst>
          </p:cNvPr>
          <p:cNvGrpSpPr/>
          <p:nvPr/>
        </p:nvGrpSpPr>
        <p:grpSpPr>
          <a:xfrm>
            <a:off x="6892241" y="1877213"/>
            <a:ext cx="5299759" cy="5176209"/>
            <a:chOff x="7245173" y="3205730"/>
            <a:chExt cx="5299759" cy="5176209"/>
          </a:xfrm>
        </p:grpSpPr>
        <p:sp>
          <p:nvSpPr>
            <p:cNvPr id="9" name="椭圆 8">
              <a:extLst>
                <a:ext uri="{FF2B5EF4-FFF2-40B4-BE49-F238E27FC236}">
                  <a16:creationId xmlns:a16="http://schemas.microsoft.com/office/drawing/2014/main" id="{86F98033-565E-4A30-BA55-45F9E8EE1EE4}"/>
                </a:ext>
              </a:extLst>
            </p:cNvPr>
            <p:cNvSpPr/>
            <p:nvPr/>
          </p:nvSpPr>
          <p:spPr>
            <a:xfrm>
              <a:off x="7245173" y="3205730"/>
              <a:ext cx="5299759" cy="5176209"/>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D8E999E-F68C-4260-9963-A33E2478515B}"/>
                </a:ext>
              </a:extLst>
            </p:cNvPr>
            <p:cNvSpPr/>
            <p:nvPr/>
          </p:nvSpPr>
          <p:spPr>
            <a:xfrm>
              <a:off x="7245173" y="3205730"/>
              <a:ext cx="5299759" cy="5176209"/>
            </a:xfrm>
            <a:prstGeom prst="ellipse">
              <a:avLst/>
            </a:prstGeom>
            <a:blipFill dpi="0" rotWithShape="1">
              <a:blip r:embed="rId5"/>
              <a:srcRect/>
              <a:stretch>
                <a:fillRect l="4000" t="17000" r="4000" b="17000"/>
              </a:stretch>
            </a:bli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文本框 11">
            <a:extLst>
              <a:ext uri="{FF2B5EF4-FFF2-40B4-BE49-F238E27FC236}">
                <a16:creationId xmlns:a16="http://schemas.microsoft.com/office/drawing/2014/main" id="{57FCC66B-0EA4-4540-85BF-A40AB23F267B}"/>
              </a:ext>
            </a:extLst>
          </p:cNvPr>
          <p:cNvSpPr txBox="1"/>
          <p:nvPr/>
        </p:nvSpPr>
        <p:spPr>
          <a:xfrm>
            <a:off x="719836" y="3191887"/>
            <a:ext cx="980043" cy="523220"/>
          </a:xfrm>
          <a:prstGeom prst="rect">
            <a:avLst/>
          </a:prstGeom>
          <a:noFill/>
          <a:ln w="9525">
            <a:noFill/>
          </a:ln>
        </p:spPr>
        <p:txBody>
          <a:bodyPr wrap="square" anchor="t">
            <a:spAutoFit/>
          </a:bodyPr>
          <a:lstStyle/>
          <a:p>
            <a:r>
              <a:rPr lang="zh-CN" altLang="en-US" sz="2800" dirty="0">
                <a:latin typeface="微软雅黑" panose="020B0503020204020204" pitchFamily="34" charset="-122"/>
                <a:ea typeface="微软雅黑" panose="020B0503020204020204" pitchFamily="34" charset="-122"/>
              </a:rPr>
              <a:t>德国</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6242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2319DF7-8E90-411B-9F15-4E64BB2C4B3C}"/>
              </a:ext>
            </a:extLst>
          </p:cNvPr>
          <p:cNvPicPr>
            <a:picLocks noChangeAspect="1"/>
          </p:cNvPicPr>
          <p:nvPr/>
        </p:nvPicPr>
        <p:blipFill>
          <a:blip r:embed="rId3"/>
          <a:stretch>
            <a:fillRect/>
          </a:stretch>
        </p:blipFill>
        <p:spPr>
          <a:xfrm>
            <a:off x="5114128" y="933557"/>
            <a:ext cx="3406762" cy="2806485"/>
          </a:xfrm>
          <a:prstGeom prst="rect">
            <a:avLst/>
          </a:prstGeom>
        </p:spPr>
      </p:pic>
      <p:sp>
        <p:nvSpPr>
          <p:cNvPr id="2" name="标题 1"/>
          <p:cNvSpPr>
            <a:spLocks noGrp="1"/>
          </p:cNvSpPr>
          <p:nvPr>
            <p:ph type="title"/>
          </p:nvPr>
        </p:nvSpPr>
        <p:spPr/>
        <p:txBody>
          <a:bodyPr/>
          <a:lstStyle/>
          <a:p>
            <a:r>
              <a:rPr lang="zh-CN" altLang="en-US" dirty="0"/>
              <a:t>机床控制器 </a:t>
            </a:r>
            <a:r>
              <a:rPr lang="en-US" altLang="zh-CN" dirty="0"/>
              <a:t>– </a:t>
            </a:r>
            <a:r>
              <a:rPr lang="zh-CN" altLang="en-US" dirty="0"/>
              <a:t>发那科机床</a:t>
            </a:r>
          </a:p>
        </p:txBody>
      </p:sp>
      <p:sp>
        <p:nvSpPr>
          <p:cNvPr id="3" name="文本框 11">
            <a:extLst>
              <a:ext uri="{FF2B5EF4-FFF2-40B4-BE49-F238E27FC236}">
                <a16:creationId xmlns:a16="http://schemas.microsoft.com/office/drawing/2014/main" id="{A3E9FA95-CFC4-421C-8846-4732731FEE59}"/>
              </a:ext>
            </a:extLst>
          </p:cNvPr>
          <p:cNvSpPr txBox="1"/>
          <p:nvPr/>
        </p:nvSpPr>
        <p:spPr>
          <a:xfrm>
            <a:off x="698500" y="3397110"/>
            <a:ext cx="4249177" cy="2585323"/>
          </a:xfrm>
          <a:prstGeom prst="rect">
            <a:avLst/>
          </a:prstGeom>
          <a:noFill/>
          <a:ln w="9525">
            <a:noFill/>
          </a:ln>
        </p:spPr>
        <p:txBody>
          <a:bodyPr wrap="none" anchor="t">
            <a:spAutoFit/>
          </a:bodyPr>
          <a:lstStyle/>
          <a:p>
            <a:r>
              <a:rPr lang="zh-CN" altLang="en-US" dirty="0">
                <a:latin typeface="微软雅黑" panose="020B0503020204020204" pitchFamily="34" charset="-122"/>
                <a:ea typeface="微软雅黑" panose="020B0503020204020204" pitchFamily="34" charset="-122"/>
              </a:rPr>
              <a:t>FS30i/31i/32i/35i and PMi-A；</a:t>
            </a:r>
          </a:p>
          <a:p>
            <a:r>
              <a:rPr lang="zh-CN" altLang="en-US" dirty="0">
                <a:latin typeface="微软雅黑" panose="020B0503020204020204" pitchFamily="34" charset="-122"/>
                <a:ea typeface="微软雅黑" panose="020B0503020204020204" pitchFamily="34" charset="-122"/>
              </a:rPr>
              <a:t> FS150-B，FS150i；</a:t>
            </a:r>
          </a:p>
          <a:p>
            <a:r>
              <a:rPr lang="zh-CN" altLang="en-US" dirty="0">
                <a:latin typeface="微软雅黑" panose="020B0503020204020204" pitchFamily="34" charset="-122"/>
                <a:ea typeface="微软雅黑" panose="020B0503020204020204" pitchFamily="34" charset="-122"/>
              </a:rPr>
              <a:t>FS160/180-B/C, FS210-B</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FS160i/180i/210i；</a:t>
            </a:r>
          </a:p>
          <a:p>
            <a:r>
              <a:rPr lang="zh-CN" altLang="en-US" dirty="0">
                <a:latin typeface="微软雅黑" panose="020B0503020204020204" pitchFamily="34" charset="-122"/>
                <a:ea typeface="微软雅黑" panose="020B0503020204020204" pitchFamily="34" charset="-122"/>
              </a:rPr>
              <a:t> FS160i/180i-W</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FS0i</a:t>
            </a:r>
            <a:r>
              <a:rPr lang="en-US" altLang="zh-CN" dirty="0">
                <a:latin typeface="微软雅黑" panose="020B0503020204020204" pitchFamily="34" charset="-122"/>
                <a:ea typeface="微软雅黑" panose="020B0503020204020204" pitchFamily="34" charset="-122"/>
              </a:rPr>
              <a:t>-(Mate)-A/B/D;</a:t>
            </a:r>
          </a:p>
          <a:p>
            <a:r>
              <a:rPr lang="en-US" altLang="zh-CN" dirty="0">
                <a:latin typeface="微软雅黑" panose="020B0503020204020204" pitchFamily="34" charset="-122"/>
                <a:ea typeface="微软雅黑" panose="020B0503020204020204" pitchFamily="34" charset="-122"/>
              </a:rPr>
              <a:t>Power Mate-H and Power Mate-D;</a:t>
            </a:r>
          </a:p>
          <a:p>
            <a:r>
              <a:rPr lang="en-US" altLang="zh-CN" dirty="0">
                <a:latin typeface="微软雅黑" panose="020B0503020204020204" pitchFamily="34" charset="-122"/>
                <a:ea typeface="微软雅黑" panose="020B0503020204020204" pitchFamily="34" charset="-122"/>
              </a:rPr>
              <a:t>Power Mate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-H and Power Mate </a:t>
            </a:r>
            <a:r>
              <a:rPr lang="en-US" altLang="zh-CN" dirty="0" err="1">
                <a:latin typeface="微软雅黑" panose="020B0503020204020204" pitchFamily="34" charset="-122"/>
                <a:ea typeface="微软雅黑" panose="020B0503020204020204" pitchFamily="34" charset="-122"/>
              </a:rPr>
              <a:t>i</a:t>
            </a:r>
            <a:r>
              <a:rPr lang="en-US" altLang="zh-CN" dirty="0">
                <a:latin typeface="微软雅黑" panose="020B0503020204020204" pitchFamily="34" charset="-122"/>
                <a:ea typeface="微软雅黑" panose="020B0503020204020204" pitchFamily="34" charset="-122"/>
              </a:rPr>
              <a:t>-D;</a:t>
            </a:r>
          </a:p>
          <a:p>
            <a:endParaRPr lang="en-US" altLang="zh-CN" dirty="0">
              <a:latin typeface="微软雅黑" panose="020B0503020204020204" pitchFamily="34" charset="-122"/>
              <a:ea typeface="微软雅黑" panose="020B0503020204020204" pitchFamily="34" charset="-122"/>
            </a:endParaRPr>
          </a:p>
        </p:txBody>
      </p:sp>
      <p:pic>
        <p:nvPicPr>
          <p:cNvPr id="4" name="图片 12">
            <a:extLst>
              <a:ext uri="{FF2B5EF4-FFF2-40B4-BE49-F238E27FC236}">
                <a16:creationId xmlns:a16="http://schemas.microsoft.com/office/drawing/2014/main" id="{828E4883-F2A7-41A5-9092-4F6F762F5FE5}"/>
              </a:ext>
            </a:extLst>
          </p:cNvPr>
          <p:cNvPicPr>
            <a:picLocks noChangeAspect="1"/>
          </p:cNvPicPr>
          <p:nvPr/>
        </p:nvPicPr>
        <p:blipFill>
          <a:blip r:embed="rId4"/>
          <a:stretch>
            <a:fillRect/>
          </a:stretch>
        </p:blipFill>
        <p:spPr>
          <a:xfrm>
            <a:off x="698500" y="1422400"/>
            <a:ext cx="3367087" cy="914400"/>
          </a:xfrm>
          <a:prstGeom prst="rect">
            <a:avLst/>
          </a:prstGeom>
          <a:noFill/>
          <a:ln w="9525">
            <a:noFill/>
          </a:ln>
        </p:spPr>
      </p:pic>
      <p:sp>
        <p:nvSpPr>
          <p:cNvPr id="5" name="椭圆 4">
            <a:extLst>
              <a:ext uri="{FF2B5EF4-FFF2-40B4-BE49-F238E27FC236}">
                <a16:creationId xmlns:a16="http://schemas.microsoft.com/office/drawing/2014/main" id="{B9F978D1-50B3-460F-872C-809A3328FD04}"/>
              </a:ext>
            </a:extLst>
          </p:cNvPr>
          <p:cNvSpPr/>
          <p:nvPr/>
        </p:nvSpPr>
        <p:spPr>
          <a:xfrm>
            <a:off x="6881677" y="1644217"/>
            <a:ext cx="540000" cy="54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2CC0635A-3904-4E8D-A73F-9EE53D0238FA}"/>
              </a:ext>
            </a:extLst>
          </p:cNvPr>
          <p:cNvGrpSpPr/>
          <p:nvPr/>
        </p:nvGrpSpPr>
        <p:grpSpPr>
          <a:xfrm>
            <a:off x="6723081" y="1355014"/>
            <a:ext cx="5760000" cy="5760000"/>
            <a:chOff x="7245173" y="3205730"/>
            <a:chExt cx="5299759" cy="5176209"/>
          </a:xfrm>
        </p:grpSpPr>
        <p:sp>
          <p:nvSpPr>
            <p:cNvPr id="7" name="椭圆 6">
              <a:extLst>
                <a:ext uri="{FF2B5EF4-FFF2-40B4-BE49-F238E27FC236}">
                  <a16:creationId xmlns:a16="http://schemas.microsoft.com/office/drawing/2014/main" id="{FB884071-A6F8-498A-B63D-815E588E0E9B}"/>
                </a:ext>
              </a:extLst>
            </p:cNvPr>
            <p:cNvSpPr/>
            <p:nvPr/>
          </p:nvSpPr>
          <p:spPr>
            <a:xfrm>
              <a:off x="7245173" y="3205730"/>
              <a:ext cx="5299759" cy="5176209"/>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C0E6300F-B0D1-4B9F-AF32-825D2B44FD07}"/>
                </a:ext>
              </a:extLst>
            </p:cNvPr>
            <p:cNvSpPr/>
            <p:nvPr/>
          </p:nvSpPr>
          <p:spPr>
            <a:xfrm>
              <a:off x="7245173" y="3205730"/>
              <a:ext cx="5299759" cy="5176209"/>
            </a:xfrm>
            <a:prstGeom prst="ellipse">
              <a:avLst/>
            </a:prstGeom>
            <a:blipFill dpi="0" rotWithShape="1">
              <a:blip r:embed="rId5"/>
              <a:srcRect/>
              <a:stretch>
                <a:fillRect l="4000" t="25000" r="4000" b="25000"/>
              </a:stretch>
            </a:bli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文本框 11">
            <a:extLst>
              <a:ext uri="{FF2B5EF4-FFF2-40B4-BE49-F238E27FC236}">
                <a16:creationId xmlns:a16="http://schemas.microsoft.com/office/drawing/2014/main" id="{5A62F47B-AA9D-4E9B-B7D4-6C8D386A0A20}"/>
              </a:ext>
            </a:extLst>
          </p:cNvPr>
          <p:cNvSpPr txBox="1"/>
          <p:nvPr/>
        </p:nvSpPr>
        <p:spPr>
          <a:xfrm>
            <a:off x="698500" y="2605345"/>
            <a:ext cx="980043" cy="523220"/>
          </a:xfrm>
          <a:prstGeom prst="rect">
            <a:avLst/>
          </a:prstGeom>
          <a:noFill/>
          <a:ln w="9525">
            <a:noFill/>
          </a:ln>
        </p:spPr>
        <p:txBody>
          <a:bodyPr wrap="square" anchor="t">
            <a:spAutoFit/>
          </a:bodyPr>
          <a:lstStyle/>
          <a:p>
            <a:r>
              <a:rPr lang="zh-CN" altLang="en-US" sz="2800" dirty="0">
                <a:latin typeface="微软雅黑" panose="020B0503020204020204" pitchFamily="34" charset="-122"/>
                <a:ea typeface="微软雅黑" panose="020B0503020204020204" pitchFamily="34" charset="-122"/>
              </a:rPr>
              <a:t>日本</a:t>
            </a:r>
            <a:endParaRPr lang="en-US" altLang="zh-CN" sz="2800" dirty="0">
              <a:latin typeface="微软雅黑" panose="020B0503020204020204" pitchFamily="34" charset="-122"/>
              <a:ea typeface="微软雅黑" panose="020B0503020204020204" pitchFamily="34" charset="-122"/>
            </a:endParaRPr>
          </a:p>
        </p:txBody>
      </p:sp>
      <p:pic>
        <p:nvPicPr>
          <p:cNvPr id="10" name="图片 13">
            <a:extLst>
              <a:ext uri="{FF2B5EF4-FFF2-40B4-BE49-F238E27FC236}">
                <a16:creationId xmlns:a16="http://schemas.microsoft.com/office/drawing/2014/main" id="{3D2AAC08-45B8-42AF-AB89-15F341FA6B7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7639" r="99653">
                        <a14:foregroundMark x1="9028" y1="47368" x2="7986" y2="51579"/>
                        <a14:foregroundMark x1="89583" y1="71053" x2="99653" y2="67368"/>
                        <a14:backgroundMark x1="50000" y1="70000" x2="47569" y2="80526"/>
                        <a14:backgroundMark x1="55208" y1="49474" x2="55903" y2="48421"/>
                        <a14:backgroundMark x1="69444" y1="65263" x2="67361" y2="63158"/>
                      </a14:backgroundRemoval>
                    </a14:imgEffect>
                  </a14:imgLayer>
                </a14:imgProps>
              </a:ext>
            </a:extLst>
          </a:blip>
          <a:stretch>
            <a:fillRect/>
          </a:stretch>
        </p:blipFill>
        <p:spPr>
          <a:xfrm>
            <a:off x="3481397" y="3128565"/>
            <a:ext cx="3447375" cy="2276329"/>
          </a:xfrm>
          <a:prstGeom prst="rect">
            <a:avLst/>
          </a:prstGeom>
          <a:noFill/>
          <a:ln w="9525">
            <a:noFill/>
          </a:ln>
        </p:spPr>
      </p:pic>
    </p:spTree>
    <p:extLst>
      <p:ext uri="{BB962C8B-B14F-4D97-AF65-F5344CB8AC3E}">
        <p14:creationId xmlns:p14="http://schemas.microsoft.com/office/powerpoint/2010/main" val="69757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机床控制器 </a:t>
            </a:r>
            <a:r>
              <a:rPr lang="en-US" altLang="zh-CN" dirty="0"/>
              <a:t>– </a:t>
            </a:r>
            <a:r>
              <a:rPr lang="zh-CN" altLang="en-US" dirty="0"/>
              <a:t>大隈机床</a:t>
            </a:r>
          </a:p>
        </p:txBody>
      </p:sp>
      <p:pic>
        <p:nvPicPr>
          <p:cNvPr id="3" name="图片 2">
            <a:extLst>
              <a:ext uri="{FF2B5EF4-FFF2-40B4-BE49-F238E27FC236}">
                <a16:creationId xmlns:a16="http://schemas.microsoft.com/office/drawing/2014/main" id="{F4E5E0B4-FBEF-424A-A30C-A09F18EA41FB}"/>
              </a:ext>
            </a:extLst>
          </p:cNvPr>
          <p:cNvPicPr>
            <a:picLocks noChangeAspect="1"/>
          </p:cNvPicPr>
          <p:nvPr/>
        </p:nvPicPr>
        <p:blipFill>
          <a:blip r:embed="rId3"/>
          <a:stretch>
            <a:fillRect/>
          </a:stretch>
        </p:blipFill>
        <p:spPr>
          <a:xfrm>
            <a:off x="962846" y="1883605"/>
            <a:ext cx="2310934" cy="711899"/>
          </a:xfrm>
          <a:prstGeom prst="rect">
            <a:avLst/>
          </a:prstGeom>
        </p:spPr>
      </p:pic>
      <p:sp>
        <p:nvSpPr>
          <p:cNvPr id="4" name="文本框 11">
            <a:extLst>
              <a:ext uri="{FF2B5EF4-FFF2-40B4-BE49-F238E27FC236}">
                <a16:creationId xmlns:a16="http://schemas.microsoft.com/office/drawing/2014/main" id="{9BB6CBB9-18DA-4E1D-8A55-5FC66978EBB8}"/>
              </a:ext>
            </a:extLst>
          </p:cNvPr>
          <p:cNvSpPr txBox="1"/>
          <p:nvPr/>
        </p:nvSpPr>
        <p:spPr>
          <a:xfrm>
            <a:off x="962846" y="3813845"/>
            <a:ext cx="3633787" cy="523220"/>
          </a:xfrm>
          <a:prstGeom prst="rect">
            <a:avLst/>
          </a:prstGeom>
          <a:noFill/>
          <a:ln w="9525">
            <a:noFill/>
          </a:ln>
        </p:spPr>
        <p:txBody>
          <a:bodyPr wrap="square" anchor="t">
            <a:spAutoFit/>
          </a:bodyPr>
          <a:lstStyle/>
          <a:p>
            <a:r>
              <a:rPr lang="en-US" altLang="zh-CN" sz="2800" dirty="0">
                <a:latin typeface="Calibri" panose="020F0502020204030204" charset="0"/>
                <a:ea typeface="宋体" panose="02010600030101010101" pitchFamily="2" charset="-122"/>
              </a:rPr>
              <a:t>P200,P300</a:t>
            </a:r>
          </a:p>
        </p:txBody>
      </p:sp>
      <p:sp>
        <p:nvSpPr>
          <p:cNvPr id="5" name="文本框 4">
            <a:extLst>
              <a:ext uri="{FF2B5EF4-FFF2-40B4-BE49-F238E27FC236}">
                <a16:creationId xmlns:a16="http://schemas.microsoft.com/office/drawing/2014/main" id="{50497107-95FB-4627-AF48-824F8EE44CEA}"/>
              </a:ext>
            </a:extLst>
          </p:cNvPr>
          <p:cNvSpPr txBox="1"/>
          <p:nvPr/>
        </p:nvSpPr>
        <p:spPr>
          <a:xfrm>
            <a:off x="962846" y="5029564"/>
            <a:ext cx="2862580" cy="645160"/>
          </a:xfrm>
          <a:prstGeom prst="rect">
            <a:avLst/>
          </a:prstGeom>
          <a:noFill/>
        </p:spPr>
        <p:txBody>
          <a:bodyPr wrap="none" rtlCol="0">
            <a:spAutoFit/>
          </a:bodyPr>
          <a:lstStyle/>
          <a:p>
            <a:r>
              <a:rPr lang="zh-CN" altLang="en-US" dirty="0"/>
              <a:t>需要授权</a:t>
            </a:r>
            <a:endParaRPr lang="en-US" altLang="zh-CN" dirty="0"/>
          </a:p>
          <a:p>
            <a:r>
              <a:rPr lang="zh-CN" altLang="en-US" dirty="0"/>
              <a:t>授权成本：每台</a:t>
            </a:r>
            <a:r>
              <a:rPr lang="en-US" altLang="zh-CN" dirty="0"/>
              <a:t>1.5</a:t>
            </a:r>
            <a:r>
              <a:rPr lang="zh-CN" altLang="en-US" dirty="0"/>
              <a:t>万</a:t>
            </a:r>
            <a:r>
              <a:rPr lang="en-US" altLang="zh-CN" dirty="0"/>
              <a:t>w'n</a:t>
            </a:r>
            <a:r>
              <a:rPr lang="zh-CN" altLang="en-US" dirty="0"/>
              <a:t>元</a:t>
            </a:r>
            <a:endParaRPr lang="en-US" altLang="zh-CN" dirty="0"/>
          </a:p>
        </p:txBody>
      </p:sp>
      <p:pic>
        <p:nvPicPr>
          <p:cNvPr id="6" name="图片 5">
            <a:extLst>
              <a:ext uri="{FF2B5EF4-FFF2-40B4-BE49-F238E27FC236}">
                <a16:creationId xmlns:a16="http://schemas.microsoft.com/office/drawing/2014/main" id="{F10C918D-1BF9-49FA-AFB5-03FF0068CBA5}"/>
              </a:ext>
            </a:extLst>
          </p:cNvPr>
          <p:cNvPicPr>
            <a:picLocks noChangeAspect="1"/>
          </p:cNvPicPr>
          <p:nvPr/>
        </p:nvPicPr>
        <p:blipFill>
          <a:blip r:embed="rId4"/>
          <a:stretch>
            <a:fillRect/>
          </a:stretch>
        </p:blipFill>
        <p:spPr>
          <a:xfrm>
            <a:off x="5255553" y="959029"/>
            <a:ext cx="3628571" cy="3019048"/>
          </a:xfrm>
          <a:prstGeom prst="rect">
            <a:avLst/>
          </a:prstGeom>
        </p:spPr>
      </p:pic>
      <p:sp>
        <p:nvSpPr>
          <p:cNvPr id="7" name="椭圆 6">
            <a:extLst>
              <a:ext uri="{FF2B5EF4-FFF2-40B4-BE49-F238E27FC236}">
                <a16:creationId xmlns:a16="http://schemas.microsoft.com/office/drawing/2014/main" id="{1EF14AF2-B413-4858-BBF1-7F7D5D2E6F40}"/>
              </a:ext>
            </a:extLst>
          </p:cNvPr>
          <p:cNvSpPr/>
          <p:nvPr/>
        </p:nvSpPr>
        <p:spPr>
          <a:xfrm>
            <a:off x="7492217" y="1159555"/>
            <a:ext cx="1080000" cy="1080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3CEA41C2-87DC-4B3D-8421-93C08AAADDA5}"/>
              </a:ext>
            </a:extLst>
          </p:cNvPr>
          <p:cNvGrpSpPr/>
          <p:nvPr/>
        </p:nvGrpSpPr>
        <p:grpSpPr>
          <a:xfrm>
            <a:off x="6096000" y="2500272"/>
            <a:ext cx="5760000" cy="5760000"/>
            <a:chOff x="7245173" y="3205730"/>
            <a:chExt cx="5299759" cy="5176209"/>
          </a:xfrm>
        </p:grpSpPr>
        <p:sp>
          <p:nvSpPr>
            <p:cNvPr id="9" name="椭圆 8">
              <a:extLst>
                <a:ext uri="{FF2B5EF4-FFF2-40B4-BE49-F238E27FC236}">
                  <a16:creationId xmlns:a16="http://schemas.microsoft.com/office/drawing/2014/main" id="{9F46FA79-DBAA-4A10-99A0-41E9F6781ED5}"/>
                </a:ext>
              </a:extLst>
            </p:cNvPr>
            <p:cNvSpPr/>
            <p:nvPr/>
          </p:nvSpPr>
          <p:spPr>
            <a:xfrm>
              <a:off x="7245173" y="3205730"/>
              <a:ext cx="5299759" cy="5176209"/>
            </a:xfrm>
            <a:prstGeom prst="ellipse">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9F1F728D-D2E6-48EE-AA48-7D31B5046C98}"/>
                </a:ext>
              </a:extLst>
            </p:cNvPr>
            <p:cNvSpPr/>
            <p:nvPr/>
          </p:nvSpPr>
          <p:spPr>
            <a:xfrm>
              <a:off x="7245173" y="3205730"/>
              <a:ext cx="5299759" cy="5176209"/>
            </a:xfrm>
            <a:prstGeom prst="ellipse">
              <a:avLst/>
            </a:prstGeom>
            <a:blipFill dpi="0" rotWithShape="1">
              <a:blip r:embed="rId5"/>
              <a:srcRect/>
              <a:stretch>
                <a:fillRect l="4000" t="25000" r="4000" b="25000"/>
              </a:stretch>
            </a:blip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 name="文本框 11">
            <a:extLst>
              <a:ext uri="{FF2B5EF4-FFF2-40B4-BE49-F238E27FC236}">
                <a16:creationId xmlns:a16="http://schemas.microsoft.com/office/drawing/2014/main" id="{FEB90EAF-B18A-4C50-B67A-AA76E4C50C25}"/>
              </a:ext>
            </a:extLst>
          </p:cNvPr>
          <p:cNvSpPr txBox="1"/>
          <p:nvPr/>
        </p:nvSpPr>
        <p:spPr>
          <a:xfrm>
            <a:off x="962846" y="2906969"/>
            <a:ext cx="980043" cy="523220"/>
          </a:xfrm>
          <a:prstGeom prst="rect">
            <a:avLst/>
          </a:prstGeom>
          <a:noFill/>
          <a:ln w="9525">
            <a:noFill/>
          </a:ln>
        </p:spPr>
        <p:txBody>
          <a:bodyPr wrap="square" anchor="t">
            <a:spAutoFit/>
          </a:bodyPr>
          <a:lstStyle/>
          <a:p>
            <a:r>
              <a:rPr lang="zh-CN" altLang="en-US" sz="2800" dirty="0">
                <a:latin typeface="微软雅黑" panose="020B0503020204020204" pitchFamily="34" charset="-122"/>
                <a:ea typeface="微软雅黑" panose="020B0503020204020204" pitchFamily="34" charset="-122"/>
              </a:rPr>
              <a:t>日本</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211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PLC</a:t>
            </a:r>
            <a:r>
              <a:rPr lang="zh-CN" altLang="en-US" dirty="0"/>
              <a:t>采集</a:t>
            </a:r>
          </a:p>
        </p:txBody>
      </p:sp>
      <p:pic>
        <p:nvPicPr>
          <p:cNvPr id="3" name="图片 3">
            <a:extLst>
              <a:ext uri="{FF2B5EF4-FFF2-40B4-BE49-F238E27FC236}">
                <a16:creationId xmlns:a16="http://schemas.microsoft.com/office/drawing/2014/main" id="{6EEFFDDF-215B-451C-85B4-ADE605BF16D2}"/>
              </a:ext>
            </a:extLst>
          </p:cNvPr>
          <p:cNvPicPr>
            <a:picLocks noChangeAspect="1"/>
          </p:cNvPicPr>
          <p:nvPr/>
        </p:nvPicPr>
        <p:blipFill>
          <a:blip r:embed="rId3"/>
          <a:stretch>
            <a:fillRect/>
          </a:stretch>
        </p:blipFill>
        <p:spPr>
          <a:xfrm>
            <a:off x="6466633" y="2095169"/>
            <a:ext cx="4538319" cy="3330610"/>
          </a:xfrm>
          <a:prstGeom prst="rect">
            <a:avLst/>
          </a:prstGeom>
          <a:noFill/>
          <a:ln w="9525">
            <a:noFill/>
          </a:ln>
        </p:spPr>
      </p:pic>
      <p:pic>
        <p:nvPicPr>
          <p:cNvPr id="4" name="Picture 4">
            <a:extLst>
              <a:ext uri="{FF2B5EF4-FFF2-40B4-BE49-F238E27FC236}">
                <a16:creationId xmlns:a16="http://schemas.microsoft.com/office/drawing/2014/main" id="{8194EB6C-8A88-4C42-9198-62822002A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4168" y="2095169"/>
            <a:ext cx="4084866" cy="408486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A13343BA-0C44-4F3B-8EB9-B3D51FFD2EF9}"/>
              </a:ext>
            </a:extLst>
          </p:cNvPr>
          <p:cNvSpPr txBox="1"/>
          <p:nvPr/>
        </p:nvSpPr>
        <p:spPr>
          <a:xfrm>
            <a:off x="1737360" y="1453896"/>
            <a:ext cx="1984261"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PLC</a:t>
            </a:r>
            <a:r>
              <a:rPr lang="zh-CN" altLang="en-US" sz="2400" b="1" dirty="0">
                <a:latin typeface="微软雅黑" panose="020B0503020204020204" pitchFamily="34" charset="-122"/>
                <a:ea typeface="微软雅黑" panose="020B0503020204020204" pitchFamily="34" charset="-122"/>
              </a:rPr>
              <a:t>自带网口</a:t>
            </a:r>
          </a:p>
        </p:txBody>
      </p:sp>
      <p:sp>
        <p:nvSpPr>
          <p:cNvPr id="6" name="文本框 5">
            <a:extLst>
              <a:ext uri="{FF2B5EF4-FFF2-40B4-BE49-F238E27FC236}">
                <a16:creationId xmlns:a16="http://schemas.microsoft.com/office/drawing/2014/main" id="{01524607-8A4B-4160-A22D-AB064AB4473A}"/>
              </a:ext>
            </a:extLst>
          </p:cNvPr>
          <p:cNvSpPr txBox="1"/>
          <p:nvPr/>
        </p:nvSpPr>
        <p:spPr>
          <a:xfrm>
            <a:off x="7726680" y="1453896"/>
            <a:ext cx="2292038"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PLC</a:t>
            </a:r>
            <a:r>
              <a:rPr lang="zh-CN" altLang="en-US" sz="2400" b="1" dirty="0">
                <a:latin typeface="微软雅黑" panose="020B0503020204020204" pitchFamily="34" charset="-122"/>
                <a:ea typeface="微软雅黑" panose="020B0503020204020204" pitchFamily="34" charset="-122"/>
              </a:rPr>
              <a:t>无网口扩展</a:t>
            </a:r>
          </a:p>
        </p:txBody>
      </p:sp>
    </p:spTree>
    <p:extLst>
      <p:ext uri="{BB962C8B-B14F-4D97-AF65-F5344CB8AC3E}">
        <p14:creationId xmlns:p14="http://schemas.microsoft.com/office/powerpoint/2010/main" val="3161341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PLC</a:t>
            </a:r>
            <a:r>
              <a:rPr lang="zh-CN" altLang="en-US" dirty="0"/>
              <a:t>采集</a:t>
            </a:r>
            <a:r>
              <a:rPr lang="en-US" altLang="zh-CN" dirty="0"/>
              <a:t> -</a:t>
            </a:r>
            <a:r>
              <a:rPr lang="zh-CN" altLang="en-US" dirty="0"/>
              <a:t> 三菱</a:t>
            </a:r>
            <a:r>
              <a:rPr lang="en-US" altLang="zh-CN" dirty="0"/>
              <a:t>PLC</a:t>
            </a:r>
            <a:endParaRPr lang="zh-CN" altLang="en-US" dirty="0"/>
          </a:p>
        </p:txBody>
      </p:sp>
      <p:grpSp>
        <p:nvGrpSpPr>
          <p:cNvPr id="9" name="组合 8"/>
          <p:cNvGrpSpPr/>
          <p:nvPr/>
        </p:nvGrpSpPr>
        <p:grpSpPr>
          <a:xfrm>
            <a:off x="7224192" y="1035583"/>
            <a:ext cx="3042755" cy="2718567"/>
            <a:chOff x="7224192" y="1035583"/>
            <a:chExt cx="3042755" cy="2718567"/>
          </a:xfrm>
        </p:grpSpPr>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13125" r="1874" b="15448"/>
            <a:stretch>
              <a:fillRect/>
            </a:stretch>
          </p:blipFill>
          <p:spPr>
            <a:xfrm>
              <a:off x="7224192" y="1249960"/>
              <a:ext cx="3042755" cy="2504190"/>
            </a:xfrm>
            <a:prstGeom prst="rect">
              <a:avLst/>
            </a:prstGeom>
          </p:spPr>
        </p:pic>
        <p:sp>
          <p:nvSpPr>
            <p:cNvPr id="5" name="文本框 4"/>
            <p:cNvSpPr txBox="1"/>
            <p:nvPr/>
          </p:nvSpPr>
          <p:spPr>
            <a:xfrm>
              <a:off x="8150857" y="1035583"/>
              <a:ext cx="951269" cy="492289"/>
            </a:xfrm>
            <a:prstGeom prst="rect">
              <a:avLst/>
            </a:prstGeom>
            <a:noFill/>
          </p:spPr>
          <p:txBody>
            <a:bodyPr wrap="none" rtlCol="0">
              <a:spAutoFit/>
            </a:bodyPr>
            <a:lstStyle/>
            <a:p>
              <a:r>
                <a:rPr lang="en-US" altLang="zh-CN" dirty="0"/>
                <a:t>FX3U</a:t>
              </a:r>
              <a:endParaRPr lang="zh-CN" altLang="en-US" dirty="0"/>
            </a:p>
          </p:txBody>
        </p:sp>
      </p:grpSp>
      <p:grpSp>
        <p:nvGrpSpPr>
          <p:cNvPr id="6" name="组合 5"/>
          <p:cNvGrpSpPr/>
          <p:nvPr/>
        </p:nvGrpSpPr>
        <p:grpSpPr>
          <a:xfrm>
            <a:off x="6660459" y="3801465"/>
            <a:ext cx="4174188" cy="2741974"/>
            <a:chOff x="7268512" y="3577486"/>
            <a:chExt cx="3719527" cy="2129447"/>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8512" y="3762152"/>
              <a:ext cx="3719527" cy="1944781"/>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9000231" y="3577486"/>
              <a:ext cx="672685" cy="369332"/>
            </a:xfrm>
            <a:prstGeom prst="rect">
              <a:avLst/>
            </a:prstGeom>
            <a:noFill/>
          </p:spPr>
          <p:txBody>
            <a:bodyPr wrap="none" rtlCol="0">
              <a:spAutoFit/>
            </a:bodyPr>
            <a:lstStyle/>
            <a:p>
              <a:r>
                <a:rPr lang="en-US" altLang="zh-CN" dirty="0"/>
                <a:t>FX5U</a:t>
              </a:r>
              <a:endParaRPr lang="zh-CN" altLang="en-US" dirty="0"/>
            </a:p>
          </p:txBody>
        </p:sp>
      </p:grpSp>
      <p:pic>
        <p:nvPicPr>
          <p:cNvPr id="10" name="图片 9"/>
          <p:cNvPicPr>
            <a:picLocks noChangeAspect="1"/>
          </p:cNvPicPr>
          <p:nvPr/>
        </p:nvPicPr>
        <p:blipFill>
          <a:blip r:embed="rId4"/>
          <a:stretch>
            <a:fillRect/>
          </a:stretch>
        </p:blipFill>
        <p:spPr>
          <a:xfrm>
            <a:off x="1044709" y="977900"/>
            <a:ext cx="2650718" cy="1104466"/>
          </a:xfrm>
          <a:prstGeom prst="rect">
            <a:avLst/>
          </a:prstGeom>
        </p:spPr>
      </p:pic>
      <p:sp>
        <p:nvSpPr>
          <p:cNvPr id="11" name="文本框 10"/>
          <p:cNvSpPr txBox="1"/>
          <p:nvPr/>
        </p:nvSpPr>
        <p:spPr>
          <a:xfrm>
            <a:off x="1044709" y="2490924"/>
            <a:ext cx="4486834" cy="3505896"/>
          </a:xfrm>
          <a:prstGeom prst="rect">
            <a:avLst/>
          </a:prstGeom>
          <a:noFill/>
        </p:spPr>
        <p:txBody>
          <a:bodyPr wrap="square" rtlCol="0">
            <a:spAutoFit/>
          </a:bodyPr>
          <a:lstStyle/>
          <a:p>
            <a:pPr>
              <a:lnSpc>
                <a:spcPct val="150000"/>
              </a:lnSpc>
            </a:pPr>
            <a:r>
              <a:rPr lang="en-US" altLang="zh-CN" sz="2000" b="1" u="none" strike="noStrike" kern="100" dirty="0">
                <a:effectLst/>
                <a:latin typeface="微软雅黑" panose="020B0503020204020204" pitchFamily="34" charset="-122"/>
                <a:ea typeface="微软雅黑" panose="020B0503020204020204" pitchFamily="34" charset="-122"/>
              </a:rPr>
              <a:t>FX</a:t>
            </a:r>
            <a:r>
              <a:rPr lang="zh-CN" altLang="en-US" sz="2000" b="1" u="none" strike="noStrike" kern="100" dirty="0">
                <a:effectLst/>
                <a:latin typeface="微软雅黑" panose="020B0503020204020204" pitchFamily="34" charset="-122"/>
                <a:ea typeface="微软雅黑" panose="020B0503020204020204" pitchFamily="34" charset="-122"/>
              </a:rPr>
              <a:t>系列： </a:t>
            </a:r>
            <a:endParaRPr lang="en-US" altLang="zh-CN" sz="2000" b="1" u="none" strike="noStrike" kern="100" dirty="0">
              <a:effectLst/>
              <a:latin typeface="微软雅黑" panose="020B0503020204020204" pitchFamily="34" charset="-122"/>
              <a:ea typeface="微软雅黑" panose="020B0503020204020204" pitchFamily="34" charset="-122"/>
            </a:endParaRPr>
          </a:p>
          <a:p>
            <a:pPr>
              <a:lnSpc>
                <a:spcPct val="150000"/>
              </a:lnSpc>
            </a:pPr>
            <a:r>
              <a:rPr lang="en-US" altLang="zh-CN" sz="1800" u="none" strike="noStrike" kern="100" dirty="0">
                <a:effectLst/>
                <a:latin typeface="微软雅黑" panose="020B0503020204020204" pitchFamily="34" charset="-122"/>
                <a:ea typeface="微软雅黑" panose="020B0503020204020204" pitchFamily="34" charset="-122"/>
              </a:rPr>
              <a:t>FX1S/1N, FX2N,FX3U/3S/3SA/3G FX5U</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000" b="1" u="none" strike="noStrike" kern="100" dirty="0">
                <a:effectLst/>
                <a:latin typeface="微软雅黑" panose="020B0503020204020204" pitchFamily="34" charset="-122"/>
                <a:ea typeface="微软雅黑" panose="020B0503020204020204" pitchFamily="34" charset="-122"/>
              </a:rPr>
              <a:t>Q</a:t>
            </a:r>
            <a:r>
              <a:rPr lang="zh-CN" altLang="en-US" sz="2000" b="1" u="none" strike="noStrike" kern="100" dirty="0">
                <a:effectLst/>
                <a:latin typeface="微软雅黑" panose="020B0503020204020204" pitchFamily="34" charset="-122"/>
                <a:ea typeface="微软雅黑" panose="020B0503020204020204" pitchFamily="34" charset="-122"/>
              </a:rPr>
              <a:t>系列： </a:t>
            </a:r>
            <a:endParaRPr lang="en-US" altLang="zh-CN" sz="2000" b="1" u="none" strike="noStrike" kern="100" dirty="0">
              <a:effectLst/>
              <a:latin typeface="微软雅黑" panose="020B0503020204020204" pitchFamily="34" charset="-122"/>
              <a:ea typeface="微软雅黑" panose="020B0503020204020204" pitchFamily="34" charset="-122"/>
            </a:endParaRPr>
          </a:p>
          <a:p>
            <a:pPr>
              <a:lnSpc>
                <a:spcPct val="150000"/>
              </a:lnSpc>
            </a:pPr>
            <a:r>
              <a:rPr lang="en-US" altLang="zh-CN" sz="1800" u="none" strike="noStrike" kern="100" dirty="0">
                <a:effectLst/>
                <a:latin typeface="微软雅黑" panose="020B0503020204020204" pitchFamily="34" charset="-122"/>
                <a:ea typeface="微软雅黑" panose="020B0503020204020204" pitchFamily="34" charset="-122"/>
              </a:rPr>
              <a:t>Q00/01/02/06, Q00U/01U/02U/06U, Q02H/Q06H/Q12H, Q00UD/Q03UD, Q00J</a:t>
            </a:r>
            <a:r>
              <a:rPr lang="zh-CN" altLang="en-US" sz="1800" u="none" strike="noStrike" kern="100" dirty="0">
                <a:effectLst/>
                <a:latin typeface="微软雅黑" panose="020B0503020204020204" pitchFamily="34" charset="-122"/>
                <a:ea typeface="微软雅黑" panose="020B0503020204020204" pitchFamily="34" charset="-122"/>
              </a:rPr>
              <a:t>，</a:t>
            </a:r>
            <a:r>
              <a:rPr lang="en-US" altLang="zh-CN" sz="1800" u="none" strike="noStrike" kern="100" dirty="0">
                <a:effectLst/>
                <a:latin typeface="微软雅黑" panose="020B0503020204020204" pitchFamily="34" charset="-122"/>
                <a:ea typeface="微软雅黑" panose="020B0503020204020204" pitchFamily="34" charset="-122"/>
              </a:rPr>
              <a:t>Q04</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000" b="1" u="none" strike="noStrike" kern="100" dirty="0">
                <a:effectLst/>
                <a:latin typeface="微软雅黑" panose="020B0503020204020204" pitchFamily="34" charset="-122"/>
                <a:ea typeface="微软雅黑" panose="020B0503020204020204" pitchFamily="34" charset="-122"/>
              </a:rPr>
              <a:t>A</a:t>
            </a:r>
            <a:r>
              <a:rPr lang="zh-CN" altLang="en-US" sz="2000" b="1" u="none" strike="noStrike" kern="100" dirty="0">
                <a:effectLst/>
                <a:latin typeface="微软雅黑" panose="020B0503020204020204" pitchFamily="34" charset="-122"/>
                <a:ea typeface="微软雅黑" panose="020B0503020204020204" pitchFamily="34" charset="-122"/>
              </a:rPr>
              <a:t>系列：</a:t>
            </a:r>
            <a:endParaRPr lang="en-US" altLang="zh-CN" sz="2000" b="1" u="none" strike="noStrike" kern="100" dirty="0">
              <a:effectLst/>
              <a:latin typeface="微软雅黑" panose="020B0503020204020204" pitchFamily="34" charset="-122"/>
              <a:ea typeface="微软雅黑" panose="020B0503020204020204" pitchFamily="34" charset="-122"/>
            </a:endParaRPr>
          </a:p>
          <a:p>
            <a:pPr>
              <a:lnSpc>
                <a:spcPct val="150000"/>
              </a:lnSpc>
            </a:pPr>
            <a:r>
              <a:rPr lang="zh-CN" altLang="en-US" sz="1800" u="none" strike="noStrike" kern="100" dirty="0">
                <a:effectLst/>
                <a:latin typeface="微软雅黑" panose="020B0503020204020204" pitchFamily="34" charset="-122"/>
                <a:ea typeface="微软雅黑" panose="020B0503020204020204" pitchFamily="34" charset="-122"/>
              </a:rPr>
              <a:t> </a:t>
            </a:r>
            <a:r>
              <a:rPr lang="en-US" altLang="zh-CN" sz="1800" u="none" strike="noStrike" kern="100" dirty="0">
                <a:effectLst/>
                <a:latin typeface="微软雅黑" panose="020B0503020204020204" pitchFamily="34" charset="-122"/>
                <a:ea typeface="微软雅黑" panose="020B0503020204020204" pitchFamily="34" charset="-122"/>
              </a:rPr>
              <a:t>A2SH,A2USH</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11"/>
          <p:cNvSpPr txBox="1"/>
          <p:nvPr/>
        </p:nvSpPr>
        <p:spPr>
          <a:xfrm>
            <a:off x="4790132" y="1249960"/>
            <a:ext cx="980043" cy="523220"/>
          </a:xfrm>
          <a:prstGeom prst="rect">
            <a:avLst/>
          </a:prstGeom>
          <a:noFill/>
          <a:ln w="9525">
            <a:noFill/>
          </a:ln>
        </p:spPr>
        <p:txBody>
          <a:bodyPr wrap="square" anchor="t">
            <a:spAutoFit/>
          </a:bodyPr>
          <a:lstStyle/>
          <a:p>
            <a:r>
              <a:rPr lang="zh-CN" altLang="en-US" sz="2800" dirty="0">
                <a:latin typeface="微软雅黑" panose="020B0503020204020204" pitchFamily="34" charset="-122"/>
                <a:ea typeface="微软雅黑" panose="020B0503020204020204" pitchFamily="34" charset="-122"/>
              </a:rPr>
              <a:t>日本</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321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2020609" y="2490498"/>
            <a:ext cx="1941792"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01</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6096000" y="2422883"/>
            <a:ext cx="3962399"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需求背景</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8"/>
            <a:ext cx="6095999" cy="1"/>
          </a:xfrm>
          <a:prstGeom prst="line">
            <a:avLst/>
          </a:prstGeom>
        </p:spPr>
        <p:style>
          <a:lnRef idx="1">
            <a:schemeClr val="accent3"/>
          </a:lnRef>
          <a:fillRef idx="0">
            <a:schemeClr val="accent3"/>
          </a:fillRef>
          <a:effectRef idx="0">
            <a:schemeClr val="accent3"/>
          </a:effectRef>
          <a:fontRef idx="minor">
            <a:schemeClr val="tx1"/>
          </a:fontRef>
        </p:style>
      </p:cxnSp>
      <p:sp>
        <p:nvSpPr>
          <p:cNvPr id="11" name="文本框 10">
            <a:extLst>
              <a:ext uri="{FF2B5EF4-FFF2-40B4-BE49-F238E27FC236}">
                <a16:creationId xmlns:a16="http://schemas.microsoft.com/office/drawing/2014/main" id="{9D3384DB-C218-44D5-A861-C16DB045FBC2}"/>
              </a:ext>
            </a:extLst>
          </p:cNvPr>
          <p:cNvSpPr txBox="1"/>
          <p:nvPr/>
        </p:nvSpPr>
        <p:spPr bwMode="auto">
          <a:xfrm>
            <a:off x="6096000" y="3397297"/>
            <a:ext cx="3962399" cy="400110"/>
          </a:xfrm>
          <a:prstGeom prst="rect">
            <a:avLst/>
          </a:prstGeom>
          <a:noFill/>
          <a:ln>
            <a:noFill/>
          </a:ln>
          <a:effectLst/>
        </p:spPr>
        <p:txBody>
          <a:bodyPr wrap="square" anchor="ctr">
            <a:spAutoFit/>
          </a:bodyPr>
          <a:lstStyle/>
          <a:p>
            <a:pPr algn="r" eaLnBrk="1" fontAlgn="auto" hangingPunct="1">
              <a:spcBef>
                <a:spcPts val="0"/>
              </a:spcBef>
              <a:spcAft>
                <a:spcPts val="0"/>
              </a:spcAft>
              <a:defRPr/>
            </a:pPr>
            <a:r>
              <a:rPr lang="zh-CN" altLang="en-US" sz="2000" b="1" spc="150" dirty="0">
                <a:solidFill>
                  <a:schemeClr val="bg2">
                    <a:lumMod val="75000"/>
                  </a:schemeClr>
                </a:solidFill>
                <a:latin typeface="微软雅黑" panose="020B0503020204020204" pitchFamily="34" charset="-122"/>
                <a:ea typeface="微软雅黑" panose="020B0503020204020204" pitchFamily="34" charset="-122"/>
              </a:rPr>
              <a:t>企业为什么需要简易云平台？</a:t>
            </a:r>
          </a:p>
        </p:txBody>
      </p:sp>
    </p:spTree>
    <p:extLst>
      <p:ext uri="{BB962C8B-B14F-4D97-AF65-F5344CB8AC3E}">
        <p14:creationId xmlns:p14="http://schemas.microsoft.com/office/powerpoint/2010/main" val="373583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PLC</a:t>
            </a:r>
            <a:r>
              <a:rPr lang="zh-CN" altLang="en-US" dirty="0"/>
              <a:t>采集</a:t>
            </a:r>
            <a:r>
              <a:rPr lang="en-US" altLang="zh-CN" dirty="0"/>
              <a:t> - </a:t>
            </a:r>
            <a:r>
              <a:rPr lang="zh-CN" altLang="en-US" dirty="0"/>
              <a:t>西门子</a:t>
            </a:r>
            <a:r>
              <a:rPr lang="en-US" altLang="zh-CN" dirty="0"/>
              <a:t>PLC</a:t>
            </a:r>
            <a:endParaRPr lang="zh-CN" altLang="en-US" dirty="0"/>
          </a:p>
        </p:txBody>
      </p:sp>
      <p:pic>
        <p:nvPicPr>
          <p:cNvPr id="4" name="图片 3"/>
          <p:cNvPicPr>
            <a:picLocks noChangeAspect="1"/>
          </p:cNvPicPr>
          <p:nvPr/>
        </p:nvPicPr>
        <p:blipFill>
          <a:blip r:embed="rId2"/>
          <a:stretch>
            <a:fillRect/>
          </a:stretch>
        </p:blipFill>
        <p:spPr>
          <a:xfrm>
            <a:off x="719836" y="1097101"/>
            <a:ext cx="4035425" cy="1711325"/>
          </a:xfrm>
          <a:prstGeom prst="rect">
            <a:avLst/>
          </a:prstGeom>
          <a:noFill/>
          <a:ln w="9525">
            <a:noFill/>
          </a:ln>
        </p:spPr>
      </p:pic>
      <p:grpSp>
        <p:nvGrpSpPr>
          <p:cNvPr id="8" name="组合 7"/>
          <p:cNvGrpSpPr/>
          <p:nvPr/>
        </p:nvGrpSpPr>
        <p:grpSpPr>
          <a:xfrm>
            <a:off x="7609993" y="1322720"/>
            <a:ext cx="2660725" cy="2520566"/>
            <a:chOff x="7609993" y="1322720"/>
            <a:chExt cx="2660725" cy="2520566"/>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9993" y="1480562"/>
              <a:ext cx="2660725" cy="236272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783247" y="1322720"/>
              <a:ext cx="1482457" cy="369332"/>
            </a:xfrm>
            <a:prstGeom prst="rect">
              <a:avLst/>
            </a:prstGeom>
            <a:noFill/>
          </p:spPr>
          <p:txBody>
            <a:bodyPr wrap="none" rtlCol="0">
              <a:spAutoFit/>
            </a:bodyPr>
            <a:lstStyle/>
            <a:p>
              <a:r>
                <a:rPr lang="en-US" altLang="zh-CN" dirty="0"/>
                <a:t>S7200 SMART</a:t>
              </a:r>
              <a:endParaRPr lang="zh-CN" altLang="en-US" dirty="0"/>
            </a:p>
          </p:txBody>
        </p:sp>
      </p:grpSp>
      <p:grpSp>
        <p:nvGrpSpPr>
          <p:cNvPr id="10" name="组合 9"/>
          <p:cNvGrpSpPr/>
          <p:nvPr/>
        </p:nvGrpSpPr>
        <p:grpSpPr>
          <a:xfrm>
            <a:off x="7783247" y="4001128"/>
            <a:ext cx="2314219" cy="2245931"/>
            <a:chOff x="7783247" y="4001128"/>
            <a:chExt cx="2314219" cy="2245931"/>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3247" y="4001128"/>
              <a:ext cx="2314219" cy="2245931"/>
            </a:xfrm>
            <a:prstGeom prst="rect">
              <a:avLst/>
            </a:prstGeom>
          </p:spPr>
        </p:pic>
        <p:sp>
          <p:nvSpPr>
            <p:cNvPr id="9" name="文本框 8"/>
            <p:cNvSpPr txBox="1"/>
            <p:nvPr/>
          </p:nvSpPr>
          <p:spPr>
            <a:xfrm>
              <a:off x="8337245" y="4001128"/>
              <a:ext cx="875561" cy="369332"/>
            </a:xfrm>
            <a:prstGeom prst="rect">
              <a:avLst/>
            </a:prstGeom>
            <a:noFill/>
          </p:spPr>
          <p:txBody>
            <a:bodyPr wrap="none" rtlCol="0">
              <a:spAutoFit/>
            </a:bodyPr>
            <a:lstStyle/>
            <a:p>
              <a:r>
                <a:rPr lang="en-US" altLang="zh-CN" dirty="0"/>
                <a:t>S71200</a:t>
              </a:r>
              <a:endParaRPr lang="zh-CN" altLang="en-US" dirty="0"/>
            </a:p>
          </p:txBody>
        </p:sp>
      </p:grpSp>
      <p:sp>
        <p:nvSpPr>
          <p:cNvPr id="11" name="文本框 10"/>
          <p:cNvSpPr txBox="1"/>
          <p:nvPr/>
        </p:nvSpPr>
        <p:spPr>
          <a:xfrm>
            <a:off x="1065089" y="3124805"/>
            <a:ext cx="6431973" cy="3231654"/>
          </a:xfrm>
          <a:prstGeom prst="rect">
            <a:avLst/>
          </a:prstGeom>
          <a:noFill/>
        </p:spPr>
        <p:txBody>
          <a:bodyPr wrap="square" rtlCol="0">
            <a:spAutoFit/>
          </a:bodyPr>
          <a:lstStyle/>
          <a:p>
            <a:r>
              <a:rPr lang="en-US" altLang="zh-CN" sz="2000" b="1" u="none" strike="noStrike" kern="100" dirty="0">
                <a:solidFill>
                  <a:schemeClr val="tx1"/>
                </a:solidFill>
                <a:effectLst/>
                <a:latin typeface="微软雅黑" panose="020B0503020204020204" pitchFamily="34" charset="-122"/>
                <a:ea typeface="微软雅黑" panose="020B0503020204020204" pitchFamily="34" charset="-122"/>
              </a:rPr>
              <a:t>S7200/S7200 CN</a:t>
            </a:r>
            <a:r>
              <a:rPr lang="zh-CN" altLang="en-US" sz="2000" b="1" u="none" strike="noStrike" kern="100" dirty="0">
                <a:solidFill>
                  <a:schemeClr val="tx1"/>
                </a:solidFill>
                <a:effectLst/>
                <a:latin typeface="微软雅黑" panose="020B0503020204020204" pitchFamily="34" charset="-122"/>
                <a:ea typeface="微软雅黑" panose="020B0503020204020204" pitchFamily="34" charset="-122"/>
              </a:rPr>
              <a:t>系列：</a:t>
            </a:r>
            <a:endParaRPr lang="en-US" altLang="zh-CN" sz="2000" b="1" u="none" strike="noStrike" kern="100" dirty="0">
              <a:effectLst/>
              <a:latin typeface="微软雅黑" panose="020B0503020204020204" pitchFamily="34" charset="-122"/>
              <a:ea typeface="微软雅黑" panose="020B0503020204020204" pitchFamily="34" charset="-122"/>
            </a:endParaRPr>
          </a:p>
          <a:p>
            <a:r>
              <a:rPr lang="en-US" altLang="zh-CN" sz="1800" u="none" strike="noStrike" kern="100" dirty="0">
                <a:effectLst/>
                <a:latin typeface="微软雅黑" panose="020B0503020204020204" pitchFamily="34" charset="-122"/>
                <a:ea typeface="微软雅黑" panose="020B0503020204020204" pitchFamily="34" charset="-122"/>
              </a:rPr>
              <a:t>CPU221, CPU222, CPU224, CPU224XP, CPU226 CPU126</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000" b="1" u="none" strike="noStrike" kern="100" dirty="0">
                <a:solidFill>
                  <a:schemeClr val="tx1"/>
                </a:solidFill>
                <a:effectLst/>
                <a:latin typeface="微软雅黑" panose="020B0503020204020204" pitchFamily="34" charset="-122"/>
                <a:ea typeface="微软雅黑" panose="020B0503020204020204" pitchFamily="34" charset="-122"/>
              </a:rPr>
              <a:t>S7200 Smart</a:t>
            </a:r>
            <a:r>
              <a:rPr lang="zh-CN" altLang="en-US" sz="2000" b="1" u="none" strike="noStrike" kern="100" dirty="0">
                <a:solidFill>
                  <a:schemeClr val="tx1"/>
                </a:solidFill>
                <a:effectLst/>
                <a:latin typeface="微软雅黑" panose="020B0503020204020204" pitchFamily="34" charset="-122"/>
                <a:ea typeface="微软雅黑" panose="020B0503020204020204" pitchFamily="34" charset="-122"/>
              </a:rPr>
              <a:t>系列：</a:t>
            </a:r>
            <a:endParaRPr lang="en-US" altLang="zh-CN" sz="2000" b="1" u="none" strike="noStrike" kern="100" dirty="0">
              <a:solidFill>
                <a:schemeClr val="tx1"/>
              </a:solidFill>
              <a:effectLst/>
              <a:latin typeface="微软雅黑" panose="020B0503020204020204" pitchFamily="34" charset="-122"/>
              <a:ea typeface="微软雅黑" panose="020B0503020204020204" pitchFamily="34" charset="-122"/>
            </a:endParaRPr>
          </a:p>
          <a:p>
            <a:r>
              <a:rPr lang="en-US" altLang="zh-CN" sz="1800" b="0" u="none" strike="noStrike" kern="100" dirty="0">
                <a:solidFill>
                  <a:schemeClr val="tx1"/>
                </a:solidFill>
                <a:effectLst/>
                <a:latin typeface="微软雅黑" panose="020B0503020204020204" pitchFamily="34" charset="-122"/>
                <a:ea typeface="微软雅黑" panose="020B0503020204020204" pitchFamily="34" charset="-122"/>
              </a:rPr>
              <a:t>CPU SR20/ST20, CPU SR30/ST30,CPUSR40/ST40/CR40, CPUSR60/ST60/CR60,</a:t>
            </a:r>
          </a:p>
          <a:p>
            <a:r>
              <a:rPr lang="en-US" altLang="zh-CN" sz="2000" b="1" u="none" strike="noStrike" kern="100" dirty="0">
                <a:solidFill>
                  <a:schemeClr val="tx1"/>
                </a:solidFill>
                <a:effectLst/>
                <a:latin typeface="微软雅黑" panose="020B0503020204020204" pitchFamily="34" charset="-122"/>
                <a:ea typeface="微软雅黑" panose="020B0503020204020204" pitchFamily="34" charset="-122"/>
              </a:rPr>
              <a:t>S7300</a:t>
            </a:r>
            <a:r>
              <a:rPr lang="zh-CN" altLang="en-US" sz="2000" b="1" u="none" strike="noStrike" kern="100" dirty="0">
                <a:solidFill>
                  <a:schemeClr val="tx1"/>
                </a:solidFill>
                <a:effectLst/>
                <a:latin typeface="微软雅黑" panose="020B0503020204020204" pitchFamily="34" charset="-122"/>
                <a:ea typeface="微软雅黑" panose="020B0503020204020204" pitchFamily="34" charset="-122"/>
              </a:rPr>
              <a:t>系列：</a:t>
            </a:r>
            <a:endParaRPr lang="en-US" altLang="zh-CN" sz="2000" b="1" u="none" strike="noStrike" kern="100" dirty="0">
              <a:solidFill>
                <a:schemeClr val="tx1"/>
              </a:solidFill>
              <a:effectLst/>
              <a:latin typeface="微软雅黑" panose="020B0503020204020204" pitchFamily="34" charset="-122"/>
              <a:ea typeface="微软雅黑" panose="020B0503020204020204" pitchFamily="34" charset="-122"/>
            </a:endParaRPr>
          </a:p>
          <a:p>
            <a:r>
              <a:rPr lang="en-US" altLang="zh-CN" sz="1800" b="0" u="none" strike="noStrike" kern="100" dirty="0">
                <a:solidFill>
                  <a:schemeClr val="tx1"/>
                </a:solidFill>
                <a:effectLst/>
                <a:latin typeface="微软雅黑" panose="020B0503020204020204" pitchFamily="34" charset="-122"/>
                <a:ea typeface="微软雅黑" panose="020B0503020204020204" pitchFamily="34" charset="-122"/>
              </a:rPr>
              <a:t>CPU312, CPU313/313C-2DP, CPU314,CPU315-2DP/315-2DP/PN</a:t>
            </a:r>
            <a:endParaRPr lang="zh-CN" altLang="zh-CN"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000" b="1" u="none" strike="noStrike" kern="100" dirty="0">
                <a:solidFill>
                  <a:schemeClr val="tx1"/>
                </a:solidFill>
                <a:effectLst/>
                <a:latin typeface="微软雅黑" panose="020B0503020204020204" pitchFamily="34" charset="-122"/>
                <a:ea typeface="微软雅黑" panose="020B0503020204020204" pitchFamily="34" charset="-122"/>
              </a:rPr>
              <a:t>S71200/1500</a:t>
            </a:r>
            <a:r>
              <a:rPr lang="zh-CN" altLang="en-US" sz="2000" b="1" u="none" strike="noStrike" kern="100" dirty="0">
                <a:solidFill>
                  <a:schemeClr val="tx1"/>
                </a:solidFill>
                <a:effectLst/>
                <a:latin typeface="微软雅黑" panose="020B0503020204020204" pitchFamily="34" charset="-122"/>
                <a:ea typeface="微软雅黑" panose="020B0503020204020204" pitchFamily="34" charset="-122"/>
              </a:rPr>
              <a:t>系列：</a:t>
            </a:r>
            <a:endParaRPr lang="en-US" altLang="zh-CN" sz="2000" b="1" u="none" strike="noStrike" kern="100" dirty="0">
              <a:solidFill>
                <a:schemeClr val="tx1"/>
              </a:solidFill>
              <a:effectLst/>
              <a:latin typeface="微软雅黑" panose="020B0503020204020204" pitchFamily="34" charset="-122"/>
              <a:ea typeface="微软雅黑" panose="020B0503020204020204" pitchFamily="34" charset="-122"/>
            </a:endParaRPr>
          </a:p>
          <a:p>
            <a:r>
              <a:rPr lang="en-US" altLang="zh-CN" sz="1800" b="0" u="none" strike="noStrike" kern="100" dirty="0">
                <a:solidFill>
                  <a:schemeClr val="tx1"/>
                </a:solidFill>
                <a:effectLst/>
                <a:latin typeface="微软雅黑" panose="020B0503020204020204" pitchFamily="34" charset="-122"/>
                <a:ea typeface="微软雅黑" panose="020B0503020204020204" pitchFamily="34" charset="-122"/>
              </a:rPr>
              <a:t>CPU 1211C/1212C/1214C/1215C/1217C, CPU 1511/13/15/16/18</a:t>
            </a:r>
            <a:endParaRPr lang="zh-CN" altLang="zh-CN" sz="1800" b="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11"/>
          <p:cNvSpPr txBox="1"/>
          <p:nvPr/>
        </p:nvSpPr>
        <p:spPr>
          <a:xfrm>
            <a:off x="4755261" y="1598012"/>
            <a:ext cx="980043" cy="523220"/>
          </a:xfrm>
          <a:prstGeom prst="rect">
            <a:avLst/>
          </a:prstGeom>
          <a:noFill/>
          <a:ln w="9525">
            <a:noFill/>
          </a:ln>
        </p:spPr>
        <p:txBody>
          <a:bodyPr wrap="square" anchor="t">
            <a:spAutoFit/>
          </a:bodyPr>
          <a:lstStyle/>
          <a:p>
            <a:r>
              <a:rPr lang="zh-CN" altLang="en-US" sz="2800" dirty="0">
                <a:latin typeface="微软雅黑" panose="020B0503020204020204" pitchFamily="34" charset="-122"/>
                <a:ea typeface="微软雅黑" panose="020B0503020204020204" pitchFamily="34" charset="-122"/>
              </a:rPr>
              <a:t>德国</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479790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PLC</a:t>
            </a:r>
            <a:r>
              <a:rPr lang="zh-CN" altLang="en-US" dirty="0"/>
              <a:t>采集</a:t>
            </a:r>
            <a:r>
              <a:rPr lang="en-US" altLang="zh-CN" dirty="0"/>
              <a:t> - </a:t>
            </a:r>
            <a:r>
              <a:rPr lang="zh-CN" altLang="en-US" dirty="0"/>
              <a:t>欧姆龙</a:t>
            </a:r>
            <a:r>
              <a:rPr lang="en-US" altLang="zh-CN" dirty="0"/>
              <a:t>PLC</a:t>
            </a:r>
            <a:endParaRPr lang="zh-CN" altLang="en-US" dirty="0"/>
          </a:p>
        </p:txBody>
      </p:sp>
      <p:pic>
        <p:nvPicPr>
          <p:cNvPr id="4" name="图片 3"/>
          <p:cNvPicPr>
            <a:picLocks noChangeAspect="1"/>
          </p:cNvPicPr>
          <p:nvPr/>
        </p:nvPicPr>
        <p:blipFill>
          <a:blip r:embed="rId2"/>
          <a:stretch>
            <a:fillRect/>
          </a:stretch>
        </p:blipFill>
        <p:spPr>
          <a:xfrm>
            <a:off x="892604" y="1522947"/>
            <a:ext cx="2743481" cy="922083"/>
          </a:xfrm>
          <a:prstGeom prst="rect">
            <a:avLst/>
          </a:prstGeom>
        </p:spPr>
      </p:pic>
      <p:grpSp>
        <p:nvGrpSpPr>
          <p:cNvPr id="13" name="组合 12"/>
          <p:cNvGrpSpPr/>
          <p:nvPr/>
        </p:nvGrpSpPr>
        <p:grpSpPr>
          <a:xfrm>
            <a:off x="7947364" y="1069344"/>
            <a:ext cx="2567684" cy="2844256"/>
            <a:chOff x="7495542" y="1188040"/>
            <a:chExt cx="2567684" cy="2844256"/>
          </a:xfrm>
        </p:grpSpPr>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5542" y="1438676"/>
              <a:ext cx="2567684" cy="2593620"/>
            </a:xfrm>
            <a:prstGeom prst="rect">
              <a:avLst/>
            </a:prstGeom>
          </p:spPr>
        </p:pic>
        <p:sp>
          <p:nvSpPr>
            <p:cNvPr id="10" name="文本框 9"/>
            <p:cNvSpPr txBox="1"/>
            <p:nvPr/>
          </p:nvSpPr>
          <p:spPr>
            <a:xfrm>
              <a:off x="8082014" y="1188040"/>
              <a:ext cx="697370" cy="369332"/>
            </a:xfrm>
            <a:prstGeom prst="rect">
              <a:avLst/>
            </a:prstGeom>
            <a:noFill/>
          </p:spPr>
          <p:txBody>
            <a:bodyPr wrap="none" rtlCol="0">
              <a:spAutoFit/>
            </a:bodyPr>
            <a:lstStyle/>
            <a:p>
              <a:r>
                <a:rPr lang="en-US" altLang="zh-CN" dirty="0"/>
                <a:t>CJ1M</a:t>
              </a:r>
              <a:endParaRPr lang="zh-CN" altLang="en-US" dirty="0"/>
            </a:p>
          </p:txBody>
        </p:sp>
      </p:grpSp>
      <p:grpSp>
        <p:nvGrpSpPr>
          <p:cNvPr id="11" name="组合 10"/>
          <p:cNvGrpSpPr/>
          <p:nvPr/>
        </p:nvGrpSpPr>
        <p:grpSpPr>
          <a:xfrm>
            <a:off x="7573208" y="4085723"/>
            <a:ext cx="2864173" cy="2551522"/>
            <a:chOff x="7347298" y="3913600"/>
            <a:chExt cx="2864173" cy="2551522"/>
          </a:xfrm>
        </p:grpSpPr>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7298" y="4164236"/>
              <a:ext cx="2864173" cy="230088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9082475" y="3913600"/>
              <a:ext cx="641522" cy="369332"/>
            </a:xfrm>
            <a:prstGeom prst="rect">
              <a:avLst/>
            </a:prstGeom>
            <a:noFill/>
          </p:spPr>
          <p:txBody>
            <a:bodyPr wrap="none" rtlCol="0">
              <a:spAutoFit/>
            </a:bodyPr>
            <a:lstStyle/>
            <a:p>
              <a:r>
                <a:rPr lang="en-US" altLang="zh-CN" dirty="0"/>
                <a:t>CP1L</a:t>
              </a:r>
              <a:endParaRPr lang="zh-CN" altLang="en-US" dirty="0"/>
            </a:p>
          </p:txBody>
        </p:sp>
      </p:grpSp>
      <p:sp>
        <p:nvSpPr>
          <p:cNvPr id="5" name="文本框 4"/>
          <p:cNvSpPr txBox="1"/>
          <p:nvPr/>
        </p:nvSpPr>
        <p:spPr>
          <a:xfrm>
            <a:off x="1145561" y="3293270"/>
            <a:ext cx="4526408" cy="2677656"/>
          </a:xfrm>
          <a:prstGeom prst="rect">
            <a:avLst/>
          </a:prstGeom>
          <a:noFill/>
        </p:spPr>
        <p:txBody>
          <a:bodyPr wrap="square" rtlCol="0">
            <a:spAutoFit/>
          </a:bodyPr>
          <a:lstStyle/>
          <a:p>
            <a:r>
              <a:rPr lang="en-US" altLang="zh-CN" sz="2000" b="1" u="none" strike="noStrike" kern="100" dirty="0">
                <a:effectLst/>
                <a:latin typeface="微软雅黑" panose="020B0503020204020204" pitchFamily="34" charset="-122"/>
                <a:ea typeface="微软雅黑" panose="020B0503020204020204" pitchFamily="34" charset="-122"/>
              </a:rPr>
              <a:t>CP</a:t>
            </a:r>
            <a:r>
              <a:rPr lang="zh-CN" altLang="en-US" sz="2000" b="1" u="none" strike="noStrike" kern="100" dirty="0">
                <a:effectLst/>
                <a:latin typeface="微软雅黑" panose="020B0503020204020204" pitchFamily="34" charset="-122"/>
                <a:ea typeface="微软雅黑" panose="020B0503020204020204" pitchFamily="34" charset="-122"/>
              </a:rPr>
              <a:t>系列：</a:t>
            </a:r>
            <a:endParaRPr lang="en-US" altLang="zh-CN" sz="2000" b="1" u="none" strike="noStrike" kern="100" dirty="0">
              <a:effectLst/>
              <a:latin typeface="微软雅黑" panose="020B0503020204020204" pitchFamily="34" charset="-122"/>
              <a:ea typeface="微软雅黑" panose="020B0503020204020204" pitchFamily="34" charset="-122"/>
            </a:endParaRPr>
          </a:p>
          <a:p>
            <a:r>
              <a:rPr lang="en-US" altLang="zh-CN" sz="1800" u="none" strike="noStrike" kern="100" dirty="0">
                <a:effectLst/>
                <a:latin typeface="微软雅黑" panose="020B0503020204020204" pitchFamily="34" charset="-122"/>
                <a:ea typeface="微软雅黑" panose="020B0503020204020204" pitchFamily="34" charset="-122"/>
              </a:rPr>
              <a:t>CP1E,CP1H,CP1L</a:t>
            </a:r>
          </a:p>
          <a:p>
            <a:r>
              <a:rPr lang="en-US" altLang="zh-CN" sz="2000" b="1" kern="100" dirty="0">
                <a:latin typeface="微软雅黑" panose="020B0503020204020204" pitchFamily="34" charset="-122"/>
                <a:ea typeface="微软雅黑" panose="020B0503020204020204" pitchFamily="34" charset="-122"/>
              </a:rPr>
              <a:t>CJ</a:t>
            </a:r>
            <a:r>
              <a:rPr lang="zh-CN" altLang="en-US" sz="2000" b="1" kern="100" dirty="0">
                <a:latin typeface="微软雅黑" panose="020B0503020204020204" pitchFamily="34" charset="-122"/>
                <a:ea typeface="微软雅黑" panose="020B0503020204020204" pitchFamily="34" charset="-122"/>
              </a:rPr>
              <a:t>系列：</a:t>
            </a:r>
            <a:endParaRPr lang="zh-CN" altLang="zh-CN" sz="2000" b="1" kern="100" dirty="0">
              <a:latin typeface="微软雅黑" panose="020B0503020204020204" pitchFamily="34" charset="-122"/>
              <a:ea typeface="微软雅黑" panose="020B0503020204020204" pitchFamily="34" charset="-122"/>
            </a:endParaRPr>
          </a:p>
          <a:p>
            <a:r>
              <a:rPr lang="en-US" altLang="zh-CN" sz="1800" kern="0" dirty="0">
                <a:effectLst/>
                <a:latin typeface="微软雅黑" panose="020B0503020204020204" pitchFamily="34" charset="-122"/>
                <a:ea typeface="微软雅黑" panose="020B0503020204020204" pitchFamily="34" charset="-122"/>
              </a:rPr>
              <a:t>CJ1G,CJ1M,CJ2M,CJ2H; CJ1G-H,CJ1H-H; CS1D,CS1G,CS1H;CV1000,CV2000,CV500,CV1M;FQM1,NSJ,NX1P;</a:t>
            </a:r>
          </a:p>
          <a:p>
            <a:r>
              <a:rPr lang="en-US" altLang="zh-CN" sz="2000" b="1" kern="100" dirty="0">
                <a:latin typeface="微软雅黑" panose="020B0503020204020204" pitchFamily="34" charset="-122"/>
                <a:ea typeface="微软雅黑" panose="020B0503020204020204" pitchFamily="34" charset="-122"/>
              </a:rPr>
              <a:t>CPM/C200</a:t>
            </a:r>
            <a:r>
              <a:rPr lang="zh-CN" altLang="en-US" sz="2000" b="1" kern="100" dirty="0">
                <a:latin typeface="微软雅黑" panose="020B0503020204020204" pitchFamily="34" charset="-122"/>
                <a:ea typeface="微软雅黑" panose="020B0503020204020204" pitchFamily="34" charset="-122"/>
              </a:rPr>
              <a:t>系列：</a:t>
            </a:r>
            <a:endParaRPr lang="zh-CN" altLang="zh-CN" sz="2000" b="1" kern="100" dirty="0">
              <a:latin typeface="微软雅黑" panose="020B0503020204020204" pitchFamily="34" charset="-122"/>
              <a:ea typeface="微软雅黑" panose="020B0503020204020204" pitchFamily="34" charset="-122"/>
            </a:endParaRPr>
          </a:p>
          <a:p>
            <a:r>
              <a:rPr lang="en-US" altLang="zh-CN" sz="1800" u="none" strike="noStrike" kern="100" dirty="0">
                <a:effectLst/>
                <a:latin typeface="微软雅黑" panose="020B0503020204020204" pitchFamily="34" charset="-122"/>
                <a:ea typeface="微软雅黑" panose="020B0503020204020204" pitchFamily="34" charset="-122"/>
              </a:rPr>
              <a:t>C1000,C2000,C200; CPM1,CPM2;CQM; IDSC,SRM1;</a:t>
            </a:r>
            <a:endParaRPr lang="zh-CN" altLang="zh-CN" sz="1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本框 11"/>
          <p:cNvSpPr txBox="1"/>
          <p:nvPr/>
        </p:nvSpPr>
        <p:spPr>
          <a:xfrm>
            <a:off x="4811681" y="1826140"/>
            <a:ext cx="980043" cy="523220"/>
          </a:xfrm>
          <a:prstGeom prst="rect">
            <a:avLst/>
          </a:prstGeom>
          <a:noFill/>
          <a:ln w="9525">
            <a:noFill/>
          </a:ln>
        </p:spPr>
        <p:txBody>
          <a:bodyPr wrap="square" anchor="t">
            <a:spAutoFit/>
          </a:bodyPr>
          <a:lstStyle/>
          <a:p>
            <a:r>
              <a:rPr lang="zh-CN" altLang="en-US" sz="2800" dirty="0">
                <a:latin typeface="微软雅黑" panose="020B0503020204020204" pitchFamily="34" charset="-122"/>
                <a:ea typeface="微软雅黑" panose="020B0503020204020204" pitchFamily="34" charset="-122"/>
              </a:rPr>
              <a:t>日本</a:t>
            </a: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44426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PLC</a:t>
            </a:r>
            <a:r>
              <a:rPr lang="zh-CN" altLang="en-US" dirty="0"/>
              <a:t>采集</a:t>
            </a:r>
            <a:r>
              <a:rPr lang="en-US" altLang="zh-CN" dirty="0"/>
              <a:t> - </a:t>
            </a:r>
            <a:r>
              <a:rPr lang="zh-CN" altLang="en-US" dirty="0"/>
              <a:t>点表</a:t>
            </a:r>
          </a:p>
        </p:txBody>
      </p:sp>
      <p:graphicFrame>
        <p:nvGraphicFramePr>
          <p:cNvPr id="8" name="表格 7"/>
          <p:cNvGraphicFramePr>
            <a:graphicFrameLocks noGrp="1"/>
          </p:cNvGraphicFramePr>
          <p:nvPr/>
        </p:nvGraphicFramePr>
        <p:xfrm>
          <a:off x="578505" y="1109230"/>
          <a:ext cx="3047102" cy="5508730"/>
        </p:xfrm>
        <a:graphic>
          <a:graphicData uri="http://schemas.openxmlformats.org/drawingml/2006/table">
            <a:tbl>
              <a:tblPr>
                <a:tableStyleId>{5C22544A-7EE6-4342-B048-85BDC9FD1C3A}</a:tableStyleId>
              </a:tblPr>
              <a:tblGrid>
                <a:gridCol w="1215495">
                  <a:extLst>
                    <a:ext uri="{9D8B030D-6E8A-4147-A177-3AD203B41FA5}">
                      <a16:colId xmlns:a16="http://schemas.microsoft.com/office/drawing/2014/main" val="20000"/>
                    </a:ext>
                  </a:extLst>
                </a:gridCol>
                <a:gridCol w="1831607">
                  <a:extLst>
                    <a:ext uri="{9D8B030D-6E8A-4147-A177-3AD203B41FA5}">
                      <a16:colId xmlns:a16="http://schemas.microsoft.com/office/drawing/2014/main" val="20001"/>
                    </a:ext>
                  </a:extLst>
                </a:gridCol>
              </a:tblGrid>
              <a:tr h="335366">
                <a:tc>
                  <a:txBody>
                    <a:bodyPr/>
                    <a:lstStyle/>
                    <a:p>
                      <a:pPr algn="ctr" fontAlgn="ctr"/>
                      <a:r>
                        <a:rPr lang="zh-CN" altLang="en-US" sz="1200" b="1" u="none" strike="noStrike" dirty="0">
                          <a:effectLst/>
                          <a:latin typeface="微软雅黑" panose="020B0503020204020204" pitchFamily="34" charset="-122"/>
                          <a:ea typeface="微软雅黑" panose="020B0503020204020204" pitchFamily="34" charset="-122"/>
                        </a:rPr>
                        <a:t>地址</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solidFill>
                      <a:schemeClr val="accent2">
                        <a:lumMod val="20000"/>
                        <a:lumOff val="80000"/>
                      </a:schemeClr>
                    </a:solidFill>
                  </a:tcPr>
                </a:tc>
                <a:tc>
                  <a:txBody>
                    <a:bodyPr/>
                    <a:lstStyle/>
                    <a:p>
                      <a:pPr algn="ctr" fontAlgn="ctr"/>
                      <a:r>
                        <a:rPr lang="zh-CN" altLang="en-US" sz="1200" b="1" u="none" strike="noStrike" dirty="0">
                          <a:effectLst/>
                          <a:latin typeface="微软雅黑" panose="020B0503020204020204" pitchFamily="34" charset="-122"/>
                          <a:ea typeface="微软雅黑" panose="020B0503020204020204" pitchFamily="34" charset="-122"/>
                        </a:rPr>
                        <a:t>表示意义</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solidFill>
                      <a:schemeClr val="accent2">
                        <a:lumMod val="20000"/>
                        <a:lumOff val="80000"/>
                      </a:schemeClr>
                    </a:solidFill>
                  </a:tcPr>
                </a:tc>
                <a:extLst>
                  <a:ext uri="{0D108BD9-81ED-4DB2-BD59-A6C34878D82A}">
                    <a16:rowId xmlns:a16="http://schemas.microsoft.com/office/drawing/2014/main" val="10000"/>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D10</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dirty="0">
                          <a:effectLst/>
                          <a:latin typeface="微软雅黑" panose="020B0503020204020204" pitchFamily="34" charset="-122"/>
                          <a:ea typeface="微软雅黑" panose="020B0503020204020204" pitchFamily="34" charset="-122"/>
                        </a:rPr>
                        <a:t>当前产品件号</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01"/>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D500</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当前循环时间</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02"/>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D502</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前次循环时间</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03"/>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D30</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日产量</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04"/>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D35</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总产品数</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05"/>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M61</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机器人四安全插头开</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06"/>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M62</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1</a:t>
                      </a:r>
                      <a:r>
                        <a:rPr lang="zh-CN" altLang="en-US" sz="1050" u="none" strike="noStrike">
                          <a:effectLst/>
                          <a:latin typeface="微软雅黑" panose="020B0503020204020204" pitchFamily="34" charset="-122"/>
                          <a:ea typeface="微软雅黑" panose="020B0503020204020204" pitchFamily="34" charset="-122"/>
                        </a:rPr>
                        <a:t>后安全插头开</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07"/>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M82</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机器人原点故障</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08"/>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M83</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主要面板选择故障</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09"/>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M84</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1</a:t>
                      </a:r>
                      <a:r>
                        <a:rPr lang="zh-CN" altLang="en-US" sz="1050" u="none" strike="noStrike">
                          <a:effectLst/>
                          <a:latin typeface="微软雅黑" panose="020B0503020204020204" pitchFamily="34" charset="-122"/>
                          <a:ea typeface="微软雅黑" panose="020B0503020204020204" pitchFamily="34" charset="-122"/>
                        </a:rPr>
                        <a:t>前安全插头开</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0"/>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M85</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2</a:t>
                      </a:r>
                      <a:r>
                        <a:rPr lang="zh-CN" altLang="en-US" sz="1050" u="none" strike="noStrike">
                          <a:effectLst/>
                          <a:latin typeface="微软雅黑" panose="020B0503020204020204" pitchFamily="34" charset="-122"/>
                          <a:ea typeface="微软雅黑" panose="020B0503020204020204" pitchFamily="34" charset="-122"/>
                        </a:rPr>
                        <a:t>安全插头开</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1"/>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M86</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3</a:t>
                      </a:r>
                      <a:r>
                        <a:rPr lang="zh-CN" altLang="en-US" sz="1050" u="none" strike="noStrike">
                          <a:effectLst/>
                          <a:latin typeface="微软雅黑" panose="020B0503020204020204" pitchFamily="34" charset="-122"/>
                          <a:ea typeface="微软雅黑" panose="020B0503020204020204" pitchFamily="34" charset="-122"/>
                        </a:rPr>
                        <a:t>安全插头开</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2"/>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M89</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en-US" sz="1050" u="none" strike="noStrike" dirty="0">
                          <a:effectLst/>
                          <a:latin typeface="微软雅黑" panose="020B0503020204020204" pitchFamily="34" charset="-122"/>
                          <a:ea typeface="微软雅黑" panose="020B0503020204020204" pitchFamily="34" charset="-122"/>
                        </a:rPr>
                        <a:t>PLC</a:t>
                      </a:r>
                      <a:r>
                        <a:rPr lang="zh-CN" altLang="en-US" sz="1050" u="none" strike="noStrike" dirty="0">
                          <a:effectLst/>
                          <a:latin typeface="微软雅黑" panose="020B0503020204020204" pitchFamily="34" charset="-122"/>
                          <a:ea typeface="微软雅黑" panose="020B0503020204020204" pitchFamily="34" charset="-122"/>
                        </a:rPr>
                        <a:t>电池电源低</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3"/>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M91</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材料输送机原点正位置故障</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4"/>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M2</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主控制面板紧急停止</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5"/>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M3</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伺服滑行紧急停止故障</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6"/>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M4</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1</a:t>
                      </a:r>
                      <a:r>
                        <a:rPr lang="zh-CN" altLang="en-US" sz="1050" u="none" strike="noStrike">
                          <a:effectLst/>
                          <a:latin typeface="微软雅黑" panose="020B0503020204020204" pitchFamily="34" charset="-122"/>
                          <a:ea typeface="微软雅黑" panose="020B0503020204020204" pitchFamily="34" charset="-122"/>
                        </a:rPr>
                        <a:t>电机关闭</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7"/>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M5</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1</a:t>
                      </a:r>
                      <a:r>
                        <a:rPr lang="zh-CN" altLang="en-US" sz="1050" u="none" strike="noStrike">
                          <a:effectLst/>
                          <a:latin typeface="微软雅黑" panose="020B0503020204020204" pitchFamily="34" charset="-122"/>
                          <a:ea typeface="微软雅黑" panose="020B0503020204020204" pitchFamily="34" charset="-122"/>
                        </a:rPr>
                        <a:t>故障</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8"/>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M9</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1</a:t>
                      </a:r>
                      <a:r>
                        <a:rPr lang="zh-CN" altLang="en-US" sz="1050" u="none" strike="noStrike">
                          <a:effectLst/>
                          <a:latin typeface="微软雅黑" panose="020B0503020204020204" pitchFamily="34" charset="-122"/>
                          <a:ea typeface="微软雅黑" panose="020B0503020204020204" pitchFamily="34" charset="-122"/>
                        </a:rPr>
                        <a:t>紧急停止</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19"/>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M11</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冲床电源关闭</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20"/>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M16</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2</a:t>
                      </a:r>
                      <a:r>
                        <a:rPr lang="zh-CN" altLang="en-US" sz="1050" u="none" strike="noStrike">
                          <a:effectLst/>
                          <a:latin typeface="微软雅黑" panose="020B0503020204020204" pitchFamily="34" charset="-122"/>
                          <a:ea typeface="微软雅黑" panose="020B0503020204020204" pitchFamily="34" charset="-122"/>
                        </a:rPr>
                        <a:t>电机关闭</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21"/>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M55</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4</a:t>
                      </a:r>
                      <a:r>
                        <a:rPr lang="zh-CN" altLang="en-US" sz="1050" u="none" strike="noStrike">
                          <a:effectLst/>
                          <a:latin typeface="微软雅黑" panose="020B0503020204020204" pitchFamily="34" charset="-122"/>
                          <a:ea typeface="微软雅黑" panose="020B0503020204020204" pitchFamily="34" charset="-122"/>
                        </a:rPr>
                        <a:t>电机关闭</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22"/>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M17</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3</a:t>
                      </a:r>
                      <a:r>
                        <a:rPr lang="zh-CN" altLang="en-US" sz="1050" u="none" strike="noStrike">
                          <a:effectLst/>
                          <a:latin typeface="微软雅黑" panose="020B0503020204020204" pitchFamily="34" charset="-122"/>
                          <a:ea typeface="微软雅黑" panose="020B0503020204020204" pitchFamily="34" charset="-122"/>
                        </a:rPr>
                        <a:t>电机关闭</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23"/>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M18</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2</a:t>
                      </a:r>
                      <a:r>
                        <a:rPr lang="zh-CN" altLang="en-US" sz="1050" u="none" strike="noStrike">
                          <a:effectLst/>
                          <a:latin typeface="微软雅黑" panose="020B0503020204020204" pitchFamily="34" charset="-122"/>
                          <a:ea typeface="微软雅黑" panose="020B0503020204020204" pitchFamily="34" charset="-122"/>
                        </a:rPr>
                        <a:t>故障</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24"/>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M19</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3</a:t>
                      </a:r>
                      <a:r>
                        <a:rPr lang="zh-CN" altLang="en-US" sz="1050" u="none" strike="noStrike">
                          <a:effectLst/>
                          <a:latin typeface="微软雅黑" panose="020B0503020204020204" pitchFamily="34" charset="-122"/>
                          <a:ea typeface="微软雅黑" panose="020B0503020204020204" pitchFamily="34" charset="-122"/>
                        </a:rPr>
                        <a:t>故障</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25"/>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M20</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机器人</a:t>
                      </a:r>
                      <a:r>
                        <a:rPr lang="en-US" altLang="zh-CN" sz="1050" u="none" strike="noStrike">
                          <a:effectLst/>
                          <a:latin typeface="微软雅黑" panose="020B0503020204020204" pitchFamily="34" charset="-122"/>
                          <a:ea typeface="微软雅黑" panose="020B0503020204020204" pitchFamily="34" charset="-122"/>
                        </a:rPr>
                        <a:t>4</a:t>
                      </a:r>
                      <a:r>
                        <a:rPr lang="zh-CN" altLang="en-US" sz="1050" u="none" strike="noStrike">
                          <a:effectLst/>
                          <a:latin typeface="微软雅黑" panose="020B0503020204020204" pitchFamily="34" charset="-122"/>
                          <a:ea typeface="微软雅黑" panose="020B0503020204020204" pitchFamily="34" charset="-122"/>
                        </a:rPr>
                        <a:t>故障</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26"/>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M21</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a:effectLst/>
                          <a:latin typeface="微软雅黑" panose="020B0503020204020204" pitchFamily="34" charset="-122"/>
                          <a:ea typeface="微软雅黑" panose="020B0503020204020204" pitchFamily="34" charset="-122"/>
                        </a:rPr>
                        <a:t>材料供应</a:t>
                      </a:r>
                      <a:r>
                        <a:rPr lang="en-US" altLang="zh-CN" sz="1050" u="none" strike="noStrike">
                          <a:effectLst/>
                          <a:latin typeface="微软雅黑" panose="020B0503020204020204" pitchFamily="34" charset="-122"/>
                          <a:ea typeface="微软雅黑" panose="020B0503020204020204" pitchFamily="34" charset="-122"/>
                        </a:rPr>
                        <a:t>1</a:t>
                      </a:r>
                      <a:r>
                        <a:rPr lang="zh-CN" altLang="en-US" sz="1050" u="none" strike="noStrike">
                          <a:effectLst/>
                          <a:latin typeface="微软雅黑" panose="020B0503020204020204" pitchFamily="34" charset="-122"/>
                          <a:ea typeface="微软雅黑" panose="020B0503020204020204" pitchFamily="34" charset="-122"/>
                        </a:rPr>
                        <a:t>故障</a:t>
                      </a:r>
                      <a:endParaRPr lang="zh-CN" alt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27"/>
                  </a:ext>
                </a:extLst>
              </a:tr>
              <a:tr h="184763">
                <a:tc>
                  <a:txBody>
                    <a:bodyPr/>
                    <a:lstStyle/>
                    <a:p>
                      <a:pPr algn="ctr" fontAlgn="ctr"/>
                      <a:r>
                        <a:rPr lang="en-US" sz="1050" u="none" strike="noStrike">
                          <a:effectLst/>
                          <a:latin typeface="微软雅黑" panose="020B0503020204020204" pitchFamily="34" charset="-122"/>
                          <a:ea typeface="微软雅黑" panose="020B0503020204020204" pitchFamily="34" charset="-122"/>
                        </a:rPr>
                        <a:t>M22</a:t>
                      </a:r>
                      <a:endParaRPr lang="en-US" sz="1050" b="0" i="0" u="none" strike="noStrike">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tc>
                  <a:txBody>
                    <a:bodyPr/>
                    <a:lstStyle/>
                    <a:p>
                      <a:pPr algn="ctr" fontAlgn="ctr"/>
                      <a:r>
                        <a:rPr lang="zh-CN" altLang="en-US" sz="1050" u="none" strike="noStrike" dirty="0">
                          <a:effectLst/>
                          <a:latin typeface="微软雅黑" panose="020B0503020204020204" pitchFamily="34" charset="-122"/>
                          <a:ea typeface="微软雅黑" panose="020B0503020204020204" pitchFamily="34" charset="-122"/>
                        </a:rPr>
                        <a:t>材料供应</a:t>
                      </a:r>
                      <a:r>
                        <a:rPr lang="en-US" altLang="zh-CN" sz="1050" u="none" strike="noStrike" dirty="0">
                          <a:effectLst/>
                          <a:latin typeface="微软雅黑" panose="020B0503020204020204" pitchFamily="34" charset="-122"/>
                          <a:ea typeface="微软雅黑" panose="020B0503020204020204" pitchFamily="34" charset="-122"/>
                        </a:rPr>
                        <a:t>2</a:t>
                      </a:r>
                      <a:r>
                        <a:rPr lang="zh-CN" altLang="en-US" sz="1050" u="none" strike="noStrike" dirty="0">
                          <a:effectLst/>
                          <a:latin typeface="微软雅黑" panose="020B0503020204020204" pitchFamily="34" charset="-122"/>
                          <a:ea typeface="微软雅黑" panose="020B0503020204020204" pitchFamily="34" charset="-122"/>
                        </a:rPr>
                        <a:t>故障</a:t>
                      </a:r>
                      <a:endParaRPr lang="zh-CN" altLang="en-US" sz="1050" b="0" i="0" u="none" strike="noStrike" dirty="0">
                        <a:solidFill>
                          <a:srgbClr val="000000"/>
                        </a:solidFill>
                        <a:effectLst/>
                        <a:latin typeface="微软雅黑" panose="020B0503020204020204" pitchFamily="34" charset="-122"/>
                        <a:ea typeface="微软雅黑" panose="020B0503020204020204" pitchFamily="34" charset="-122"/>
                      </a:endParaRPr>
                    </a:p>
                  </a:txBody>
                  <a:tcPr marL="7425" marR="7425" marT="7425" marB="0" anchor="ctr"/>
                </a:tc>
                <a:extLst>
                  <a:ext uri="{0D108BD9-81ED-4DB2-BD59-A6C34878D82A}">
                    <a16:rowId xmlns:a16="http://schemas.microsoft.com/office/drawing/2014/main" val="10028"/>
                  </a:ext>
                </a:extLst>
              </a:tr>
            </a:tbl>
          </a:graphicData>
        </a:graphic>
      </p:graphicFrame>
      <p:graphicFrame>
        <p:nvGraphicFramePr>
          <p:cNvPr id="11" name="表格 10"/>
          <p:cNvGraphicFramePr>
            <a:graphicFrameLocks noGrp="1"/>
          </p:cNvGraphicFramePr>
          <p:nvPr/>
        </p:nvGraphicFramePr>
        <p:xfrm>
          <a:off x="3745601" y="1117824"/>
          <a:ext cx="3022600" cy="2121809"/>
        </p:xfrm>
        <a:graphic>
          <a:graphicData uri="http://schemas.openxmlformats.org/drawingml/2006/table">
            <a:tbl>
              <a:tblPr>
                <a:tableStyleId>{5C22544A-7EE6-4342-B048-85BDC9FD1C3A}</a:tableStyleId>
              </a:tblPr>
              <a:tblGrid>
                <a:gridCol w="1435260">
                  <a:extLst>
                    <a:ext uri="{9D8B030D-6E8A-4147-A177-3AD203B41FA5}">
                      <a16:colId xmlns:a16="http://schemas.microsoft.com/office/drawing/2014/main" val="20000"/>
                    </a:ext>
                  </a:extLst>
                </a:gridCol>
                <a:gridCol w="1587340">
                  <a:extLst>
                    <a:ext uri="{9D8B030D-6E8A-4147-A177-3AD203B41FA5}">
                      <a16:colId xmlns:a16="http://schemas.microsoft.com/office/drawing/2014/main" val="20001"/>
                    </a:ext>
                  </a:extLst>
                </a:gridCol>
              </a:tblGrid>
              <a:tr h="350159">
                <a:tc>
                  <a:txBody>
                    <a:bodyPr/>
                    <a:lstStyle/>
                    <a:p>
                      <a:pPr algn="ctr" fontAlgn="ctr"/>
                      <a:r>
                        <a:rPr lang="zh-CN" altLang="en-US" sz="1200" b="1" u="none" strike="noStrike" dirty="0">
                          <a:effectLst/>
                          <a:latin typeface="微软雅黑" panose="020B0503020204020204" pitchFamily="34" charset="-122"/>
                          <a:ea typeface="微软雅黑" panose="020B0503020204020204" pitchFamily="34" charset="-122"/>
                        </a:rPr>
                        <a:t>地址</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a:txBody>
                    <a:bodyPr/>
                    <a:lstStyle/>
                    <a:p>
                      <a:pPr algn="ctr" fontAlgn="ctr"/>
                      <a:r>
                        <a:rPr lang="zh-CN" altLang="en-US" sz="1200" b="1" u="none" strike="noStrike" dirty="0">
                          <a:effectLst/>
                          <a:latin typeface="微软雅黑" panose="020B0503020204020204" pitchFamily="34" charset="-122"/>
                          <a:ea typeface="微软雅黑" panose="020B0503020204020204" pitchFamily="34" charset="-122"/>
                        </a:rPr>
                        <a:t>符号含义</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10000"/>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117.03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气压开关报警</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1"/>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117.04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脚踏卡关故障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0002"/>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116.06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连杆超温</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0003"/>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116.04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左轴套超温</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0004"/>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116.05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右轴套超温</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0005"/>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116.01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润滑故障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0006"/>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117.00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单次寸动旋钮故障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0007"/>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黄油低位故障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0008"/>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1100" u="none" strike="noStrike">
                          <a:effectLst/>
                          <a:latin typeface="微软雅黑" panose="020B0503020204020204" pitchFamily="34" charset="-122"/>
                          <a:ea typeface="微软雅黑" panose="020B0503020204020204" pitchFamily="34" charset="-122"/>
                        </a:rPr>
                        <a:t>黄油热泵过载</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0009"/>
                  </a:ext>
                </a:extLst>
              </a:tr>
              <a:tr h="17145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18.02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zh-CN" altLang="en-US" sz="1100" u="none" strike="noStrike" dirty="0">
                          <a:effectLst/>
                          <a:latin typeface="微软雅黑" panose="020B0503020204020204" pitchFamily="34" charset="-122"/>
                          <a:ea typeface="微软雅黑" panose="020B0503020204020204" pitchFamily="34" charset="-122"/>
                        </a:rPr>
                        <a:t>手自顶料旋钮故障</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extLst>
                  <a:ext uri="{0D108BD9-81ED-4DB2-BD59-A6C34878D82A}">
                    <a16:rowId xmlns:a16="http://schemas.microsoft.com/office/drawing/2014/main" val="10010"/>
                  </a:ext>
                </a:extLst>
              </a:tr>
            </a:tbl>
          </a:graphicData>
        </a:graphic>
      </p:graphicFrame>
      <p:graphicFrame>
        <p:nvGraphicFramePr>
          <p:cNvPr id="12" name="表格 11"/>
          <p:cNvGraphicFramePr>
            <a:graphicFrameLocks noGrp="1"/>
          </p:cNvGraphicFramePr>
          <p:nvPr/>
        </p:nvGraphicFramePr>
        <p:xfrm>
          <a:off x="3745602" y="3379557"/>
          <a:ext cx="3022599" cy="3238413"/>
        </p:xfrm>
        <a:graphic>
          <a:graphicData uri="http://schemas.openxmlformats.org/drawingml/2006/table">
            <a:tbl>
              <a:tblPr>
                <a:tableStyleId>{5C22544A-7EE6-4342-B048-85BDC9FD1C3A}</a:tableStyleId>
              </a:tblPr>
              <a:tblGrid>
                <a:gridCol w="1220392">
                  <a:extLst>
                    <a:ext uri="{9D8B030D-6E8A-4147-A177-3AD203B41FA5}">
                      <a16:colId xmlns:a16="http://schemas.microsoft.com/office/drawing/2014/main" val="20000"/>
                    </a:ext>
                  </a:extLst>
                </a:gridCol>
                <a:gridCol w="1802207">
                  <a:extLst>
                    <a:ext uri="{9D8B030D-6E8A-4147-A177-3AD203B41FA5}">
                      <a16:colId xmlns:a16="http://schemas.microsoft.com/office/drawing/2014/main" val="20001"/>
                    </a:ext>
                  </a:extLst>
                </a:gridCol>
              </a:tblGrid>
              <a:tr h="403773">
                <a:tc>
                  <a:txBody>
                    <a:bodyPr/>
                    <a:lstStyle/>
                    <a:p>
                      <a:pPr algn="ctr" fontAlgn="ctr"/>
                      <a:r>
                        <a:rPr lang="zh-CN" altLang="en-US" sz="1200" b="1" u="none" strike="noStrike" dirty="0">
                          <a:effectLst/>
                          <a:latin typeface="微软雅黑" panose="020B0503020204020204" pitchFamily="34" charset="-122"/>
                          <a:ea typeface="微软雅黑" panose="020B0503020204020204" pitchFamily="34" charset="-122"/>
                        </a:rPr>
                        <a:t>地址</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tc>
                  <a:txBody>
                    <a:bodyPr/>
                    <a:lstStyle/>
                    <a:p>
                      <a:pPr algn="ctr" fontAlgn="ctr"/>
                      <a:r>
                        <a:rPr lang="zh-CN" altLang="en-US" sz="1200" b="1" u="none" strike="noStrike" dirty="0">
                          <a:effectLst/>
                          <a:latin typeface="微软雅黑" panose="020B0503020204020204" pitchFamily="34" charset="-122"/>
                          <a:ea typeface="微软雅黑" panose="020B0503020204020204" pitchFamily="34" charset="-122"/>
                        </a:rPr>
                        <a:t>符号含义</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10000"/>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B100A</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sz="1100" u="none" strike="noStrike">
                          <a:effectLst/>
                          <a:latin typeface="微软雅黑" panose="020B0503020204020204" pitchFamily="34" charset="-122"/>
                          <a:ea typeface="微软雅黑" panose="020B0503020204020204" pitchFamily="34" charset="-122"/>
                        </a:rPr>
                        <a:t>PLC</a:t>
                      </a:r>
                      <a:r>
                        <a:rPr lang="zh-CN" altLang="en-US" sz="1100" u="none" strike="noStrike">
                          <a:effectLst/>
                          <a:latin typeface="微软雅黑" panose="020B0503020204020204" pitchFamily="34" charset="-122"/>
                          <a:ea typeface="微软雅黑" panose="020B0503020204020204" pitchFamily="34" charset="-122"/>
                        </a:rPr>
                        <a:t>输出</a:t>
                      </a:r>
                      <a:r>
                        <a:rPr lang="en-US" sz="1100" u="none" strike="noStrike">
                          <a:effectLst/>
                          <a:latin typeface="微软雅黑" panose="020B0503020204020204" pitchFamily="34" charset="-122"/>
                          <a:ea typeface="微软雅黑" panose="020B0503020204020204" pitchFamily="34" charset="-122"/>
                        </a:rPr>
                        <a:t>DC</a:t>
                      </a:r>
                      <a:r>
                        <a:rPr lang="zh-CN" altLang="en-US" sz="1100" u="none" strike="noStrike">
                          <a:effectLst/>
                          <a:latin typeface="微软雅黑" panose="020B0503020204020204" pitchFamily="34" charset="-122"/>
                          <a:ea typeface="微软雅黑" panose="020B0503020204020204" pitchFamily="34" charset="-122"/>
                        </a:rPr>
                        <a:t>电源</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1"/>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L1</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安全栓故障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2"/>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L151</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上料机气压</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3"/>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L155</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出料机气压</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4"/>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B1008</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压力异常</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5"/>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B1009</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断路器故障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6"/>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B1073</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出料机夹爪打开故障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7"/>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B1072</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出料机夹爪夹料故障</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8"/>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B1071</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上料机夹爪打开故障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09"/>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B1070</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上料机夹爪夹料故障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10"/>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B1075</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上料漏夹故障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11"/>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B1076</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出料漏夹故障</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12"/>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B1062</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上料机移动准备错误</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13"/>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B1063</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上料机提料准备错误</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14"/>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B1066</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提料机移动准备错误</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15"/>
                  </a:ext>
                </a:extLst>
              </a:tr>
              <a:tr h="171450">
                <a:tc>
                  <a:txBody>
                    <a:bodyPr/>
                    <a:lstStyle/>
                    <a:p>
                      <a:pPr algn="ctr" fontAlgn="ctr"/>
                      <a:r>
                        <a:rPr lang="en-US" sz="1100" u="none" strike="noStrike">
                          <a:effectLst/>
                          <a:latin typeface="微软雅黑" panose="020B0503020204020204" pitchFamily="34" charset="-122"/>
                          <a:ea typeface="微软雅黑" panose="020B0503020204020204" pitchFamily="34" charset="-122"/>
                        </a:rPr>
                        <a:t>B1067</a:t>
                      </a:r>
                      <a:endParaRPr 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提料机提料准备错误</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extLst>
                  <a:ext uri="{0D108BD9-81ED-4DB2-BD59-A6C34878D82A}">
                    <a16:rowId xmlns:a16="http://schemas.microsoft.com/office/drawing/2014/main" val="10016"/>
                  </a:ext>
                </a:extLst>
              </a:tr>
            </a:tbl>
          </a:graphicData>
        </a:graphic>
      </p:graphicFrame>
      <p:sp>
        <p:nvSpPr>
          <p:cNvPr id="13" name="文本框 12"/>
          <p:cNvSpPr txBox="1"/>
          <p:nvPr/>
        </p:nvSpPr>
        <p:spPr>
          <a:xfrm>
            <a:off x="7210185" y="2410061"/>
            <a:ext cx="4283315" cy="193899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一个地址代表一个意义</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PLC</a:t>
            </a:r>
            <a:r>
              <a:rPr lang="zh-CN" altLang="en-US" sz="2000" dirty="0">
                <a:latin typeface="微软雅黑" panose="020B0503020204020204" pitchFamily="34" charset="-122"/>
                <a:ea typeface="微软雅黑" panose="020B0503020204020204" pitchFamily="34" charset="-122"/>
              </a:rPr>
              <a:t>中像这样的地址有数百上千个</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若没有点表不知道其意义采上来的数据就没有意义</a:t>
            </a:r>
          </a:p>
        </p:txBody>
      </p:sp>
    </p:spTree>
    <p:extLst>
      <p:ext uri="{BB962C8B-B14F-4D97-AF65-F5344CB8AC3E}">
        <p14:creationId xmlns:p14="http://schemas.microsoft.com/office/powerpoint/2010/main" val="1965311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其他支持的</a:t>
            </a:r>
            <a:r>
              <a:rPr lang="en-US" altLang="zh-CN" dirty="0"/>
              <a:t>PLC</a:t>
            </a:r>
            <a:r>
              <a:rPr lang="zh-CN" altLang="en-US" dirty="0"/>
              <a:t>品牌及型号</a:t>
            </a:r>
            <a:endParaRPr lang="en-US" altLang="zh-CN" dirty="0"/>
          </a:p>
        </p:txBody>
      </p:sp>
      <p:graphicFrame>
        <p:nvGraphicFramePr>
          <p:cNvPr id="3" name="表格 2"/>
          <p:cNvGraphicFramePr/>
          <p:nvPr>
            <p:custDataLst>
              <p:tags r:id="rId1"/>
            </p:custDataLst>
          </p:nvPr>
        </p:nvGraphicFramePr>
        <p:xfrm>
          <a:off x="698500" y="1315403"/>
          <a:ext cx="10795000" cy="5418772"/>
        </p:xfrm>
        <a:graphic>
          <a:graphicData uri="http://schemas.openxmlformats.org/drawingml/2006/table">
            <a:tbl>
              <a:tblPr firstRow="1" bandRow="1">
                <a:tableStyleId>{F5AB1C69-6EDB-4FF4-983F-18BD219EF322}</a:tableStyleId>
              </a:tblPr>
              <a:tblGrid>
                <a:gridCol w="1018005">
                  <a:extLst>
                    <a:ext uri="{9D8B030D-6E8A-4147-A177-3AD203B41FA5}">
                      <a16:colId xmlns:a16="http://schemas.microsoft.com/office/drawing/2014/main" val="20000"/>
                    </a:ext>
                  </a:extLst>
                </a:gridCol>
                <a:gridCol w="1636295">
                  <a:extLst>
                    <a:ext uri="{9D8B030D-6E8A-4147-A177-3AD203B41FA5}">
                      <a16:colId xmlns:a16="http://schemas.microsoft.com/office/drawing/2014/main" val="20001"/>
                    </a:ext>
                  </a:extLst>
                </a:gridCol>
                <a:gridCol w="8140700">
                  <a:extLst>
                    <a:ext uri="{9D8B030D-6E8A-4147-A177-3AD203B41FA5}">
                      <a16:colId xmlns:a16="http://schemas.microsoft.com/office/drawing/2014/main" val="20002"/>
                    </a:ext>
                  </a:extLst>
                </a:gridCol>
              </a:tblGrid>
              <a:tr h="222865">
                <a:tc>
                  <a:txBody>
                    <a:bodyPr/>
                    <a:lstStyle/>
                    <a:p>
                      <a:pPr indent="0" algn="ctr">
                        <a:buNone/>
                      </a:pPr>
                      <a:r>
                        <a:rPr lang="en-US" sz="1800" b="1" dirty="0">
                          <a:solidFill>
                            <a:srgbClr val="000000"/>
                          </a:solidFill>
                        </a:rPr>
                        <a:t>PLC </a:t>
                      </a:r>
                      <a:r>
                        <a:rPr lang="en-US" sz="1800" b="1" dirty="0" err="1">
                          <a:solidFill>
                            <a:srgbClr val="000000"/>
                          </a:solidFill>
                        </a:rPr>
                        <a:t>品牌</a:t>
                      </a:r>
                      <a:endParaRPr lang="en-US" altLang="en-US" sz="18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solidFill>
                      <a:schemeClr val="accent2">
                        <a:lumMod val="20000"/>
                        <a:lumOff val="80000"/>
                      </a:schemeClr>
                    </a:solidFill>
                  </a:tcPr>
                </a:tc>
                <a:tc>
                  <a:txBody>
                    <a:bodyPr/>
                    <a:lstStyle/>
                    <a:p>
                      <a:pPr indent="0" algn="ctr">
                        <a:buNone/>
                      </a:pPr>
                      <a:r>
                        <a:rPr lang="en-US" sz="1800" b="1" dirty="0">
                          <a:solidFill>
                            <a:srgbClr val="000000"/>
                          </a:solidFill>
                        </a:rPr>
                        <a:t>PLC </a:t>
                      </a:r>
                      <a:r>
                        <a:rPr lang="en-US" sz="1800" b="1" dirty="0" err="1">
                          <a:solidFill>
                            <a:srgbClr val="000000"/>
                          </a:solidFill>
                        </a:rPr>
                        <a:t>系列</a:t>
                      </a:r>
                      <a:endParaRPr lang="en-US" altLang="en-US" sz="18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solidFill>
                      <a:schemeClr val="accent2">
                        <a:lumMod val="20000"/>
                        <a:lumOff val="80000"/>
                      </a:schemeClr>
                    </a:solidFill>
                  </a:tcPr>
                </a:tc>
                <a:tc>
                  <a:txBody>
                    <a:bodyPr/>
                    <a:lstStyle/>
                    <a:p>
                      <a:pPr indent="0" algn="ctr">
                        <a:buNone/>
                      </a:pPr>
                      <a:r>
                        <a:rPr lang="en-US" sz="1800" b="1" dirty="0">
                          <a:solidFill>
                            <a:srgbClr val="000000"/>
                          </a:solidFill>
                        </a:rPr>
                        <a:t>PLC </a:t>
                      </a:r>
                      <a:r>
                        <a:rPr lang="en-US" sz="1800" b="1" dirty="0" err="1">
                          <a:solidFill>
                            <a:srgbClr val="000000"/>
                          </a:solidFill>
                        </a:rPr>
                        <a:t>型号</a:t>
                      </a:r>
                      <a:endParaRPr lang="en-US" altLang="en-US" sz="1800" b="1"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val="10000"/>
                  </a:ext>
                </a:extLst>
              </a:tr>
              <a:tr h="436206">
                <a:tc rowSpan="4">
                  <a:txBody>
                    <a:bodyPr/>
                    <a:lstStyle/>
                    <a:p>
                      <a:pPr indent="0" algn="ctr">
                        <a:buNone/>
                      </a:pPr>
                      <a:r>
                        <a:rPr lang="en-US" sz="1400" b="0" dirty="0" err="1">
                          <a:solidFill>
                            <a:srgbClr val="000000"/>
                          </a:solidFill>
                        </a:rPr>
                        <a:t>西门子</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S7200/S7200 CN</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CPU221, CPU222, CPU224, CPU224XP, CPU226 CPU126</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01"/>
                  </a:ext>
                </a:extLst>
              </a:tr>
              <a:tr h="380966">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en-US" sz="1400" b="0" dirty="0">
                          <a:solidFill>
                            <a:srgbClr val="000000"/>
                          </a:solidFill>
                        </a:rPr>
                        <a:t>S7200 Smart</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CPU SR20/ST20, CPU SR30/ST30,CPUSR40/ST40/CR40, CPUSR60/ST60/CR60,</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02"/>
                  </a:ext>
                </a:extLst>
              </a:tr>
              <a:tr h="259692">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en-US" sz="1400" b="0" dirty="0">
                          <a:solidFill>
                            <a:srgbClr val="000000"/>
                          </a:solidFill>
                        </a:rPr>
                        <a:t>S7300</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CPU312, CPU313/313C-2DP, CPU314,CPU315-2DP/315-2DP/PN</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03"/>
                  </a:ext>
                </a:extLst>
              </a:tr>
              <a:tr h="260327">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400" b="0" dirty="0">
                          <a:solidFill>
                            <a:srgbClr val="000000"/>
                          </a:solidFill>
                        </a:rPr>
                        <a:t>S71200/1500</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CPU 1211C/1212C/1214C/1215C/1217C, CPU 1511/13/15/16/18</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04"/>
                  </a:ext>
                </a:extLst>
              </a:tr>
              <a:tr h="259692">
                <a:tc rowSpan="3">
                  <a:txBody>
                    <a:bodyPr/>
                    <a:lstStyle/>
                    <a:p>
                      <a:pPr indent="0" algn="ctr">
                        <a:buNone/>
                      </a:pPr>
                      <a:r>
                        <a:rPr lang="en-US" sz="1400" b="0">
                          <a:solidFill>
                            <a:srgbClr val="000000"/>
                          </a:solidFill>
                        </a:rPr>
                        <a:t>三菱</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FX</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FX1S/1N, FX2N,FX3U/3S/3SA/3G</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05"/>
                  </a:ext>
                </a:extLst>
              </a:tr>
              <a:tr h="22286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en-US" sz="1400" b="0" dirty="0">
                          <a:solidFill>
                            <a:srgbClr val="000000"/>
                          </a:solidFill>
                        </a:rPr>
                        <a:t>Q</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Q00/01/02/06, Q00U/01U/02U/06U, Q02H/Q06H/Q12H, Q00UD/Q03UD, Q00J</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06"/>
                  </a:ext>
                </a:extLst>
              </a:tr>
              <a:tr h="222865">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400" b="0" dirty="0">
                          <a:solidFill>
                            <a:srgbClr val="000000"/>
                          </a:solidFill>
                        </a:rPr>
                        <a:t>A</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A2SH,A2USH</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07"/>
                  </a:ext>
                </a:extLst>
              </a:tr>
              <a:tr h="222865">
                <a:tc rowSpan="3">
                  <a:txBody>
                    <a:bodyPr/>
                    <a:lstStyle/>
                    <a:p>
                      <a:pPr indent="0" algn="ctr">
                        <a:buNone/>
                      </a:pPr>
                      <a:r>
                        <a:rPr lang="en-US" sz="1400" b="0">
                          <a:solidFill>
                            <a:srgbClr val="000000"/>
                          </a:solidFill>
                        </a:rPr>
                        <a:t>欧姆龙</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CP</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CP1E,CP1H,CP1L</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08"/>
                  </a:ext>
                </a:extLst>
              </a:tr>
              <a:tr h="436206">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tcPr>
                </a:tc>
                <a:tc>
                  <a:txBody>
                    <a:bodyPr/>
                    <a:lstStyle/>
                    <a:p>
                      <a:pPr indent="0" algn="ctr">
                        <a:buNone/>
                      </a:pPr>
                      <a:r>
                        <a:rPr lang="en-US" sz="1400" b="0" dirty="0">
                          <a:solidFill>
                            <a:srgbClr val="000000"/>
                          </a:solidFill>
                        </a:rPr>
                        <a:t>CJ</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CJ1G,CJ1M,CJ2M,CJ2H; CJ1G-H,CJ1H-H; CS1D,CS1G,CS1H;CV1000,CV2000,CV500,CV1M;FQM1,NSJ,NX1P;</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09"/>
                  </a:ext>
                </a:extLst>
              </a:tr>
              <a:tr h="380966">
                <a:tc vMerge="1">
                  <a:txBody>
                    <a:bodyPr/>
                    <a:lstStyle/>
                    <a:p>
                      <a:endParaRPr lang="zh-CN"/>
                    </a:p>
                  </a:txBody>
                  <a:tcPr>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B w="12700" cap="flat" cmpd="sng">
                      <a:solidFill>
                        <a:srgbClr val="000000"/>
                      </a:solidFill>
                      <a:prstDash val="solid"/>
                      <a:headEnd type="none" w="med" len="med"/>
                      <a:tailEnd type="none" w="med" len="med"/>
                    </a:lnB>
                  </a:tcPr>
                </a:tc>
                <a:tc>
                  <a:txBody>
                    <a:bodyPr/>
                    <a:lstStyle/>
                    <a:p>
                      <a:pPr indent="0" algn="ctr">
                        <a:buNone/>
                      </a:pPr>
                      <a:r>
                        <a:rPr lang="en-US" sz="1400" b="0" dirty="0">
                          <a:solidFill>
                            <a:srgbClr val="000000"/>
                          </a:solidFill>
                        </a:rPr>
                        <a:t>CPM/C200</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C1000,C2000,C200; CPM1,CPM2CQM; IDSC,SRM1;</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10"/>
                  </a:ext>
                </a:extLst>
              </a:tr>
              <a:tr h="259692">
                <a:tc>
                  <a:txBody>
                    <a:bodyPr/>
                    <a:lstStyle/>
                    <a:p>
                      <a:pPr indent="0" algn="ctr">
                        <a:buNone/>
                      </a:pPr>
                      <a:r>
                        <a:rPr lang="en-US" sz="1400" b="0">
                          <a:solidFill>
                            <a:srgbClr val="000000"/>
                          </a:solidFill>
                        </a:rPr>
                        <a:t>松下</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FP</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FP-XH、 FP-X、 FP-X0、 FP0、FP0R、 FP2SH</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11"/>
                  </a:ext>
                </a:extLst>
              </a:tr>
              <a:tr h="260327">
                <a:tc>
                  <a:txBody>
                    <a:bodyPr/>
                    <a:lstStyle/>
                    <a:p>
                      <a:pPr indent="0" algn="ctr">
                        <a:buNone/>
                      </a:pPr>
                      <a:r>
                        <a:rPr lang="en-US" sz="1400" b="0">
                          <a:solidFill>
                            <a:srgbClr val="000000"/>
                          </a:solidFill>
                        </a:rPr>
                        <a:t>台达</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DVP</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DVP-ES/ES2/EX2/EC3/EH3, DVP-SV2/SS2/SA/SX2、 DVP-10PM/20PM</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12"/>
                  </a:ext>
                </a:extLst>
              </a:tr>
              <a:tr h="259692">
                <a:tc>
                  <a:txBody>
                    <a:bodyPr/>
                    <a:lstStyle/>
                    <a:p>
                      <a:pPr indent="0" algn="ctr">
                        <a:buNone/>
                      </a:pPr>
                      <a:r>
                        <a:rPr lang="en-US" sz="1400" b="0">
                          <a:solidFill>
                            <a:srgbClr val="000000"/>
                          </a:solidFill>
                        </a:rPr>
                        <a:t>施耐德</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M</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M200/100， M218/221/238/241/251/258/340,Twdio, Premium, TSX Micro, Quantum</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13"/>
                  </a:ext>
                </a:extLst>
              </a:tr>
              <a:tr h="380966">
                <a:tc>
                  <a:txBody>
                    <a:bodyPr/>
                    <a:lstStyle/>
                    <a:p>
                      <a:pPr indent="0" algn="ctr">
                        <a:buNone/>
                      </a:pPr>
                      <a:r>
                        <a:rPr lang="en-US" sz="1400" b="0">
                          <a:solidFill>
                            <a:srgbClr val="000000"/>
                          </a:solidFill>
                        </a:rPr>
                        <a:t>基恩士</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KV</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KV500， KV1000, KV3000, Kv5300及以上</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14"/>
                  </a:ext>
                </a:extLst>
              </a:tr>
              <a:tr h="222865">
                <a:tc>
                  <a:txBody>
                    <a:bodyPr/>
                    <a:lstStyle/>
                    <a:p>
                      <a:pPr indent="0" algn="ctr">
                        <a:buNone/>
                      </a:pPr>
                      <a:r>
                        <a:rPr lang="en-US" sz="1400" b="0">
                          <a:solidFill>
                            <a:srgbClr val="000000"/>
                          </a:solidFill>
                        </a:rPr>
                        <a:t>丰炜</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VB</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VB0/VB1/VB2,VH-10/20/24/28/32/40/60MR, VH-16/32MTVH-20AR</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15"/>
                  </a:ext>
                </a:extLst>
              </a:tr>
              <a:tr h="222865">
                <a:tc>
                  <a:txBody>
                    <a:bodyPr/>
                    <a:lstStyle/>
                    <a:p>
                      <a:pPr indent="0" algn="ctr">
                        <a:buNone/>
                      </a:pPr>
                      <a:r>
                        <a:rPr lang="en-US" sz="1400" b="0">
                          <a:solidFill>
                            <a:srgbClr val="000000"/>
                          </a:solidFill>
                        </a:rPr>
                        <a:t>永宏</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FBs</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FBs</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16"/>
                  </a:ext>
                </a:extLst>
              </a:tr>
              <a:tr h="222865">
                <a:tc>
                  <a:txBody>
                    <a:bodyPr/>
                    <a:lstStyle/>
                    <a:p>
                      <a:pPr indent="0" algn="ctr">
                        <a:buNone/>
                      </a:pPr>
                      <a:r>
                        <a:rPr lang="en-US" sz="1400" b="0">
                          <a:solidFill>
                            <a:srgbClr val="000000"/>
                          </a:solidFill>
                        </a:rPr>
                        <a:t>信捷</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XC/XD</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a:solidFill>
                            <a:srgbClr val="000000"/>
                          </a:solidFill>
                        </a:rPr>
                        <a:t>XC1/XC2/XC3/XC5/XCM/XCC, XD3</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17"/>
                  </a:ext>
                </a:extLst>
              </a:tr>
              <a:tr h="222865">
                <a:tc>
                  <a:txBody>
                    <a:bodyPr/>
                    <a:lstStyle/>
                    <a:p>
                      <a:pPr indent="0" algn="ctr">
                        <a:buNone/>
                      </a:pPr>
                      <a:r>
                        <a:rPr lang="en-US" sz="1400" b="0">
                          <a:solidFill>
                            <a:srgbClr val="000000"/>
                          </a:solidFill>
                        </a:rPr>
                        <a:t>Modbus</a:t>
                      </a:r>
                      <a:endParaRPr lang="en-US" altLang="en-US" sz="1400" b="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 </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tc>
                  <a:txBody>
                    <a:bodyPr/>
                    <a:lstStyle/>
                    <a:p>
                      <a:pPr indent="0" algn="ctr">
                        <a:buNone/>
                      </a:pPr>
                      <a:r>
                        <a:rPr lang="en-US" sz="1400" b="0" dirty="0">
                          <a:solidFill>
                            <a:srgbClr val="000000"/>
                          </a:solidFill>
                        </a:rPr>
                        <a:t>Modbus RTU/ASCII/</a:t>
                      </a:r>
                      <a:r>
                        <a:rPr lang="en-US" sz="1400" b="0" dirty="0" err="1">
                          <a:solidFill>
                            <a:srgbClr val="000000"/>
                          </a:solidFill>
                        </a:rPr>
                        <a:t>TCP通讯</a:t>
                      </a:r>
                      <a:endParaRPr lang="en-US" altLang="en-US" sz="1400" b="0" dirty="0">
                        <a:solidFill>
                          <a:srgbClr val="000000"/>
                        </a:solidFill>
                        <a:latin typeface="微软雅黑" panose="020B0503020204020204" pitchFamily="34" charset="-122"/>
                        <a:ea typeface="微软雅黑" panose="020B0503020204020204" pitchFamily="34" charset="-122"/>
                        <a:cs typeface="宋体" panose="02010600030101010101" pitchFamily="2" charset="-122"/>
                      </a:endParaRPr>
                    </a:p>
                  </a:txBody>
                  <a:tcPr marL="9525" marR="9525" marT="9525" marB="0" anchor="ct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8236797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开关量采集</a:t>
            </a:r>
          </a:p>
        </p:txBody>
      </p:sp>
      <p:pic>
        <p:nvPicPr>
          <p:cNvPr id="218124" name="图片 28"/>
          <p:cNvPicPr>
            <a:picLocks noChangeAspect="1"/>
          </p:cNvPicPr>
          <p:nvPr/>
        </p:nvPicPr>
        <p:blipFill>
          <a:blip r:embed="rId2"/>
          <a:stretch>
            <a:fillRect/>
          </a:stretch>
        </p:blipFill>
        <p:spPr>
          <a:xfrm>
            <a:off x="862778" y="952577"/>
            <a:ext cx="3114070" cy="5835197"/>
          </a:xfrm>
          <a:prstGeom prst="rect">
            <a:avLst/>
          </a:prstGeom>
          <a:noFill/>
          <a:ln w="9525">
            <a:noFill/>
          </a:ln>
        </p:spPr>
      </p:pic>
      <p:pic>
        <p:nvPicPr>
          <p:cNvPr id="6" name="图片 5"/>
          <p:cNvPicPr>
            <a:picLocks noChangeAspect="1"/>
          </p:cNvPicPr>
          <p:nvPr/>
        </p:nvPicPr>
        <p:blipFill>
          <a:blip r:embed="rId3"/>
          <a:stretch>
            <a:fillRect/>
          </a:stretch>
        </p:blipFill>
        <p:spPr>
          <a:xfrm>
            <a:off x="7255196" y="952577"/>
            <a:ext cx="4730852" cy="5806919"/>
          </a:xfrm>
          <a:prstGeom prst="rect">
            <a:avLst/>
          </a:prstGeom>
        </p:spPr>
      </p:pic>
      <p:sp>
        <p:nvSpPr>
          <p:cNvPr id="4" name="文本框 3"/>
          <p:cNvSpPr txBox="1"/>
          <p:nvPr/>
        </p:nvSpPr>
        <p:spPr>
          <a:xfrm>
            <a:off x="2986833" y="3336925"/>
            <a:ext cx="198002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三色灯信号采集</a:t>
            </a:r>
          </a:p>
        </p:txBody>
      </p:sp>
      <p:sp>
        <p:nvSpPr>
          <p:cNvPr id="3" name="文本框 2"/>
          <p:cNvSpPr txBox="1"/>
          <p:nvPr/>
        </p:nvSpPr>
        <p:spPr>
          <a:xfrm>
            <a:off x="6546745" y="3282672"/>
            <a:ext cx="1980029" cy="400110"/>
          </a:xfrm>
          <a:prstGeom prst="rect">
            <a:avLst/>
          </a:prstGeom>
          <a:noFill/>
        </p:spPr>
        <p:txBody>
          <a:bodyPr wrap="none" rtlCol="0">
            <a:spAutoFit/>
          </a:bodyPr>
          <a:lstStyle>
            <a:defPPr>
              <a:defRPr lang="zh-CN"/>
            </a:defPPr>
            <a:lvl1pPr>
              <a:defRPr sz="2000" b="1">
                <a:latin typeface="微软雅黑" panose="020B0503020204020204" pitchFamily="34" charset="-122"/>
                <a:ea typeface="微软雅黑" panose="020B0503020204020204" pitchFamily="34" charset="-122"/>
              </a:defRPr>
            </a:lvl1pPr>
          </a:lstStyle>
          <a:p>
            <a:r>
              <a:rPr lang="zh-CN" altLang="en-US" dirty="0"/>
              <a:t>继电器信号采集</a:t>
            </a:r>
          </a:p>
        </p:txBody>
      </p:sp>
    </p:spTree>
    <p:extLst>
      <p:ext uri="{BB962C8B-B14F-4D97-AF65-F5344CB8AC3E}">
        <p14:creationId xmlns:p14="http://schemas.microsoft.com/office/powerpoint/2010/main" val="2088655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传感器采集</a:t>
            </a:r>
          </a:p>
        </p:txBody>
      </p:sp>
      <p:sp>
        <p:nvSpPr>
          <p:cNvPr id="3" name="文本框 2"/>
          <p:cNvSpPr txBox="1"/>
          <p:nvPr/>
        </p:nvSpPr>
        <p:spPr>
          <a:xfrm>
            <a:off x="1042035" y="1348755"/>
            <a:ext cx="2051685" cy="46037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PT100</a:t>
            </a:r>
            <a:r>
              <a:rPr lang="zh-CN" altLang="en-US" sz="2400" b="1" dirty="0">
                <a:latin typeface="微软雅黑" panose="020B0503020204020204" pitchFamily="34" charset="-122"/>
                <a:ea typeface="微软雅黑" panose="020B0503020204020204" pitchFamily="34" charset="-122"/>
              </a:rPr>
              <a:t>热电偶</a:t>
            </a:r>
          </a:p>
        </p:txBody>
      </p:sp>
      <p:sp>
        <p:nvSpPr>
          <p:cNvPr id="4" name="文本框 3"/>
          <p:cNvSpPr txBox="1"/>
          <p:nvPr/>
        </p:nvSpPr>
        <p:spPr>
          <a:xfrm>
            <a:off x="867863" y="4131944"/>
            <a:ext cx="223651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环境温湿度传感器</a:t>
            </a:r>
          </a:p>
        </p:txBody>
      </p:sp>
      <p:sp>
        <p:nvSpPr>
          <p:cNvPr id="5" name="文本框 4"/>
          <p:cNvSpPr txBox="1"/>
          <p:nvPr/>
        </p:nvSpPr>
        <p:spPr>
          <a:xfrm>
            <a:off x="3104373" y="5760242"/>
            <a:ext cx="2316480" cy="521970"/>
          </a:xfrm>
          <a:prstGeom prst="rect">
            <a:avLst/>
          </a:prstGeom>
          <a:noFill/>
        </p:spPr>
        <p:txBody>
          <a:bodyPr wrap="none" rtlCol="0">
            <a:spAutoFit/>
            <a:scene3d>
              <a:camera prst="orthographicFront"/>
              <a:lightRig rig="threePt" dir="t"/>
            </a:scene3d>
          </a:bodyPr>
          <a:lstStyle/>
          <a:p>
            <a:pPr fontAlgn="auto"/>
            <a:r>
              <a:rPr lang="zh-CN" altLang="en-US" sz="280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cs typeface="+mn-cs"/>
                <a:sym typeface="+mn-ea"/>
              </a:rPr>
              <a:t>温湿度传感器</a:t>
            </a:r>
            <a:endParaRPr lang="zh-CN" altLang="en-US" sz="280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sym typeface="+mn-ea"/>
            </a:endParaRPr>
          </a:p>
        </p:txBody>
      </p:sp>
      <p:sp>
        <p:nvSpPr>
          <p:cNvPr id="6" name="文本框 5"/>
          <p:cNvSpPr txBox="1"/>
          <p:nvPr/>
        </p:nvSpPr>
        <p:spPr>
          <a:xfrm>
            <a:off x="5665327" y="5760242"/>
            <a:ext cx="1960880" cy="521970"/>
          </a:xfrm>
          <a:prstGeom prst="rect">
            <a:avLst/>
          </a:prstGeom>
          <a:noFill/>
        </p:spPr>
        <p:txBody>
          <a:bodyPr wrap="none" rtlCol="0">
            <a:spAutoFit/>
            <a:scene3d>
              <a:camera prst="orthographicFront"/>
              <a:lightRig rig="threePt" dir="t"/>
            </a:scene3d>
          </a:bodyPr>
          <a:lstStyle/>
          <a:p>
            <a:pPr fontAlgn="auto"/>
            <a:r>
              <a:rPr lang="zh-CN" altLang="en-US" sz="280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cs typeface="+mn-cs"/>
                <a:sym typeface="+mn-ea"/>
              </a:rPr>
              <a:t>落尘传感器</a:t>
            </a:r>
            <a:endParaRPr lang="en-US" altLang="zh-CN" sz="280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sym typeface="+mn-ea"/>
            </a:endParaRPr>
          </a:p>
        </p:txBody>
      </p:sp>
      <p:pic>
        <p:nvPicPr>
          <p:cNvPr id="221188" name="图片 5"/>
          <p:cNvPicPr>
            <a:picLocks noChangeAspect="1"/>
          </p:cNvPicPr>
          <p:nvPr>
            <p:custDataLst>
              <p:tags r:id="rId1"/>
            </p:custDataLst>
          </p:nvPr>
        </p:nvPicPr>
        <p:blipFill>
          <a:blip r:embed="rId4"/>
          <a:stretch>
            <a:fillRect/>
          </a:stretch>
        </p:blipFill>
        <p:spPr>
          <a:xfrm>
            <a:off x="3213911" y="2988150"/>
            <a:ext cx="2097087" cy="2287587"/>
          </a:xfrm>
          <a:prstGeom prst="rect">
            <a:avLst/>
          </a:prstGeom>
          <a:noFill/>
          <a:ln w="9525">
            <a:noFill/>
          </a:ln>
        </p:spPr>
      </p:pic>
      <p:pic>
        <p:nvPicPr>
          <p:cNvPr id="221189" name="图片 7"/>
          <p:cNvPicPr>
            <a:picLocks noChangeAspect="1"/>
          </p:cNvPicPr>
          <p:nvPr>
            <p:custDataLst>
              <p:tags r:id="rId2"/>
            </p:custDataLst>
          </p:nvPr>
        </p:nvPicPr>
        <p:blipFill>
          <a:blip r:embed="rId5"/>
          <a:stretch>
            <a:fillRect/>
          </a:stretch>
        </p:blipFill>
        <p:spPr>
          <a:xfrm>
            <a:off x="5665011" y="2988150"/>
            <a:ext cx="1711325" cy="2401887"/>
          </a:xfrm>
          <a:prstGeom prst="rect">
            <a:avLst/>
          </a:prstGeom>
          <a:noFill/>
          <a:ln w="9525">
            <a:noFill/>
          </a:ln>
        </p:spPr>
      </p:pic>
      <p:pic>
        <p:nvPicPr>
          <p:cNvPr id="7" name="图片 6" descr="u=1600898409,3517930698&amp;fm=26&amp;gp=0"/>
          <p:cNvPicPr>
            <a:picLocks noChangeAspect="1"/>
          </p:cNvPicPr>
          <p:nvPr/>
        </p:nvPicPr>
        <p:blipFill>
          <a:blip r:embed="rId6"/>
          <a:stretch>
            <a:fillRect/>
          </a:stretch>
        </p:blipFill>
        <p:spPr>
          <a:xfrm>
            <a:off x="5377180" y="914950"/>
            <a:ext cx="1437640" cy="1464310"/>
          </a:xfrm>
          <a:prstGeom prst="rect">
            <a:avLst/>
          </a:prstGeom>
        </p:spPr>
      </p:pic>
      <p:pic>
        <p:nvPicPr>
          <p:cNvPr id="1026" name="Picture 2">
            <a:extLst>
              <a:ext uri="{FF2B5EF4-FFF2-40B4-BE49-F238E27FC236}">
                <a16:creationId xmlns:a16="http://schemas.microsoft.com/office/drawing/2014/main" id="{FA48C603-5D80-4199-99AB-F339766369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1775" y="1519265"/>
            <a:ext cx="2371725" cy="22193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F8349EF0-6244-408B-83DA-53D0110CBD4D}"/>
              </a:ext>
            </a:extLst>
          </p:cNvPr>
          <p:cNvSpPr txBox="1"/>
          <p:nvPr/>
        </p:nvSpPr>
        <p:spPr>
          <a:xfrm>
            <a:off x="9707063" y="3989038"/>
            <a:ext cx="1467068"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电流传感器</a:t>
            </a:r>
          </a:p>
        </p:txBody>
      </p:sp>
    </p:spTree>
    <p:extLst>
      <p:ext uri="{BB962C8B-B14F-4D97-AF65-F5344CB8AC3E}">
        <p14:creationId xmlns:p14="http://schemas.microsoft.com/office/powerpoint/2010/main" val="12505391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仪表采集</a:t>
            </a:r>
          </a:p>
        </p:txBody>
      </p:sp>
      <p:pic>
        <p:nvPicPr>
          <p:cNvPr id="1026" name="Picture 2"/>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val="0"/>
              </a:ext>
            </a:extLst>
          </a:blip>
          <a:srcRect/>
          <a:stretch>
            <a:fillRect/>
          </a:stretch>
        </p:blipFill>
        <p:spPr bwMode="auto">
          <a:xfrm>
            <a:off x="1959284" y="977900"/>
            <a:ext cx="1785402" cy="178540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5117465" y="1064006"/>
            <a:ext cx="3866878" cy="193899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电表（直入式</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互感式）</a:t>
            </a:r>
          </a:p>
          <a:p>
            <a:r>
              <a:rPr lang="zh-CN" altLang="en-US" sz="2000" dirty="0">
                <a:latin typeface="微软雅黑" panose="020B0503020204020204" pitchFamily="34" charset="-122"/>
                <a:ea typeface="微软雅黑" panose="020B0503020204020204" pitchFamily="34" charset="-122"/>
              </a:rPr>
              <a:t>水表</a:t>
            </a:r>
          </a:p>
          <a:p>
            <a:r>
              <a:rPr lang="zh-CN" altLang="en-US" sz="2000" dirty="0">
                <a:latin typeface="微软雅黑" panose="020B0503020204020204" pitchFamily="34" charset="-122"/>
                <a:ea typeface="微软雅黑" panose="020B0503020204020204" pitchFamily="34" charset="-122"/>
              </a:rPr>
              <a:t>燃气表（流量表）</a:t>
            </a:r>
          </a:p>
          <a:p>
            <a:r>
              <a:rPr lang="zh-CN" altLang="en-US" sz="2000" dirty="0">
                <a:latin typeface="微软雅黑" panose="020B0503020204020204" pitchFamily="34" charset="-122"/>
                <a:ea typeface="微软雅黑" panose="020B0503020204020204" pitchFamily="34" charset="-122"/>
              </a:rPr>
              <a:t>温控器</a:t>
            </a:r>
          </a:p>
          <a:p>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其他环保检测仪表</a:t>
            </a:r>
          </a:p>
        </p:txBody>
      </p:sp>
      <p:pic>
        <p:nvPicPr>
          <p:cNvPr id="4" name="图片 3"/>
          <p:cNvPicPr>
            <a:picLocks noChangeAspect="1"/>
          </p:cNvPicPr>
          <p:nvPr/>
        </p:nvPicPr>
        <p:blipFill>
          <a:blip r:embed="rId4"/>
          <a:stretch>
            <a:fillRect/>
          </a:stretch>
        </p:blipFill>
        <p:spPr>
          <a:xfrm>
            <a:off x="7561736" y="3002998"/>
            <a:ext cx="3409950" cy="3648075"/>
          </a:xfrm>
          <a:prstGeom prst="rect">
            <a:avLst/>
          </a:prstGeom>
        </p:spPr>
      </p:pic>
      <p:pic>
        <p:nvPicPr>
          <p:cNvPr id="6" name="图片 5"/>
          <p:cNvPicPr>
            <a:picLocks noChangeAspect="1"/>
          </p:cNvPicPr>
          <p:nvPr/>
        </p:nvPicPr>
        <p:blipFill>
          <a:blip r:embed="rId5"/>
          <a:stretch>
            <a:fillRect/>
          </a:stretch>
        </p:blipFill>
        <p:spPr>
          <a:xfrm>
            <a:off x="1220314" y="3209925"/>
            <a:ext cx="3459480" cy="3239135"/>
          </a:xfrm>
          <a:prstGeom prst="rect">
            <a:avLst/>
          </a:prstGeom>
        </p:spPr>
      </p:pic>
    </p:spTree>
    <p:extLst>
      <p:ext uri="{BB962C8B-B14F-4D97-AF65-F5344CB8AC3E}">
        <p14:creationId xmlns:p14="http://schemas.microsoft.com/office/powerpoint/2010/main" val="64824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1962150" y="2490498"/>
            <a:ext cx="2000251"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3.3.3</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4686300" y="2422883"/>
            <a:ext cx="5981700"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数据采集接口、协议</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9"/>
            <a:ext cx="6705599" cy="1"/>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0327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常见接口</a:t>
            </a:r>
          </a:p>
        </p:txBody>
      </p:sp>
      <p:sp>
        <p:nvSpPr>
          <p:cNvPr id="4" name="文本框 3"/>
          <p:cNvSpPr txBox="1"/>
          <p:nvPr/>
        </p:nvSpPr>
        <p:spPr>
          <a:xfrm>
            <a:off x="1508760" y="1444752"/>
            <a:ext cx="4331635" cy="400110"/>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RS232    RS422     RS485</a:t>
            </a:r>
            <a:r>
              <a:rPr lang="zh-CN" altLang="en-US" sz="2000" b="1" dirty="0">
                <a:latin typeface="微软雅黑" panose="020B0503020204020204" pitchFamily="34" charset="-122"/>
                <a:ea typeface="微软雅黑" panose="020B0503020204020204" pitchFamily="34" charset="-122"/>
              </a:rPr>
              <a:t>都是串口</a:t>
            </a:r>
          </a:p>
        </p:txBody>
      </p:sp>
      <p:pic>
        <p:nvPicPr>
          <p:cNvPr id="3" name="图片 2"/>
          <p:cNvPicPr>
            <a:picLocks noChangeAspect="1"/>
          </p:cNvPicPr>
          <p:nvPr/>
        </p:nvPicPr>
        <p:blipFill>
          <a:blip r:embed="rId2"/>
          <a:stretch>
            <a:fillRect/>
          </a:stretch>
        </p:blipFill>
        <p:spPr>
          <a:xfrm>
            <a:off x="7287170" y="1109980"/>
            <a:ext cx="4017645" cy="2453640"/>
          </a:xfrm>
          <a:prstGeom prst="rect">
            <a:avLst/>
          </a:prstGeom>
        </p:spPr>
      </p:pic>
      <p:pic>
        <p:nvPicPr>
          <p:cNvPr id="5" name="图片 4"/>
          <p:cNvPicPr>
            <a:picLocks noChangeAspect="1"/>
          </p:cNvPicPr>
          <p:nvPr/>
        </p:nvPicPr>
        <p:blipFill>
          <a:blip r:embed="rId3"/>
          <a:stretch>
            <a:fillRect/>
          </a:stretch>
        </p:blipFill>
        <p:spPr>
          <a:xfrm>
            <a:off x="7287170" y="4193494"/>
            <a:ext cx="3857625" cy="2171700"/>
          </a:xfrm>
          <a:prstGeom prst="rect">
            <a:avLst/>
          </a:prstGeom>
        </p:spPr>
      </p:pic>
      <p:pic>
        <p:nvPicPr>
          <p:cNvPr id="6" name="图片 5"/>
          <p:cNvPicPr>
            <a:picLocks noChangeAspect="1"/>
          </p:cNvPicPr>
          <p:nvPr/>
        </p:nvPicPr>
        <p:blipFill>
          <a:blip r:embed="rId4"/>
          <a:stretch>
            <a:fillRect/>
          </a:stretch>
        </p:blipFill>
        <p:spPr>
          <a:xfrm>
            <a:off x="1780631" y="3429000"/>
            <a:ext cx="3124200" cy="2562225"/>
          </a:xfrm>
          <a:prstGeom prst="rect">
            <a:avLst/>
          </a:prstGeom>
        </p:spPr>
      </p:pic>
    </p:spTree>
    <p:extLst>
      <p:ext uri="{BB962C8B-B14F-4D97-AF65-F5344CB8AC3E}">
        <p14:creationId xmlns:p14="http://schemas.microsoft.com/office/powerpoint/2010/main" val="38295591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串口仪表常见协议</a:t>
            </a:r>
          </a:p>
        </p:txBody>
      </p:sp>
      <p:sp>
        <p:nvSpPr>
          <p:cNvPr id="8" name="文本框 7"/>
          <p:cNvSpPr txBox="1"/>
          <p:nvPr/>
        </p:nvSpPr>
        <p:spPr>
          <a:xfrm>
            <a:off x="766357" y="2550309"/>
            <a:ext cx="2079415" cy="461665"/>
          </a:xfrm>
          <a:prstGeom prst="rect">
            <a:avLst/>
          </a:prstGeom>
          <a:noFill/>
        </p:spPr>
        <p:txBody>
          <a:bodyPr wrap="none" rtlCol="0">
            <a:spAutoFit/>
          </a:bodyPr>
          <a:lstStyle/>
          <a:p>
            <a:r>
              <a:rPr lang="en-US" altLang="zh-CN" sz="2400" b="1" dirty="0">
                <a:latin typeface="微软雅黑" panose="020B0503020204020204" pitchFamily="34" charset="-122"/>
                <a:ea typeface="微软雅黑" panose="020B0503020204020204" pitchFamily="34" charset="-122"/>
              </a:rPr>
              <a:t>Modbus</a:t>
            </a:r>
            <a:r>
              <a:rPr lang="zh-CN" altLang="en-US" sz="2400" b="1" dirty="0">
                <a:latin typeface="微软雅黑" panose="020B0503020204020204" pitchFamily="34" charset="-122"/>
                <a:ea typeface="微软雅黑" panose="020B0503020204020204" pitchFamily="34" charset="-122"/>
              </a:rPr>
              <a:t>协议</a:t>
            </a:r>
            <a:endParaRPr lang="en-US" altLang="zh-CN"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009752" y="4944130"/>
            <a:ext cx="1592625"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IIC</a:t>
            </a:r>
            <a:r>
              <a:rPr lang="zh-CN" altLang="en-US" sz="2400" b="1" dirty="0">
                <a:latin typeface="微软雅黑" panose="020B0503020204020204" pitchFamily="34" charset="-122"/>
                <a:ea typeface="微软雅黑" panose="020B0503020204020204" pitchFamily="34" charset="-122"/>
              </a:rPr>
              <a:t>协议</a:t>
            </a:r>
            <a:endParaRPr lang="en-US" altLang="zh-CN" sz="24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391787" y="1212534"/>
            <a:ext cx="8374305" cy="2346283"/>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Modbus是一种串行通信协议，</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是Modicon公司（现在的施耐德电气 Schneider Electric）于1979年为使用可编程逻辑控制器（PLC）通信而发表。</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Modbus已经成为工业领域通信协议的业界标准（De facto）</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现在是工业电子设备之间常用的连接方式。</a:t>
            </a:r>
          </a:p>
        </p:txBody>
      </p:sp>
      <p:pic>
        <p:nvPicPr>
          <p:cNvPr id="6" name="图片 5"/>
          <p:cNvPicPr>
            <a:picLocks noChangeAspect="1"/>
          </p:cNvPicPr>
          <p:nvPr/>
        </p:nvPicPr>
        <p:blipFill>
          <a:blip r:embed="rId2"/>
          <a:stretch>
            <a:fillRect/>
          </a:stretch>
        </p:blipFill>
        <p:spPr>
          <a:xfrm>
            <a:off x="595442" y="1452205"/>
            <a:ext cx="2421244" cy="745457"/>
          </a:xfrm>
          <a:prstGeom prst="rect">
            <a:avLst/>
          </a:prstGeom>
        </p:spPr>
      </p:pic>
      <p:sp>
        <p:nvSpPr>
          <p:cNvPr id="4" name="文本框 3"/>
          <p:cNvSpPr txBox="1"/>
          <p:nvPr/>
        </p:nvSpPr>
        <p:spPr>
          <a:xfrm>
            <a:off x="3391787" y="4080988"/>
            <a:ext cx="6794954" cy="2346283"/>
          </a:xfrm>
          <a:prstGeom prst="rect">
            <a:avLst/>
          </a:prstGeom>
          <a:noFill/>
        </p:spPr>
        <p:txBody>
          <a:bodyPr wrap="square" rtlCol="0" anchor="t">
            <a:spAutoFit/>
          </a:bodyPr>
          <a:lstStyle/>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I²C (Inter-Integrated Circuit)。</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其拥有一根数据线SDA和一根时钟线SCL。</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其总线通过上拉电阻与电源相连接。</a:t>
            </a:r>
            <a:endParaRPr lang="en-US" altLang="zh-CN" sz="2000" dirty="0">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000" dirty="0">
                <a:latin typeface="微软雅黑" panose="020B0503020204020204" pitchFamily="34" charset="-122"/>
                <a:ea typeface="微软雅黑" panose="020B0503020204020204" pitchFamily="34" charset="-122"/>
              </a:rPr>
              <a:t>每个接到I2C总线上的器件都有唯一的地址。其中，主动发起操作的一方为主机，另外一方为从机。</a:t>
            </a:r>
          </a:p>
        </p:txBody>
      </p:sp>
    </p:spTree>
    <p:extLst>
      <p:ext uri="{BB962C8B-B14F-4D97-AF65-F5344CB8AC3E}">
        <p14:creationId xmlns:p14="http://schemas.microsoft.com/office/powerpoint/2010/main" val="3351526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4">
            <a:extLst>
              <a:ext uri="{FF2B5EF4-FFF2-40B4-BE49-F238E27FC236}">
                <a16:creationId xmlns:a16="http://schemas.microsoft.com/office/drawing/2014/main" id="{45EF4ED0-A7ED-4E17-9DCF-C2FA0427418B}"/>
              </a:ext>
            </a:extLst>
          </p:cNvPr>
          <p:cNvSpPr>
            <a:spLocks noGrp="1"/>
          </p:cNvSpPr>
          <p:nvPr>
            <p:ph type="title"/>
          </p:nvPr>
        </p:nvSpPr>
        <p:spPr/>
        <p:txBody>
          <a:bodyPr/>
          <a:lstStyle/>
          <a:p>
            <a:pPr eaLnBrk="1" hangingPunct="1"/>
            <a:r>
              <a:rPr lang="zh-CN" altLang="en-US" dirty="0"/>
              <a:t>需求背景</a:t>
            </a:r>
          </a:p>
        </p:txBody>
      </p:sp>
      <p:sp>
        <p:nvSpPr>
          <p:cNvPr id="16387" name="内容占位符 5">
            <a:extLst>
              <a:ext uri="{FF2B5EF4-FFF2-40B4-BE49-F238E27FC236}">
                <a16:creationId xmlns:a16="http://schemas.microsoft.com/office/drawing/2014/main" id="{E47CC89E-23B1-4D56-88E6-6FE76AEF14D8}"/>
              </a:ext>
            </a:extLst>
          </p:cNvPr>
          <p:cNvSpPr>
            <a:spLocks noGrp="1"/>
          </p:cNvSpPr>
          <p:nvPr>
            <p:ph idx="1"/>
          </p:nvPr>
        </p:nvSpPr>
        <p:spPr>
          <a:xfrm>
            <a:off x="823740" y="1532473"/>
            <a:ext cx="10371138" cy="4703762"/>
          </a:xfrm>
        </p:spPr>
        <p:txBody>
          <a:bodyPr/>
          <a:lstStyle/>
          <a:p>
            <a:pPr marL="457200" indent="-457200" eaLnBrk="1" hangingPunct="1">
              <a:lnSpc>
                <a:spcPct val="150000"/>
              </a:lnSpc>
            </a:pPr>
            <a:r>
              <a:rPr lang="zh-CN" altLang="en-US" dirty="0"/>
              <a:t>工业互联网普及应用（政策面）</a:t>
            </a:r>
            <a:endParaRPr lang="en-US" altLang="zh-CN" dirty="0"/>
          </a:p>
          <a:p>
            <a:pPr marL="457200" indent="-457200" eaLnBrk="1" hangingPunct="1">
              <a:lnSpc>
                <a:spcPct val="150000"/>
              </a:lnSpc>
            </a:pPr>
            <a:r>
              <a:rPr lang="zh-CN" altLang="en-US" dirty="0"/>
              <a:t>企业设备远程监控（应用面）</a:t>
            </a:r>
            <a:endParaRPr lang="en-US" altLang="zh-CN" dirty="0"/>
          </a:p>
          <a:p>
            <a:pPr marL="457200" indent="-457200" eaLnBrk="1" hangingPunct="1">
              <a:lnSpc>
                <a:spcPct val="150000"/>
              </a:lnSpc>
            </a:pPr>
            <a:r>
              <a:rPr lang="zh-CN" altLang="en-US" dirty="0"/>
              <a:t>企业上下游文档共享（应用面）</a:t>
            </a:r>
            <a:endParaRPr lang="en-US" altLang="zh-CN" dirty="0"/>
          </a:p>
          <a:p>
            <a:pPr marL="457200" indent="-457200" eaLnBrk="1" hangingPunct="1">
              <a:lnSpc>
                <a:spcPct val="150000"/>
              </a:lnSpc>
            </a:pPr>
            <a:r>
              <a:rPr lang="zh-CN" altLang="en-US" dirty="0"/>
              <a:t>企业运行报表展示（应用面）</a:t>
            </a:r>
            <a:endParaRPr lang="en-US" altLang="zh-CN" dirty="0"/>
          </a:p>
        </p:txBody>
      </p:sp>
    </p:spTree>
    <p:extLst>
      <p:ext uri="{BB962C8B-B14F-4D97-AF65-F5344CB8AC3E}">
        <p14:creationId xmlns:p14="http://schemas.microsoft.com/office/powerpoint/2010/main" val="1197884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温度传感器采集方法</a:t>
            </a:r>
          </a:p>
        </p:txBody>
      </p:sp>
      <p:sp>
        <p:nvSpPr>
          <p:cNvPr id="3" name="文本框 2"/>
          <p:cNvSpPr txBox="1"/>
          <p:nvPr/>
        </p:nvSpPr>
        <p:spPr>
          <a:xfrm>
            <a:off x="827555" y="1337200"/>
            <a:ext cx="2236510" cy="1015663"/>
          </a:xfrm>
          <a:prstGeom prst="rect">
            <a:avLst/>
          </a:prstGeom>
          <a:noFill/>
        </p:spPr>
        <p:txBody>
          <a:bodyPr wrap="none" rtlCol="0">
            <a:spAutoFit/>
          </a:bodyPr>
          <a:lstStyle/>
          <a:p>
            <a:r>
              <a:rPr lang="en-US" altLang="zh-CN" sz="2000" b="1" dirty="0">
                <a:latin typeface="微软雅黑" panose="020B0503020204020204" pitchFamily="34" charset="-122"/>
                <a:ea typeface="微软雅黑" panose="020B0503020204020204" pitchFamily="34" charset="-122"/>
              </a:rPr>
              <a:t>PT100</a:t>
            </a:r>
          </a:p>
          <a:p>
            <a:r>
              <a:rPr lang="zh-CN" altLang="en-US" sz="2000" b="1" dirty="0">
                <a:latin typeface="微软雅黑" panose="020B0503020204020204" pitchFamily="34" charset="-122"/>
                <a:ea typeface="微软雅黑" panose="020B0503020204020204" pitchFamily="34" charset="-122"/>
              </a:rPr>
              <a:t>一分二温度变送器</a:t>
            </a:r>
          </a:p>
          <a:p>
            <a:r>
              <a:rPr lang="zh-CN" altLang="en-US" sz="2000" b="1" dirty="0">
                <a:latin typeface="微软雅黑" panose="020B0503020204020204" pitchFamily="34" charset="-122"/>
                <a:ea typeface="微软雅黑" panose="020B0503020204020204" pitchFamily="34" charset="-122"/>
              </a:rPr>
              <a:t>温控器串口采集</a:t>
            </a:r>
          </a:p>
        </p:txBody>
      </p:sp>
      <p:sp>
        <p:nvSpPr>
          <p:cNvPr id="4" name="文本框 3"/>
          <p:cNvSpPr txBox="1"/>
          <p:nvPr/>
        </p:nvSpPr>
        <p:spPr>
          <a:xfrm>
            <a:off x="827555" y="5423902"/>
            <a:ext cx="2236510" cy="707886"/>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环境温湿度传感器</a:t>
            </a:r>
          </a:p>
          <a:p>
            <a:r>
              <a:rPr lang="zh-CN" altLang="en-US" sz="2000" b="1" dirty="0">
                <a:latin typeface="微软雅黑" panose="020B0503020204020204" pitchFamily="34" charset="-122"/>
                <a:ea typeface="微软雅黑" panose="020B0503020204020204" pitchFamily="34" charset="-122"/>
              </a:rPr>
              <a:t>串口转网口模块</a:t>
            </a:r>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29863" y="2032122"/>
            <a:ext cx="1249973" cy="1227676"/>
          </a:xfrm>
          <a:prstGeom prst="rect">
            <a:avLst/>
          </a:prstGeom>
        </p:spPr>
      </p:pic>
      <p:sp>
        <p:nvSpPr>
          <p:cNvPr id="11" name="矩形: 圆角 10"/>
          <p:cNvSpPr/>
          <p:nvPr/>
        </p:nvSpPr>
        <p:spPr>
          <a:xfrm>
            <a:off x="10317597" y="1268740"/>
            <a:ext cx="1440000" cy="5762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温控器</a:t>
            </a:r>
          </a:p>
        </p:txBody>
      </p:sp>
      <p:pic>
        <p:nvPicPr>
          <p:cNvPr id="5" name="图片 4" descr="u=1600898409,3517930698&amp;fm=26&amp;gp=0"/>
          <p:cNvPicPr>
            <a:picLocks noChangeAspect="1"/>
          </p:cNvPicPr>
          <p:nvPr/>
        </p:nvPicPr>
        <p:blipFill>
          <a:blip r:embed="rId3"/>
          <a:stretch>
            <a:fillRect/>
          </a:stretch>
        </p:blipFill>
        <p:spPr>
          <a:xfrm>
            <a:off x="3401060" y="1913255"/>
            <a:ext cx="1437640" cy="1464310"/>
          </a:xfrm>
          <a:prstGeom prst="rect">
            <a:avLst/>
          </a:prstGeom>
        </p:spPr>
      </p:pic>
      <p:sp>
        <p:nvSpPr>
          <p:cNvPr id="6" name="矩形: 圆角 12"/>
          <p:cNvSpPr/>
          <p:nvPr/>
        </p:nvSpPr>
        <p:spPr>
          <a:xfrm>
            <a:off x="3401060" y="1268730"/>
            <a:ext cx="1866900"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chemeClr val="bg1"/>
                </a:solidFill>
                <a:latin typeface="微软雅黑" panose="020B0503020204020204" pitchFamily="34" charset="-122"/>
                <a:ea typeface="微软雅黑" panose="020B0503020204020204" pitchFamily="34" charset="-122"/>
              </a:rPr>
              <a:t>模拟量采集器</a:t>
            </a:r>
          </a:p>
        </p:txBody>
      </p:sp>
      <p:cxnSp>
        <p:nvCxnSpPr>
          <p:cNvPr id="8" name="直接连接符 7"/>
          <p:cNvCxnSpPr>
            <a:stCxn id="5" idx="3"/>
            <a:endCxn id="7" idx="1"/>
          </p:cNvCxnSpPr>
          <p:nvPr/>
        </p:nvCxnSpPr>
        <p:spPr>
          <a:xfrm>
            <a:off x="4838700" y="2645410"/>
            <a:ext cx="5591175" cy="635"/>
          </a:xfrm>
          <a:prstGeom prst="line">
            <a:avLst/>
          </a:prstGeom>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4"/>
          <a:stretch>
            <a:fillRect/>
          </a:stretch>
        </p:blipFill>
        <p:spPr>
          <a:xfrm>
            <a:off x="6890894" y="2090238"/>
            <a:ext cx="1859738" cy="1288041"/>
          </a:xfrm>
          <a:prstGeom prst="rect">
            <a:avLst/>
          </a:prstGeom>
        </p:spPr>
      </p:pic>
      <p:sp>
        <p:nvSpPr>
          <p:cNvPr id="13" name="矩形: 圆角 12"/>
          <p:cNvSpPr/>
          <p:nvPr/>
        </p:nvSpPr>
        <p:spPr>
          <a:xfrm>
            <a:off x="8852535" y="3866515"/>
            <a:ext cx="1866900" cy="576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dirty="0">
                <a:solidFill>
                  <a:schemeClr val="bg1"/>
                </a:solidFill>
                <a:latin typeface="微软雅黑" panose="020B0503020204020204" pitchFamily="34" charset="-122"/>
                <a:ea typeface="微软雅黑" panose="020B0503020204020204" pitchFamily="34" charset="-122"/>
              </a:rPr>
              <a:t>模拟量采集器</a:t>
            </a:r>
          </a:p>
        </p:txBody>
      </p:sp>
      <p:sp>
        <p:nvSpPr>
          <p:cNvPr id="15" name="矩形: 圆角 14"/>
          <p:cNvSpPr/>
          <p:nvPr/>
        </p:nvSpPr>
        <p:spPr>
          <a:xfrm>
            <a:off x="6723210" y="1268740"/>
            <a:ext cx="2195847" cy="5762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热电阻温度变送器</a:t>
            </a:r>
          </a:p>
        </p:txBody>
      </p:sp>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9553" y="3807627"/>
            <a:ext cx="1444807" cy="1032005"/>
          </a:xfrm>
          <a:prstGeom prst="rect">
            <a:avLst/>
          </a:prstGeom>
        </p:spPr>
      </p:pic>
      <p:cxnSp>
        <p:nvCxnSpPr>
          <p:cNvPr id="10" name="直接连接符 9"/>
          <p:cNvCxnSpPr>
            <a:stCxn id="9" idx="2"/>
            <a:endCxn id="19" idx="0"/>
          </p:cNvCxnSpPr>
          <p:nvPr/>
        </p:nvCxnSpPr>
        <p:spPr>
          <a:xfrm>
            <a:off x="7821295" y="3378200"/>
            <a:ext cx="635" cy="42926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3731" y="4987906"/>
            <a:ext cx="1929295" cy="1929295"/>
          </a:xfrm>
          <a:prstGeom prst="rect">
            <a:avLst/>
          </a:prstGeom>
        </p:spPr>
      </p:pic>
      <p:pic>
        <p:nvPicPr>
          <p:cNvPr id="14" name="图片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44145" y="5125667"/>
            <a:ext cx="1549695" cy="1309601"/>
          </a:xfrm>
          <a:prstGeom prst="rect">
            <a:avLst/>
          </a:prstGeom>
        </p:spPr>
      </p:pic>
      <p:sp>
        <p:nvSpPr>
          <p:cNvPr id="16" name="矩形: 圆角 12"/>
          <p:cNvSpPr/>
          <p:nvPr/>
        </p:nvSpPr>
        <p:spPr>
          <a:xfrm>
            <a:off x="3718317" y="5424439"/>
            <a:ext cx="1725526" cy="5762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bg1"/>
                </a:solidFill>
                <a:latin typeface="微软雅黑" panose="020B0503020204020204" pitchFamily="34" charset="-122"/>
                <a:ea typeface="微软雅黑" panose="020B0503020204020204" pitchFamily="34" charset="-122"/>
              </a:rPr>
              <a:t>温湿度传感器</a:t>
            </a:r>
          </a:p>
        </p:txBody>
      </p:sp>
      <p:sp>
        <p:nvSpPr>
          <p:cNvPr id="17" name="矩形: 圆角 14"/>
          <p:cNvSpPr/>
          <p:nvPr/>
        </p:nvSpPr>
        <p:spPr>
          <a:xfrm>
            <a:off x="10429777" y="5423902"/>
            <a:ext cx="1440000" cy="5762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latin typeface="微软雅黑" panose="020B0503020204020204" pitchFamily="34" charset="-122"/>
                <a:ea typeface="微软雅黑" panose="020B0503020204020204" pitchFamily="34" charset="-122"/>
              </a:rPr>
              <a:t>HF5111B</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flipV="1">
            <a:off x="7743825" y="5863590"/>
            <a:ext cx="613410" cy="9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93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3" grpId="1" animBg="1"/>
      <p:bldP spid="15" grpId="0" bldLvl="0" animBg="1"/>
      <p:bldP spid="15"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串口仪表采集方法</a:t>
            </a:r>
          </a:p>
        </p:txBody>
      </p:sp>
      <p:sp>
        <p:nvSpPr>
          <p:cNvPr id="6" name="文本框 5"/>
          <p:cNvSpPr txBox="1"/>
          <p:nvPr/>
        </p:nvSpPr>
        <p:spPr>
          <a:xfrm>
            <a:off x="5467713" y="5611049"/>
            <a:ext cx="1980029"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串口转网口模块</a:t>
            </a:r>
          </a:p>
        </p:txBody>
      </p:sp>
      <p:sp>
        <p:nvSpPr>
          <p:cNvPr id="7" name="文本框 6"/>
          <p:cNvSpPr txBox="1"/>
          <p:nvPr/>
        </p:nvSpPr>
        <p:spPr>
          <a:xfrm>
            <a:off x="8821561" y="2727242"/>
            <a:ext cx="2236510" cy="400110"/>
          </a:xfrm>
          <a:prstGeom prst="rect">
            <a:avLst/>
          </a:prstGeom>
          <a:noFill/>
        </p:spPr>
        <p:txBody>
          <a:bodyPr wrap="none" rtlCol="0">
            <a:spAutoFit/>
          </a:bodyPr>
          <a:lstStyle/>
          <a:p>
            <a:r>
              <a:rPr lang="zh-CN" altLang="en-US" sz="2000" b="1" dirty="0">
                <a:latin typeface="微软雅黑" panose="020B0503020204020204" pitchFamily="34" charset="-122"/>
                <a:ea typeface="微软雅黑" panose="020B0503020204020204" pitchFamily="34" charset="-122"/>
              </a:rPr>
              <a:t>多串口转网口模块</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009" y="4129972"/>
            <a:ext cx="3444029" cy="2910446"/>
          </a:xfrm>
          <a:prstGeom prst="rect">
            <a:avLst/>
          </a:prstGeom>
        </p:spPr>
      </p:pic>
      <p:pic>
        <p:nvPicPr>
          <p:cNvPr id="219138" name="图片 60"/>
          <p:cNvPicPr>
            <a:picLocks noChangeAspect="1"/>
          </p:cNvPicPr>
          <p:nvPr/>
        </p:nvPicPr>
        <p:blipFill>
          <a:blip r:embed="rId3"/>
          <a:stretch>
            <a:fillRect/>
          </a:stretch>
        </p:blipFill>
        <p:spPr>
          <a:xfrm>
            <a:off x="698500" y="1272805"/>
            <a:ext cx="7753350" cy="3308985"/>
          </a:xfrm>
          <a:prstGeom prst="rect">
            <a:avLst/>
          </a:prstGeom>
          <a:noFill/>
          <a:ln w="9525">
            <a:noFill/>
          </a:ln>
        </p:spPr>
      </p:pic>
    </p:spTree>
    <p:extLst>
      <p:ext uri="{BB962C8B-B14F-4D97-AF65-F5344CB8AC3E}">
        <p14:creationId xmlns:p14="http://schemas.microsoft.com/office/powerpoint/2010/main" val="2862574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PLC</a:t>
            </a:r>
            <a:r>
              <a:rPr lang="zh-CN" altLang="en-US" dirty="0"/>
              <a:t>网口常见协议</a:t>
            </a:r>
          </a:p>
        </p:txBody>
      </p:sp>
      <p:graphicFrame>
        <p:nvGraphicFramePr>
          <p:cNvPr id="3" name="表格 3"/>
          <p:cNvGraphicFramePr>
            <a:graphicFrameLocks noGrp="1"/>
          </p:cNvGraphicFramePr>
          <p:nvPr/>
        </p:nvGraphicFramePr>
        <p:xfrm>
          <a:off x="1194525" y="1344154"/>
          <a:ext cx="9802950" cy="4169692"/>
        </p:xfrm>
        <a:graphic>
          <a:graphicData uri="http://schemas.openxmlformats.org/drawingml/2006/table">
            <a:tbl>
              <a:tblPr firstRow="1" bandRow="1">
                <a:tableStyleId>{5C22544A-7EE6-4342-B048-85BDC9FD1C3A}</a:tableStyleId>
              </a:tblPr>
              <a:tblGrid>
                <a:gridCol w="2214597">
                  <a:extLst>
                    <a:ext uri="{9D8B030D-6E8A-4147-A177-3AD203B41FA5}">
                      <a16:colId xmlns:a16="http://schemas.microsoft.com/office/drawing/2014/main" val="20000"/>
                    </a:ext>
                  </a:extLst>
                </a:gridCol>
                <a:gridCol w="3568148">
                  <a:extLst>
                    <a:ext uri="{9D8B030D-6E8A-4147-A177-3AD203B41FA5}">
                      <a16:colId xmlns:a16="http://schemas.microsoft.com/office/drawing/2014/main" val="20001"/>
                    </a:ext>
                  </a:extLst>
                </a:gridCol>
                <a:gridCol w="4020205">
                  <a:extLst>
                    <a:ext uri="{9D8B030D-6E8A-4147-A177-3AD203B41FA5}">
                      <a16:colId xmlns:a16="http://schemas.microsoft.com/office/drawing/2014/main" val="20002"/>
                    </a:ext>
                  </a:extLst>
                </a:gridCol>
              </a:tblGrid>
              <a:tr h="806203">
                <a:tc>
                  <a:txBody>
                    <a:bodyPr/>
                    <a:lstStyle/>
                    <a:p>
                      <a:pPr algn="ctr"/>
                      <a:r>
                        <a:rPr lang="zh-CN" altLang="en-US" sz="2800" dirty="0">
                          <a:latin typeface="微软雅黑" panose="020B0503020204020204" pitchFamily="34" charset="-122"/>
                          <a:ea typeface="微软雅黑" panose="020B0503020204020204" pitchFamily="34" charset="-122"/>
                        </a:rPr>
                        <a:t>品牌</a:t>
                      </a:r>
                    </a:p>
                  </a:txBody>
                  <a:tcPr anchor="ctr"/>
                </a:tc>
                <a:tc>
                  <a:txBody>
                    <a:bodyPr/>
                    <a:lstStyle/>
                    <a:p>
                      <a:pPr algn="ctr"/>
                      <a:r>
                        <a:rPr lang="zh-CN" altLang="en-US" sz="2800" dirty="0">
                          <a:latin typeface="微软雅黑" panose="020B0503020204020204" pitchFamily="34" charset="-122"/>
                          <a:ea typeface="微软雅黑" panose="020B0503020204020204" pitchFamily="34" charset="-122"/>
                        </a:rPr>
                        <a:t>串口</a:t>
                      </a:r>
                      <a:r>
                        <a:rPr lang="en-US" altLang="zh-CN" sz="2800" dirty="0">
                          <a:latin typeface="微软雅黑" panose="020B0503020204020204" pitchFamily="34" charset="-122"/>
                          <a:ea typeface="微软雅黑" panose="020B0503020204020204" pitchFamily="34" charset="-122"/>
                        </a:rPr>
                        <a:t>PLC</a:t>
                      </a:r>
                      <a:r>
                        <a:rPr lang="zh-CN" altLang="en-US" sz="2800" dirty="0">
                          <a:latin typeface="微软雅黑" panose="020B0503020204020204" pitchFamily="34" charset="-122"/>
                          <a:ea typeface="微软雅黑" panose="020B0503020204020204" pitchFamily="34" charset="-122"/>
                        </a:rPr>
                        <a:t>协议</a:t>
                      </a:r>
                    </a:p>
                  </a:txBody>
                  <a:tcPr anchor="ctr"/>
                </a:tc>
                <a:tc>
                  <a:txBody>
                    <a:bodyPr/>
                    <a:lstStyle/>
                    <a:p>
                      <a:pPr algn="ctr"/>
                      <a:r>
                        <a:rPr lang="zh-CN" altLang="en-US" sz="2800" dirty="0">
                          <a:latin typeface="微软雅黑" panose="020B0503020204020204" pitchFamily="34" charset="-122"/>
                          <a:ea typeface="微软雅黑" panose="020B0503020204020204" pitchFamily="34" charset="-122"/>
                        </a:rPr>
                        <a:t>网口</a:t>
                      </a:r>
                      <a:r>
                        <a:rPr lang="en-US" altLang="zh-CN" sz="2800" dirty="0">
                          <a:latin typeface="微软雅黑" panose="020B0503020204020204" pitchFamily="34" charset="-122"/>
                          <a:ea typeface="微软雅黑" panose="020B0503020204020204" pitchFamily="34" charset="-122"/>
                        </a:rPr>
                        <a:t>PLC</a:t>
                      </a:r>
                      <a:r>
                        <a:rPr lang="zh-CN" altLang="en-US" sz="2800" dirty="0">
                          <a:latin typeface="微软雅黑" panose="020B0503020204020204" pitchFamily="34" charset="-122"/>
                          <a:ea typeface="微软雅黑" panose="020B0503020204020204" pitchFamily="34" charset="-122"/>
                        </a:rPr>
                        <a:t>协议</a:t>
                      </a:r>
                    </a:p>
                  </a:txBody>
                  <a:tcPr anchor="ctr"/>
                </a:tc>
                <a:extLst>
                  <a:ext uri="{0D108BD9-81ED-4DB2-BD59-A6C34878D82A}">
                    <a16:rowId xmlns:a16="http://schemas.microsoft.com/office/drawing/2014/main" val="10000"/>
                  </a:ext>
                </a:extLst>
              </a:tr>
              <a:tr h="806203">
                <a:tc>
                  <a:txBody>
                    <a:bodyPr/>
                    <a:lstStyle/>
                    <a:p>
                      <a:pPr algn="ctr"/>
                      <a:r>
                        <a:rPr lang="zh-CN" altLang="en-US" sz="2800" dirty="0">
                          <a:latin typeface="微软雅黑" panose="020B0503020204020204" pitchFamily="34" charset="-122"/>
                          <a:ea typeface="微软雅黑" panose="020B0503020204020204" pitchFamily="34" charset="-122"/>
                        </a:rPr>
                        <a:t>欧姆龙</a:t>
                      </a:r>
                    </a:p>
                  </a:txBody>
                  <a:tcPr anchor="ctr"/>
                </a:tc>
                <a:tc>
                  <a:txBody>
                    <a:bodyPr/>
                    <a:lstStyle/>
                    <a:p>
                      <a:pPr algn="ctr"/>
                      <a:r>
                        <a:rPr lang="en-US" altLang="zh-CN" sz="2800" dirty="0">
                          <a:latin typeface="微软雅黑" panose="020B0503020204020204" pitchFamily="34" charset="-122"/>
                          <a:ea typeface="微软雅黑" panose="020B0503020204020204" pitchFamily="34" charset="-122"/>
                        </a:rPr>
                        <a:t>FINS HOSTLINK</a:t>
                      </a:r>
                      <a:endParaRPr lang="zh-CN" altLang="en-US" sz="2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800" dirty="0">
                          <a:latin typeface="微软雅黑" panose="020B0503020204020204" pitchFamily="34" charset="-122"/>
                          <a:ea typeface="微软雅黑" panose="020B0503020204020204" pitchFamily="34" charset="-122"/>
                        </a:rPr>
                        <a:t>FINS TCP ETHERNET</a:t>
                      </a:r>
                      <a:endParaRPr lang="zh-CN" altLang="en-US" sz="28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806203">
                <a:tc>
                  <a:txBody>
                    <a:bodyPr/>
                    <a:lstStyle/>
                    <a:p>
                      <a:pPr algn="ctr"/>
                      <a:r>
                        <a:rPr lang="zh-CN" altLang="en-US" sz="2800" dirty="0">
                          <a:latin typeface="微软雅黑" panose="020B0503020204020204" pitchFamily="34" charset="-122"/>
                          <a:ea typeface="微软雅黑" panose="020B0503020204020204" pitchFamily="34" charset="-122"/>
                        </a:rPr>
                        <a:t>西门子</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dirty="0">
                          <a:latin typeface="微软雅黑" panose="020B0503020204020204" pitchFamily="34" charset="-122"/>
                          <a:ea typeface="微软雅黑" panose="020B0503020204020204" pitchFamily="34" charset="-122"/>
                        </a:rPr>
                        <a:t>PPI/MPI</a:t>
                      </a:r>
                    </a:p>
                  </a:txBody>
                  <a:tcPr anchor="ctr"/>
                </a:tc>
                <a:tc>
                  <a:txBody>
                    <a:bodyPr/>
                    <a:lstStyle/>
                    <a:p>
                      <a:pPr algn="ctr"/>
                      <a:r>
                        <a:rPr lang="en-US" altLang="zh-CN" sz="2800" dirty="0">
                          <a:latin typeface="微软雅黑" panose="020B0503020204020204" pitchFamily="34" charset="-122"/>
                          <a:ea typeface="微软雅黑" panose="020B0503020204020204" pitchFamily="34" charset="-122"/>
                          <a:sym typeface="+mn-ea"/>
                        </a:rPr>
                        <a:t>ETHERNET</a:t>
                      </a:r>
                      <a:endParaRPr lang="zh-CN" altLang="en-US" sz="28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806203">
                <a:tc>
                  <a:txBody>
                    <a:bodyPr/>
                    <a:lstStyle/>
                    <a:p>
                      <a:pPr algn="ctr"/>
                      <a:r>
                        <a:rPr lang="zh-CN" altLang="en-US" sz="2800" dirty="0">
                          <a:latin typeface="微软雅黑" panose="020B0503020204020204" pitchFamily="34" charset="-122"/>
                          <a:ea typeface="微软雅黑" panose="020B0503020204020204" pitchFamily="34" charset="-122"/>
                        </a:rPr>
                        <a:t>三菱</a:t>
                      </a:r>
                    </a:p>
                  </a:txBody>
                  <a:tcPr anchor="ctr"/>
                </a:tc>
                <a:tc>
                  <a:txBody>
                    <a:bodyPr/>
                    <a:lstStyle/>
                    <a:p>
                      <a:pPr algn="ctr"/>
                      <a:r>
                        <a:rPr lang="en-US" altLang="zh-CN" sz="2800" dirty="0" err="1">
                          <a:latin typeface="微软雅黑" panose="020B0503020204020204" pitchFamily="34" charset="-122"/>
                          <a:ea typeface="微软雅黑" panose="020B0503020204020204" pitchFamily="34" charset="-122"/>
                        </a:rPr>
                        <a:t>FXserial</a:t>
                      </a:r>
                      <a:endParaRPr lang="zh-CN" altLang="en-US" sz="2800" dirty="0">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dirty="0">
                          <a:latin typeface="微软雅黑" panose="020B0503020204020204" pitchFamily="34" charset="-122"/>
                          <a:ea typeface="微软雅黑" panose="020B0503020204020204" pitchFamily="34" charset="-122"/>
                        </a:rPr>
                        <a:t>MC </a:t>
                      </a:r>
                      <a:r>
                        <a:rPr lang="en-US" altLang="zh-CN" sz="2800" dirty="0">
                          <a:latin typeface="微软雅黑" panose="020B0503020204020204" pitchFamily="34" charset="-122"/>
                          <a:ea typeface="微软雅黑" panose="020B0503020204020204" pitchFamily="34" charset="-122"/>
                          <a:sym typeface="+mn-ea"/>
                        </a:rPr>
                        <a:t>ETHERNET</a:t>
                      </a:r>
                      <a:endParaRPr lang="en-US" altLang="zh-CN" sz="2800" dirty="0">
                        <a:latin typeface="微软雅黑" panose="020B0503020204020204" pitchFamily="34" charset="-122"/>
                        <a:ea typeface="微软雅黑" panose="020B0503020204020204" pitchFamily="34" charset="-122"/>
                      </a:endParaRPr>
                    </a:p>
                    <a:p>
                      <a:pPr algn="ctr"/>
                      <a:endParaRPr lang="zh-CN" altLang="en-US" sz="28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806203">
                <a:tc>
                  <a:txBody>
                    <a:bodyPr/>
                    <a:lstStyle/>
                    <a:p>
                      <a:pPr algn="ctr"/>
                      <a:r>
                        <a:rPr lang="zh-CN" altLang="en-US" sz="2800" dirty="0">
                          <a:latin typeface="微软雅黑" panose="020B0503020204020204" pitchFamily="34" charset="-122"/>
                          <a:ea typeface="微软雅黑" panose="020B0503020204020204" pitchFamily="34" charset="-122"/>
                        </a:rPr>
                        <a:t>松下</a:t>
                      </a:r>
                    </a:p>
                  </a:txBody>
                  <a:tcPr anchor="ctr"/>
                </a:tc>
                <a:tc>
                  <a:txBody>
                    <a:bodyPr/>
                    <a:lstStyle/>
                    <a:p>
                      <a:pPr algn="ctr"/>
                      <a:r>
                        <a:rPr lang="en-US" altLang="zh-CN" sz="2800" dirty="0" err="1">
                          <a:latin typeface="微软雅黑" panose="020B0503020204020204" pitchFamily="34" charset="-122"/>
                          <a:ea typeface="微软雅黑" panose="020B0503020204020204" pitchFamily="34" charset="-122"/>
                        </a:rPr>
                        <a:t>Mewtocol</a:t>
                      </a:r>
                      <a:endParaRPr lang="zh-CN" altLang="en-US" sz="2800" dirty="0">
                        <a:latin typeface="微软雅黑" panose="020B0503020204020204" pitchFamily="34" charset="-122"/>
                        <a:ea typeface="微软雅黑" panose="020B0503020204020204" pitchFamily="34" charset="-122"/>
                      </a:endParaRPr>
                    </a:p>
                  </a:txBody>
                  <a:tcPr anchor="ctr"/>
                </a:tc>
                <a:tc>
                  <a:txBody>
                    <a:bodyPr/>
                    <a:lstStyle/>
                    <a:p>
                      <a:pPr algn="ctr"/>
                      <a:r>
                        <a:rPr lang="en-US" altLang="zh-CN" sz="2800" dirty="0" err="1">
                          <a:latin typeface="微软雅黑" panose="020B0503020204020204" pitchFamily="34" charset="-122"/>
                          <a:ea typeface="微软雅黑" panose="020B0503020204020204" pitchFamily="34" charset="-122"/>
                        </a:rPr>
                        <a:t>Mewtocol</a:t>
                      </a:r>
                      <a:endParaRPr lang="zh-CN" altLang="en-US" sz="28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01787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PLC</a:t>
            </a:r>
            <a:r>
              <a:rPr lang="zh-CN" altLang="en-US" dirty="0"/>
              <a:t>串口采集方法</a:t>
            </a:r>
          </a:p>
        </p:txBody>
      </p:sp>
      <p:sp>
        <p:nvSpPr>
          <p:cNvPr id="5" name="文本框 4"/>
          <p:cNvSpPr txBox="1"/>
          <p:nvPr/>
        </p:nvSpPr>
        <p:spPr>
          <a:xfrm>
            <a:off x="5119940" y="1713751"/>
            <a:ext cx="1786066"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北辰</a:t>
            </a:r>
            <a:r>
              <a:rPr lang="en-US" altLang="zh-CN" sz="2400" b="1" dirty="0" err="1">
                <a:latin typeface="微软雅黑" panose="020B0503020204020204" pitchFamily="34" charset="-122"/>
                <a:ea typeface="微软雅黑" panose="020B0503020204020204" pitchFamily="34" charset="-122"/>
              </a:rPr>
              <a:t>BCNet</a:t>
            </a:r>
            <a:endParaRPr lang="en-US" altLang="zh-CN" sz="24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5305087" y="3710667"/>
            <a:ext cx="1415772" cy="461665"/>
          </a:xfrm>
          <a:prstGeom prst="rect">
            <a:avLst/>
          </a:prstGeom>
          <a:noFill/>
        </p:spPr>
        <p:txBody>
          <a:bodyPr wrap="non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zh-CN" altLang="en-US" dirty="0"/>
              <a:t>官配模块</a:t>
            </a:r>
          </a:p>
        </p:txBody>
      </p:sp>
      <p:sp>
        <p:nvSpPr>
          <p:cNvPr id="7" name="文本框 6"/>
          <p:cNvSpPr txBox="1"/>
          <p:nvPr/>
        </p:nvSpPr>
        <p:spPr>
          <a:xfrm>
            <a:off x="5022157" y="5707583"/>
            <a:ext cx="1981633" cy="461665"/>
          </a:xfrm>
          <a:prstGeom prst="rect">
            <a:avLst/>
          </a:prstGeom>
          <a:noFill/>
        </p:spPr>
        <p:txBody>
          <a:bodyPr wrap="none" rtlCol="0">
            <a:spAutoFit/>
          </a:bodyPr>
          <a:lstStyle>
            <a:defPPr>
              <a:defRPr lang="zh-CN"/>
            </a:defPPr>
            <a:lvl1pPr>
              <a:defRPr sz="2400" b="1">
                <a:latin typeface="微软雅黑" panose="020B0503020204020204" pitchFamily="34" charset="-122"/>
                <a:ea typeface="微软雅黑" panose="020B0503020204020204" pitchFamily="34" charset="-122"/>
              </a:defRPr>
            </a:lvl1pPr>
          </a:lstStyle>
          <a:p>
            <a:r>
              <a:rPr lang="en-US" altLang="zh-CN" dirty="0"/>
              <a:t>HF2211</a:t>
            </a:r>
            <a:r>
              <a:rPr lang="zh-CN" altLang="en-US" dirty="0"/>
              <a:t>透传</a:t>
            </a: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2290" y="902401"/>
            <a:ext cx="4258620" cy="254603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3064" y="4019152"/>
            <a:ext cx="3317073" cy="2802824"/>
          </a:xfrm>
          <a:prstGeom prst="rect">
            <a:avLst/>
          </a:prstGeom>
        </p:spPr>
      </p:pic>
      <p:pic>
        <p:nvPicPr>
          <p:cNvPr id="3" name="图片 2"/>
          <p:cNvPicPr>
            <a:picLocks noChangeAspect="1"/>
          </p:cNvPicPr>
          <p:nvPr/>
        </p:nvPicPr>
        <p:blipFill>
          <a:blip r:embed="rId4"/>
          <a:stretch>
            <a:fillRect/>
          </a:stretch>
        </p:blipFill>
        <p:spPr>
          <a:xfrm>
            <a:off x="930825" y="2197334"/>
            <a:ext cx="3948886" cy="3317712"/>
          </a:xfrm>
          <a:prstGeom prst="rect">
            <a:avLst/>
          </a:prstGeom>
        </p:spPr>
      </p:pic>
    </p:spTree>
    <p:extLst>
      <p:ext uri="{BB962C8B-B14F-4D97-AF65-F5344CB8AC3E}">
        <p14:creationId xmlns:p14="http://schemas.microsoft.com/office/powerpoint/2010/main" val="123616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标题 1"/>
          <p:cNvSpPr>
            <a:spLocks noGrp="1"/>
          </p:cNvSpPr>
          <p:nvPr>
            <p:ph type="title"/>
          </p:nvPr>
        </p:nvSpPr>
        <p:spPr/>
        <p:txBody>
          <a:bodyPr vert="horz" lIns="91440" tIns="45720" rIns="91440" bIns="45720" anchor="ctr"/>
          <a:lstStyle/>
          <a:p>
            <a:pPr defTabSz="914400"/>
            <a:r>
              <a:rPr lang="zh-CN" altLang="en-US" kern="1200" dirty="0">
                <a:solidFill>
                  <a:srgbClr val="002060"/>
                </a:solidFill>
                <a:latin typeface="微软雅黑" panose="020B0503020204020204" pitchFamily="34" charset="-122"/>
                <a:ea typeface="微软雅黑" panose="020B0503020204020204" pitchFamily="34" charset="-122"/>
                <a:cs typeface="+mj-cs"/>
              </a:rPr>
              <a:t>检测报告采集</a:t>
            </a:r>
          </a:p>
        </p:txBody>
      </p:sp>
      <p:grpSp>
        <p:nvGrpSpPr>
          <p:cNvPr id="113" name="组合 112"/>
          <p:cNvGrpSpPr/>
          <p:nvPr/>
        </p:nvGrpSpPr>
        <p:grpSpPr>
          <a:xfrm>
            <a:off x="1127125" y="2630488"/>
            <a:ext cx="2227263" cy="2227262"/>
            <a:chOff x="878699" y="1945606"/>
            <a:chExt cx="1705474" cy="1705474"/>
          </a:xfrm>
        </p:grpSpPr>
        <p:sp>
          <p:nvSpPr>
            <p:cNvPr id="114" name="椭圆 113"/>
            <p:cNvSpPr/>
            <p:nvPr/>
          </p:nvSpPr>
          <p:spPr>
            <a:xfrm>
              <a:off x="878699" y="1945606"/>
              <a:ext cx="1705474" cy="1705474"/>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940" strike="noStrike" noProof="1"/>
            </a:p>
          </p:txBody>
        </p:sp>
        <p:sp>
          <p:nvSpPr>
            <p:cNvPr id="115" name="Rectangle 11"/>
            <p:cNvSpPr>
              <a:spLocks noChangeArrowheads="1"/>
            </p:cNvSpPr>
            <p:nvPr/>
          </p:nvSpPr>
          <p:spPr bwMode="gray">
            <a:xfrm>
              <a:off x="1195986" y="2259734"/>
              <a:ext cx="1070900" cy="993318"/>
            </a:xfrm>
            <a:prstGeom prst="rect">
              <a:avLst/>
            </a:prstGeom>
            <a:noFill/>
            <a:ln>
              <a:noFill/>
            </a:ln>
          </p:spPr>
          <p:txBody>
            <a:bodyPr wrap="square">
              <a:spAutoFit/>
            </a:bodyPr>
            <a:lstStyle/>
            <a:p>
              <a:pPr algn="ctr" fontAlgn="auto"/>
              <a:r>
                <a:rPr lang="zh-CN" altLang="en-US" sz="3920" b="1" strike="noStrike" noProof="1">
                  <a:solidFill>
                    <a:schemeClr val="bg1"/>
                  </a:solidFill>
                  <a:latin typeface="微软雅黑" panose="020B0503020204020204" pitchFamily="34" charset="-122"/>
                  <a:ea typeface="微软雅黑" panose="020B0503020204020204" pitchFamily="34" charset="-122"/>
                  <a:cs typeface="+mn-cs"/>
                </a:rPr>
                <a:t>检测设备</a:t>
              </a:r>
              <a:endParaRPr lang="zh-CN" altLang="en-US" sz="3920" b="1" strike="noStrike" noProof="1">
                <a:solidFill>
                  <a:schemeClr val="bg1"/>
                </a:solidFill>
                <a:latin typeface="微软雅黑" panose="020B0503020204020204" pitchFamily="34" charset="-122"/>
                <a:ea typeface="微软雅黑" panose="020B0503020204020204" pitchFamily="34" charset="-122"/>
              </a:endParaRPr>
            </a:p>
          </p:txBody>
        </p:sp>
      </p:grpSp>
      <p:cxnSp>
        <p:nvCxnSpPr>
          <p:cNvPr id="116" name="直接连接符 115"/>
          <p:cNvCxnSpPr/>
          <p:nvPr/>
        </p:nvCxnSpPr>
        <p:spPr>
          <a:xfrm>
            <a:off x="3729038" y="2422525"/>
            <a:ext cx="1246188" cy="0"/>
          </a:xfrm>
          <a:prstGeom prst="line">
            <a:avLst/>
          </a:prstGeom>
          <a:ln w="12700">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4308475" y="3727450"/>
            <a:ext cx="666750" cy="0"/>
          </a:xfrm>
          <a:prstGeom prst="line">
            <a:avLst/>
          </a:prstGeom>
          <a:ln w="12700">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3729038" y="5030788"/>
            <a:ext cx="1246188" cy="0"/>
          </a:xfrm>
          <a:prstGeom prst="line">
            <a:avLst/>
          </a:prstGeom>
          <a:ln w="12700">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3097213" y="4714875"/>
            <a:ext cx="631825" cy="630238"/>
            <a:chOff x="2901187" y="4829176"/>
            <a:chExt cx="686158" cy="686156"/>
          </a:xfrm>
        </p:grpSpPr>
        <p:sp>
          <p:nvSpPr>
            <p:cNvPr id="120" name="椭圆 119"/>
            <p:cNvSpPr/>
            <p:nvPr/>
          </p:nvSpPr>
          <p:spPr>
            <a:xfrm>
              <a:off x="2901187" y="4829176"/>
              <a:ext cx="686158" cy="6861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940" strike="noStrike" noProof="1"/>
            </a:p>
          </p:txBody>
        </p:sp>
        <p:grpSp>
          <p:nvGrpSpPr>
            <p:cNvPr id="121" name="组合 120"/>
            <p:cNvGrpSpPr/>
            <p:nvPr/>
          </p:nvGrpSpPr>
          <p:grpSpPr>
            <a:xfrm>
              <a:off x="3058417" y="5025608"/>
              <a:ext cx="383964" cy="293292"/>
              <a:chOff x="8077200" y="1177925"/>
              <a:chExt cx="658813" cy="503238"/>
            </a:xfrm>
            <a:solidFill>
              <a:schemeClr val="bg1"/>
            </a:solidFill>
          </p:grpSpPr>
          <p:sp>
            <p:nvSpPr>
              <p:cNvPr id="122" name="Freeform 15"/>
              <p:cNvSpPr>
                <a:spLocks noEditPoints="1"/>
              </p:cNvSpPr>
              <p:nvPr/>
            </p:nvSpPr>
            <p:spPr bwMode="auto">
              <a:xfrm>
                <a:off x="8077200" y="1177925"/>
                <a:ext cx="530225" cy="412750"/>
              </a:xfrm>
              <a:custGeom>
                <a:avLst/>
                <a:gdLst>
                  <a:gd name="T0" fmla="*/ 92 w 141"/>
                  <a:gd name="T1" fmla="*/ 95 h 110"/>
                  <a:gd name="T2" fmla="*/ 126 w 141"/>
                  <a:gd name="T3" fmla="*/ 77 h 110"/>
                  <a:gd name="T4" fmla="*/ 136 w 141"/>
                  <a:gd name="T5" fmla="*/ 38 h 110"/>
                  <a:gd name="T6" fmla="*/ 111 w 141"/>
                  <a:gd name="T7" fmla="*/ 10 h 110"/>
                  <a:gd name="T8" fmla="*/ 75 w 141"/>
                  <a:gd name="T9" fmla="*/ 1 h 110"/>
                  <a:gd name="T10" fmla="*/ 20 w 141"/>
                  <a:gd name="T11" fmla="*/ 19 h 110"/>
                  <a:gd name="T12" fmla="*/ 17 w 141"/>
                  <a:gd name="T13" fmla="*/ 77 h 110"/>
                  <a:gd name="T14" fmla="*/ 30 w 141"/>
                  <a:gd name="T15" fmla="*/ 88 h 110"/>
                  <a:gd name="T16" fmla="*/ 29 w 141"/>
                  <a:gd name="T17" fmla="*/ 88 h 110"/>
                  <a:gd name="T18" fmla="*/ 19 w 141"/>
                  <a:gd name="T19" fmla="*/ 103 h 110"/>
                  <a:gd name="T20" fmla="*/ 17 w 141"/>
                  <a:gd name="T21" fmla="*/ 108 h 110"/>
                  <a:gd name="T22" fmla="*/ 22 w 141"/>
                  <a:gd name="T23" fmla="*/ 110 h 110"/>
                  <a:gd name="T24" fmla="*/ 53 w 141"/>
                  <a:gd name="T25" fmla="*/ 98 h 110"/>
                  <a:gd name="T26" fmla="*/ 58 w 141"/>
                  <a:gd name="T27" fmla="*/ 97 h 110"/>
                  <a:gd name="T28" fmla="*/ 92 w 141"/>
                  <a:gd name="T29" fmla="*/ 95 h 110"/>
                  <a:gd name="T30" fmla="*/ 55 w 141"/>
                  <a:gd name="T31" fmla="*/ 84 h 110"/>
                  <a:gd name="T32" fmla="*/ 50 w 141"/>
                  <a:gd name="T33" fmla="*/ 85 h 110"/>
                  <a:gd name="T34" fmla="*/ 43 w 141"/>
                  <a:gd name="T35" fmla="*/ 90 h 110"/>
                  <a:gd name="T36" fmla="*/ 42 w 141"/>
                  <a:gd name="T37" fmla="*/ 89 h 110"/>
                  <a:gd name="T38" fmla="*/ 45 w 141"/>
                  <a:gd name="T39" fmla="*/ 82 h 110"/>
                  <a:gd name="T40" fmla="*/ 37 w 141"/>
                  <a:gd name="T41" fmla="*/ 77 h 110"/>
                  <a:gd name="T42" fmla="*/ 22 w 141"/>
                  <a:gd name="T43" fmla="*/ 64 h 110"/>
                  <a:gd name="T44" fmla="*/ 25 w 141"/>
                  <a:gd name="T45" fmla="*/ 30 h 110"/>
                  <a:gd name="T46" fmla="*/ 62 w 141"/>
                  <a:gd name="T47" fmla="*/ 14 h 110"/>
                  <a:gd name="T48" fmla="*/ 103 w 141"/>
                  <a:gd name="T49" fmla="*/ 20 h 110"/>
                  <a:gd name="T50" fmla="*/ 123 w 141"/>
                  <a:gd name="T51" fmla="*/ 38 h 110"/>
                  <a:gd name="T52" fmla="*/ 121 w 141"/>
                  <a:gd name="T53" fmla="*/ 64 h 110"/>
                  <a:gd name="T54" fmla="*/ 89 w 141"/>
                  <a:gd name="T55" fmla="*/ 84 h 110"/>
                  <a:gd name="T56" fmla="*/ 55 w 141"/>
                  <a:gd name="T57" fmla="*/ 8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1" h="110">
                    <a:moveTo>
                      <a:pt x="92" y="95"/>
                    </a:moveTo>
                    <a:cubicBezTo>
                      <a:pt x="105" y="92"/>
                      <a:pt x="117" y="87"/>
                      <a:pt x="126" y="77"/>
                    </a:cubicBezTo>
                    <a:cubicBezTo>
                      <a:pt x="137" y="66"/>
                      <a:pt x="141" y="53"/>
                      <a:pt x="136" y="38"/>
                    </a:cubicBezTo>
                    <a:cubicBezTo>
                      <a:pt x="132" y="25"/>
                      <a:pt x="123" y="17"/>
                      <a:pt x="111" y="10"/>
                    </a:cubicBezTo>
                    <a:cubicBezTo>
                      <a:pt x="100" y="4"/>
                      <a:pt x="87" y="1"/>
                      <a:pt x="75" y="1"/>
                    </a:cubicBezTo>
                    <a:cubicBezTo>
                      <a:pt x="54" y="0"/>
                      <a:pt x="35" y="5"/>
                      <a:pt x="20" y="19"/>
                    </a:cubicBezTo>
                    <a:cubicBezTo>
                      <a:pt x="1" y="35"/>
                      <a:pt x="0" y="59"/>
                      <a:pt x="17" y="77"/>
                    </a:cubicBezTo>
                    <a:cubicBezTo>
                      <a:pt x="20" y="81"/>
                      <a:pt x="25" y="84"/>
                      <a:pt x="30" y="88"/>
                    </a:cubicBezTo>
                    <a:cubicBezTo>
                      <a:pt x="30" y="88"/>
                      <a:pt x="30" y="88"/>
                      <a:pt x="29" y="88"/>
                    </a:cubicBezTo>
                    <a:cubicBezTo>
                      <a:pt x="27" y="94"/>
                      <a:pt x="23" y="99"/>
                      <a:pt x="19" y="103"/>
                    </a:cubicBezTo>
                    <a:cubicBezTo>
                      <a:pt x="17" y="105"/>
                      <a:pt x="16" y="106"/>
                      <a:pt x="17" y="108"/>
                    </a:cubicBezTo>
                    <a:cubicBezTo>
                      <a:pt x="18" y="110"/>
                      <a:pt x="20" y="110"/>
                      <a:pt x="22" y="110"/>
                    </a:cubicBezTo>
                    <a:cubicBezTo>
                      <a:pt x="33" y="108"/>
                      <a:pt x="43" y="104"/>
                      <a:pt x="53" y="98"/>
                    </a:cubicBezTo>
                    <a:cubicBezTo>
                      <a:pt x="54" y="97"/>
                      <a:pt x="56" y="96"/>
                      <a:pt x="58" y="97"/>
                    </a:cubicBezTo>
                    <a:cubicBezTo>
                      <a:pt x="69" y="98"/>
                      <a:pt x="81" y="98"/>
                      <a:pt x="92" y="95"/>
                    </a:cubicBezTo>
                    <a:close/>
                    <a:moveTo>
                      <a:pt x="55" y="84"/>
                    </a:moveTo>
                    <a:cubicBezTo>
                      <a:pt x="53" y="84"/>
                      <a:pt x="51" y="84"/>
                      <a:pt x="50" y="85"/>
                    </a:cubicBezTo>
                    <a:cubicBezTo>
                      <a:pt x="47" y="87"/>
                      <a:pt x="45" y="88"/>
                      <a:pt x="43" y="90"/>
                    </a:cubicBezTo>
                    <a:cubicBezTo>
                      <a:pt x="43" y="89"/>
                      <a:pt x="42" y="89"/>
                      <a:pt x="42" y="89"/>
                    </a:cubicBezTo>
                    <a:cubicBezTo>
                      <a:pt x="43" y="87"/>
                      <a:pt x="44" y="85"/>
                      <a:pt x="45" y="82"/>
                    </a:cubicBezTo>
                    <a:cubicBezTo>
                      <a:pt x="42" y="80"/>
                      <a:pt x="40" y="79"/>
                      <a:pt x="37" y="77"/>
                    </a:cubicBezTo>
                    <a:cubicBezTo>
                      <a:pt x="31" y="74"/>
                      <a:pt x="26" y="70"/>
                      <a:pt x="22" y="64"/>
                    </a:cubicBezTo>
                    <a:cubicBezTo>
                      <a:pt x="14" y="53"/>
                      <a:pt x="16" y="40"/>
                      <a:pt x="25" y="30"/>
                    </a:cubicBezTo>
                    <a:cubicBezTo>
                      <a:pt x="35" y="20"/>
                      <a:pt x="48" y="15"/>
                      <a:pt x="62" y="14"/>
                    </a:cubicBezTo>
                    <a:cubicBezTo>
                      <a:pt x="76" y="12"/>
                      <a:pt x="90" y="14"/>
                      <a:pt x="103" y="20"/>
                    </a:cubicBezTo>
                    <a:cubicBezTo>
                      <a:pt x="112" y="24"/>
                      <a:pt x="119" y="30"/>
                      <a:pt x="123" y="38"/>
                    </a:cubicBezTo>
                    <a:cubicBezTo>
                      <a:pt x="128" y="47"/>
                      <a:pt x="127" y="56"/>
                      <a:pt x="121" y="64"/>
                    </a:cubicBezTo>
                    <a:cubicBezTo>
                      <a:pt x="113" y="75"/>
                      <a:pt x="102" y="81"/>
                      <a:pt x="89" y="84"/>
                    </a:cubicBezTo>
                    <a:cubicBezTo>
                      <a:pt x="78" y="86"/>
                      <a:pt x="66" y="86"/>
                      <a:pt x="55"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999" tIns="41999" rIns="83999" bIns="41999" numCol="1" anchor="t" anchorCtr="0" compatLnSpc="1"/>
              <a:lstStyle/>
              <a:p>
                <a:pPr fontAlgn="auto"/>
                <a:endParaRPr lang="zh-CN" altLang="en-US" sz="2025" strike="noStrike" noProof="1"/>
              </a:p>
            </p:txBody>
          </p:sp>
          <p:sp>
            <p:nvSpPr>
              <p:cNvPr id="123" name="Freeform 16"/>
              <p:cNvSpPr/>
              <p:nvPr/>
            </p:nvSpPr>
            <p:spPr bwMode="auto">
              <a:xfrm>
                <a:off x="8318500" y="1309688"/>
                <a:ext cx="417513" cy="371475"/>
              </a:xfrm>
              <a:custGeom>
                <a:avLst/>
                <a:gdLst>
                  <a:gd name="T0" fmla="*/ 94 w 111"/>
                  <a:gd name="T1" fmla="*/ 90 h 99"/>
                  <a:gd name="T2" fmla="*/ 85 w 111"/>
                  <a:gd name="T3" fmla="*/ 77 h 99"/>
                  <a:gd name="T4" fmla="*/ 110 w 111"/>
                  <a:gd name="T5" fmla="*/ 38 h 99"/>
                  <a:gd name="T6" fmla="*/ 84 w 111"/>
                  <a:gd name="T7" fmla="*/ 0 h 99"/>
                  <a:gd name="T8" fmla="*/ 85 w 111"/>
                  <a:gd name="T9" fmla="*/ 3 h 99"/>
                  <a:gd name="T10" fmla="*/ 86 w 111"/>
                  <a:gd name="T11" fmla="*/ 21 h 99"/>
                  <a:gd name="T12" fmla="*/ 66 w 111"/>
                  <a:gd name="T13" fmla="*/ 55 h 99"/>
                  <a:gd name="T14" fmla="*/ 23 w 111"/>
                  <a:gd name="T15" fmla="*/ 74 h 99"/>
                  <a:gd name="T16" fmla="*/ 0 w 111"/>
                  <a:gd name="T17" fmla="*/ 75 h 99"/>
                  <a:gd name="T18" fmla="*/ 10 w 111"/>
                  <a:gd name="T19" fmla="*/ 81 h 99"/>
                  <a:gd name="T20" fmla="*/ 58 w 111"/>
                  <a:gd name="T21" fmla="*/ 86 h 99"/>
                  <a:gd name="T22" fmla="*/ 62 w 111"/>
                  <a:gd name="T23" fmla="*/ 87 h 99"/>
                  <a:gd name="T24" fmla="*/ 94 w 111"/>
                  <a:gd name="T25" fmla="*/ 99 h 99"/>
                  <a:gd name="T26" fmla="*/ 98 w 111"/>
                  <a:gd name="T27" fmla="*/ 97 h 99"/>
                  <a:gd name="T28" fmla="*/ 97 w 111"/>
                  <a:gd name="T29" fmla="*/ 93 h 99"/>
                  <a:gd name="T30" fmla="*/ 94 w 111"/>
                  <a:gd name="T31" fmla="*/ 9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99">
                    <a:moveTo>
                      <a:pt x="94" y="90"/>
                    </a:moveTo>
                    <a:cubicBezTo>
                      <a:pt x="91" y="86"/>
                      <a:pt x="87" y="82"/>
                      <a:pt x="85" y="77"/>
                    </a:cubicBezTo>
                    <a:cubicBezTo>
                      <a:pt x="100" y="68"/>
                      <a:pt x="111" y="56"/>
                      <a:pt x="110" y="38"/>
                    </a:cubicBezTo>
                    <a:cubicBezTo>
                      <a:pt x="110" y="20"/>
                      <a:pt x="99" y="9"/>
                      <a:pt x="84" y="0"/>
                    </a:cubicBezTo>
                    <a:cubicBezTo>
                      <a:pt x="85" y="1"/>
                      <a:pt x="85" y="2"/>
                      <a:pt x="85" y="3"/>
                    </a:cubicBezTo>
                    <a:cubicBezTo>
                      <a:pt x="86" y="9"/>
                      <a:pt x="87" y="15"/>
                      <a:pt x="86" y="21"/>
                    </a:cubicBezTo>
                    <a:cubicBezTo>
                      <a:pt x="84" y="35"/>
                      <a:pt x="77" y="46"/>
                      <a:pt x="66" y="55"/>
                    </a:cubicBezTo>
                    <a:cubicBezTo>
                      <a:pt x="54" y="66"/>
                      <a:pt x="39" y="71"/>
                      <a:pt x="23" y="74"/>
                    </a:cubicBezTo>
                    <a:cubicBezTo>
                      <a:pt x="16" y="75"/>
                      <a:pt x="8" y="75"/>
                      <a:pt x="0" y="75"/>
                    </a:cubicBezTo>
                    <a:cubicBezTo>
                      <a:pt x="3" y="77"/>
                      <a:pt x="7" y="79"/>
                      <a:pt x="10" y="81"/>
                    </a:cubicBezTo>
                    <a:cubicBezTo>
                      <a:pt x="26" y="87"/>
                      <a:pt x="42" y="88"/>
                      <a:pt x="58" y="86"/>
                    </a:cubicBezTo>
                    <a:cubicBezTo>
                      <a:pt x="60" y="86"/>
                      <a:pt x="61" y="86"/>
                      <a:pt x="62" y="87"/>
                    </a:cubicBezTo>
                    <a:cubicBezTo>
                      <a:pt x="72" y="93"/>
                      <a:pt x="82" y="97"/>
                      <a:pt x="94" y="99"/>
                    </a:cubicBezTo>
                    <a:cubicBezTo>
                      <a:pt x="95" y="99"/>
                      <a:pt x="97" y="98"/>
                      <a:pt x="98" y="97"/>
                    </a:cubicBezTo>
                    <a:cubicBezTo>
                      <a:pt x="98" y="97"/>
                      <a:pt x="98" y="95"/>
                      <a:pt x="97" y="93"/>
                    </a:cubicBezTo>
                    <a:cubicBezTo>
                      <a:pt x="97" y="92"/>
                      <a:pt x="95" y="91"/>
                      <a:pt x="94"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83999" tIns="41999" rIns="83999" bIns="41999" numCol="1" anchor="t" anchorCtr="0" compatLnSpc="1"/>
              <a:lstStyle/>
              <a:p>
                <a:pPr fontAlgn="auto"/>
                <a:endParaRPr lang="zh-CN" altLang="en-US" sz="2025" strike="noStrike" noProof="1"/>
              </a:p>
            </p:txBody>
          </p:sp>
        </p:grpSp>
      </p:grpSp>
      <p:grpSp>
        <p:nvGrpSpPr>
          <p:cNvPr id="124" name="组合 123"/>
          <p:cNvGrpSpPr/>
          <p:nvPr/>
        </p:nvGrpSpPr>
        <p:grpSpPr>
          <a:xfrm>
            <a:off x="3097213" y="2108200"/>
            <a:ext cx="631825" cy="630238"/>
            <a:chOff x="2901187" y="1990726"/>
            <a:chExt cx="686158" cy="686156"/>
          </a:xfrm>
        </p:grpSpPr>
        <p:sp>
          <p:nvSpPr>
            <p:cNvPr id="125" name="椭圆 124"/>
            <p:cNvSpPr/>
            <p:nvPr/>
          </p:nvSpPr>
          <p:spPr>
            <a:xfrm>
              <a:off x="2901187" y="1990726"/>
              <a:ext cx="686158" cy="68615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940" strike="noStrike" noProof="1"/>
            </a:p>
          </p:txBody>
        </p:sp>
        <p:sp>
          <p:nvSpPr>
            <p:cNvPr id="126" name="任意多边形 125"/>
            <p:cNvSpPr/>
            <p:nvPr/>
          </p:nvSpPr>
          <p:spPr bwMode="auto">
            <a:xfrm>
              <a:off x="3132017" y="2151368"/>
              <a:ext cx="255358" cy="331226"/>
            </a:xfrm>
            <a:custGeom>
              <a:avLst/>
              <a:gdLst>
                <a:gd name="connsiteX0" fmla="*/ 344255 w 438150"/>
                <a:gd name="connsiteY0" fmla="*/ 320246 h 568325"/>
                <a:gd name="connsiteX1" fmla="*/ 438150 w 438150"/>
                <a:gd name="connsiteY1" fmla="*/ 399092 h 568325"/>
                <a:gd name="connsiteX2" fmla="*/ 438150 w 438150"/>
                <a:gd name="connsiteY2" fmla="*/ 406601 h 568325"/>
                <a:gd name="connsiteX3" fmla="*/ 438150 w 438150"/>
                <a:gd name="connsiteY3" fmla="*/ 545520 h 568325"/>
                <a:gd name="connsiteX4" fmla="*/ 438150 w 438150"/>
                <a:gd name="connsiteY4" fmla="*/ 549275 h 568325"/>
                <a:gd name="connsiteX5" fmla="*/ 284162 w 438150"/>
                <a:gd name="connsiteY5" fmla="*/ 549275 h 568325"/>
                <a:gd name="connsiteX6" fmla="*/ 284162 w 438150"/>
                <a:gd name="connsiteY6" fmla="*/ 545520 h 568325"/>
                <a:gd name="connsiteX7" fmla="*/ 284162 w 438150"/>
                <a:gd name="connsiteY7" fmla="*/ 402847 h 568325"/>
                <a:gd name="connsiteX8" fmla="*/ 344255 w 438150"/>
                <a:gd name="connsiteY8" fmla="*/ 320246 h 568325"/>
                <a:gd name="connsiteX9" fmla="*/ 352879 w 438150"/>
                <a:gd name="connsiteY9" fmla="*/ 200025 h 568325"/>
                <a:gd name="connsiteX10" fmla="*/ 356621 w 438150"/>
                <a:gd name="connsiteY10" fmla="*/ 200025 h 568325"/>
                <a:gd name="connsiteX11" fmla="*/ 367847 w 438150"/>
                <a:gd name="connsiteY11" fmla="*/ 200025 h 568325"/>
                <a:gd name="connsiteX12" fmla="*/ 379072 w 438150"/>
                <a:gd name="connsiteY12" fmla="*/ 203767 h 568325"/>
                <a:gd name="connsiteX13" fmla="*/ 409008 w 438150"/>
                <a:gd name="connsiteY13" fmla="*/ 263638 h 568325"/>
                <a:gd name="connsiteX14" fmla="*/ 360363 w 438150"/>
                <a:gd name="connsiteY14" fmla="*/ 304800 h 568325"/>
                <a:gd name="connsiteX15" fmla="*/ 311717 w 438150"/>
                <a:gd name="connsiteY15" fmla="*/ 263638 h 568325"/>
                <a:gd name="connsiteX16" fmla="*/ 352879 w 438150"/>
                <a:gd name="connsiteY16" fmla="*/ 200025 h 568325"/>
                <a:gd name="connsiteX17" fmla="*/ 100853 w 438150"/>
                <a:gd name="connsiteY17" fmla="*/ 196018 h 568325"/>
                <a:gd name="connsiteX18" fmla="*/ 254000 w 438150"/>
                <a:gd name="connsiteY18" fmla="*/ 320120 h 568325"/>
                <a:gd name="connsiteX19" fmla="*/ 254000 w 438150"/>
                <a:gd name="connsiteY19" fmla="*/ 331402 h 568325"/>
                <a:gd name="connsiteX20" fmla="*/ 254000 w 438150"/>
                <a:gd name="connsiteY20" fmla="*/ 557043 h 568325"/>
                <a:gd name="connsiteX21" fmla="*/ 254000 w 438150"/>
                <a:gd name="connsiteY21" fmla="*/ 568325 h 568325"/>
                <a:gd name="connsiteX22" fmla="*/ 0 w 438150"/>
                <a:gd name="connsiteY22" fmla="*/ 568325 h 568325"/>
                <a:gd name="connsiteX23" fmla="*/ 0 w 438150"/>
                <a:gd name="connsiteY23" fmla="*/ 560804 h 568325"/>
                <a:gd name="connsiteX24" fmla="*/ 0 w 438150"/>
                <a:gd name="connsiteY24" fmla="*/ 327642 h 568325"/>
                <a:gd name="connsiteX25" fmla="*/ 100853 w 438150"/>
                <a:gd name="connsiteY25" fmla="*/ 196018 h 568325"/>
                <a:gd name="connsiteX26" fmla="*/ 112091 w 438150"/>
                <a:gd name="connsiteY26" fmla="*/ 0 h 568325"/>
                <a:gd name="connsiteX27" fmla="*/ 115818 w 438150"/>
                <a:gd name="connsiteY27" fmla="*/ 0 h 568325"/>
                <a:gd name="connsiteX28" fmla="*/ 138181 w 438150"/>
                <a:gd name="connsiteY28" fmla="*/ 0 h 568325"/>
                <a:gd name="connsiteX29" fmla="*/ 153090 w 438150"/>
                <a:gd name="connsiteY29" fmla="*/ 3762 h 568325"/>
                <a:gd name="connsiteX30" fmla="*/ 205271 w 438150"/>
                <a:gd name="connsiteY30" fmla="*/ 101566 h 568325"/>
                <a:gd name="connsiteX31" fmla="*/ 127000 w 438150"/>
                <a:gd name="connsiteY31" fmla="*/ 169276 h 568325"/>
                <a:gd name="connsiteX32" fmla="*/ 48729 w 438150"/>
                <a:gd name="connsiteY32" fmla="*/ 101566 h 568325"/>
                <a:gd name="connsiteX33" fmla="*/ 112091 w 438150"/>
                <a:gd name="connsiteY33" fmla="*/ 0 h 568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8150" h="568325">
                  <a:moveTo>
                    <a:pt x="344255" y="320246"/>
                  </a:moveTo>
                  <a:cubicBezTo>
                    <a:pt x="393080" y="312737"/>
                    <a:pt x="434394" y="346528"/>
                    <a:pt x="438150" y="399092"/>
                  </a:cubicBezTo>
                  <a:cubicBezTo>
                    <a:pt x="438150" y="399092"/>
                    <a:pt x="438150" y="402847"/>
                    <a:pt x="438150" y="406601"/>
                  </a:cubicBezTo>
                  <a:cubicBezTo>
                    <a:pt x="438150" y="451656"/>
                    <a:pt x="438150" y="496711"/>
                    <a:pt x="438150" y="545520"/>
                  </a:cubicBezTo>
                  <a:cubicBezTo>
                    <a:pt x="438150" y="545520"/>
                    <a:pt x="438150" y="545520"/>
                    <a:pt x="438150" y="549275"/>
                  </a:cubicBezTo>
                  <a:cubicBezTo>
                    <a:pt x="438150" y="549275"/>
                    <a:pt x="438150" y="549275"/>
                    <a:pt x="284162" y="549275"/>
                  </a:cubicBezTo>
                  <a:cubicBezTo>
                    <a:pt x="284162" y="549275"/>
                    <a:pt x="284162" y="545520"/>
                    <a:pt x="284162" y="545520"/>
                  </a:cubicBezTo>
                  <a:cubicBezTo>
                    <a:pt x="284162" y="496711"/>
                    <a:pt x="284162" y="451656"/>
                    <a:pt x="284162" y="402847"/>
                  </a:cubicBezTo>
                  <a:cubicBezTo>
                    <a:pt x="284162" y="361546"/>
                    <a:pt x="310453" y="327755"/>
                    <a:pt x="344255" y="320246"/>
                  </a:cubicBezTo>
                  <a:close/>
                  <a:moveTo>
                    <a:pt x="352879" y="200025"/>
                  </a:moveTo>
                  <a:cubicBezTo>
                    <a:pt x="352879" y="200025"/>
                    <a:pt x="352879" y="200025"/>
                    <a:pt x="356621" y="200025"/>
                  </a:cubicBezTo>
                  <a:cubicBezTo>
                    <a:pt x="356621" y="200025"/>
                    <a:pt x="356621" y="200025"/>
                    <a:pt x="367847" y="200025"/>
                  </a:cubicBezTo>
                  <a:cubicBezTo>
                    <a:pt x="371589" y="200025"/>
                    <a:pt x="375330" y="203767"/>
                    <a:pt x="379072" y="203767"/>
                  </a:cubicBezTo>
                  <a:cubicBezTo>
                    <a:pt x="401524" y="211251"/>
                    <a:pt x="412750" y="237445"/>
                    <a:pt x="409008" y="263638"/>
                  </a:cubicBezTo>
                  <a:cubicBezTo>
                    <a:pt x="405266" y="286090"/>
                    <a:pt x="386556" y="304800"/>
                    <a:pt x="360363" y="304800"/>
                  </a:cubicBezTo>
                  <a:cubicBezTo>
                    <a:pt x="337911" y="304800"/>
                    <a:pt x="319201" y="286090"/>
                    <a:pt x="311717" y="263638"/>
                  </a:cubicBezTo>
                  <a:cubicBezTo>
                    <a:pt x="307975" y="233703"/>
                    <a:pt x="326685" y="207509"/>
                    <a:pt x="352879" y="200025"/>
                  </a:cubicBezTo>
                  <a:close/>
                  <a:moveTo>
                    <a:pt x="100853" y="196018"/>
                  </a:moveTo>
                  <a:cubicBezTo>
                    <a:pt x="175559" y="180975"/>
                    <a:pt x="246529" y="241146"/>
                    <a:pt x="254000" y="320120"/>
                  </a:cubicBezTo>
                  <a:cubicBezTo>
                    <a:pt x="254000" y="323881"/>
                    <a:pt x="254000" y="327642"/>
                    <a:pt x="254000" y="331402"/>
                  </a:cubicBezTo>
                  <a:cubicBezTo>
                    <a:pt x="254000" y="406616"/>
                    <a:pt x="254000" y="481829"/>
                    <a:pt x="254000" y="557043"/>
                  </a:cubicBezTo>
                  <a:cubicBezTo>
                    <a:pt x="254000" y="557043"/>
                    <a:pt x="254000" y="557043"/>
                    <a:pt x="254000" y="568325"/>
                  </a:cubicBezTo>
                  <a:cubicBezTo>
                    <a:pt x="254000" y="568325"/>
                    <a:pt x="254000" y="568325"/>
                    <a:pt x="0" y="568325"/>
                  </a:cubicBezTo>
                  <a:cubicBezTo>
                    <a:pt x="0" y="564564"/>
                    <a:pt x="0" y="564564"/>
                    <a:pt x="0" y="560804"/>
                  </a:cubicBezTo>
                  <a:cubicBezTo>
                    <a:pt x="0" y="485590"/>
                    <a:pt x="0" y="406616"/>
                    <a:pt x="0" y="327642"/>
                  </a:cubicBezTo>
                  <a:cubicBezTo>
                    <a:pt x="0" y="263710"/>
                    <a:pt x="44823" y="211060"/>
                    <a:pt x="100853" y="196018"/>
                  </a:cubicBezTo>
                  <a:close/>
                  <a:moveTo>
                    <a:pt x="112091" y="0"/>
                  </a:moveTo>
                  <a:cubicBezTo>
                    <a:pt x="115818" y="0"/>
                    <a:pt x="115818" y="0"/>
                    <a:pt x="115818" y="0"/>
                  </a:cubicBezTo>
                  <a:cubicBezTo>
                    <a:pt x="115818" y="0"/>
                    <a:pt x="115818" y="0"/>
                    <a:pt x="138181" y="0"/>
                  </a:cubicBezTo>
                  <a:cubicBezTo>
                    <a:pt x="141909" y="0"/>
                    <a:pt x="149363" y="3762"/>
                    <a:pt x="153090" y="3762"/>
                  </a:cubicBezTo>
                  <a:cubicBezTo>
                    <a:pt x="190362" y="18808"/>
                    <a:pt x="212725" y="60187"/>
                    <a:pt x="205271" y="101566"/>
                  </a:cubicBezTo>
                  <a:cubicBezTo>
                    <a:pt x="197816" y="139183"/>
                    <a:pt x="164272" y="169276"/>
                    <a:pt x="127000" y="169276"/>
                  </a:cubicBezTo>
                  <a:cubicBezTo>
                    <a:pt x="89728" y="173038"/>
                    <a:pt x="56184" y="142944"/>
                    <a:pt x="48729" y="101566"/>
                  </a:cubicBezTo>
                  <a:cubicBezTo>
                    <a:pt x="41275" y="52664"/>
                    <a:pt x="71092" y="7523"/>
                    <a:pt x="112091" y="0"/>
                  </a:cubicBezTo>
                  <a:close/>
                </a:path>
              </a:pathLst>
            </a:custGeom>
            <a:solidFill>
              <a:schemeClr val="bg1"/>
            </a:solidFill>
            <a:ln>
              <a:noFill/>
            </a:ln>
          </p:spPr>
          <p:txBody>
            <a:bodyPr vert="horz" wrap="square" lIns="83999" tIns="41999" rIns="83999" bIns="41999" numCol="1" anchor="t" anchorCtr="0" compatLnSpc="1">
              <a:noAutofit/>
            </a:bodyPr>
            <a:lstStyle/>
            <a:p>
              <a:pPr fontAlgn="auto"/>
              <a:endParaRPr lang="zh-CN" altLang="en-US" sz="2025" strike="noStrike" noProof="1"/>
            </a:p>
          </p:txBody>
        </p:sp>
      </p:grpSp>
      <p:grpSp>
        <p:nvGrpSpPr>
          <p:cNvPr id="127" name="组合 126"/>
          <p:cNvGrpSpPr/>
          <p:nvPr/>
        </p:nvGrpSpPr>
        <p:grpSpPr>
          <a:xfrm>
            <a:off x="3678238" y="3411538"/>
            <a:ext cx="630237" cy="630237"/>
            <a:chOff x="3533526" y="3409951"/>
            <a:chExt cx="686158" cy="686156"/>
          </a:xfrm>
        </p:grpSpPr>
        <p:sp>
          <p:nvSpPr>
            <p:cNvPr id="128" name="椭圆 127"/>
            <p:cNvSpPr/>
            <p:nvPr/>
          </p:nvSpPr>
          <p:spPr>
            <a:xfrm>
              <a:off x="3533526" y="3409951"/>
              <a:ext cx="686158" cy="68615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940" strike="noStrike" noProof="1"/>
            </a:p>
          </p:txBody>
        </p:sp>
        <p:grpSp>
          <p:nvGrpSpPr>
            <p:cNvPr id="129" name="组合 128"/>
            <p:cNvGrpSpPr/>
            <p:nvPr/>
          </p:nvGrpSpPr>
          <p:grpSpPr>
            <a:xfrm>
              <a:off x="3711212" y="3582217"/>
              <a:ext cx="341624" cy="341624"/>
              <a:chOff x="5637213" y="3511550"/>
              <a:chExt cx="376238" cy="376238"/>
            </a:xfrm>
            <a:solidFill>
              <a:schemeClr val="bg1"/>
            </a:solidFill>
          </p:grpSpPr>
          <p:sp>
            <p:nvSpPr>
              <p:cNvPr id="130" name="Freeform 50"/>
              <p:cNvSpPr>
                <a:spLocks noEditPoints="1"/>
              </p:cNvSpPr>
              <p:nvPr/>
            </p:nvSpPr>
            <p:spPr bwMode="auto">
              <a:xfrm>
                <a:off x="5637213" y="3546475"/>
                <a:ext cx="341313" cy="341313"/>
              </a:xfrm>
              <a:custGeom>
                <a:avLst/>
                <a:gdLst>
                  <a:gd name="T0" fmla="*/ 92 w 184"/>
                  <a:gd name="T1" fmla="*/ 184 h 184"/>
                  <a:gd name="T2" fmla="*/ 184 w 184"/>
                  <a:gd name="T3" fmla="*/ 92 h 184"/>
                  <a:gd name="T4" fmla="*/ 173 w 184"/>
                  <a:gd name="T5" fmla="*/ 49 h 184"/>
                  <a:gd name="T6" fmla="*/ 171 w 184"/>
                  <a:gd name="T7" fmla="*/ 49 h 184"/>
                  <a:gd name="T8" fmla="*/ 170 w 184"/>
                  <a:gd name="T9" fmla="*/ 49 h 184"/>
                  <a:gd name="T10" fmla="*/ 158 w 184"/>
                  <a:gd name="T11" fmla="*/ 48 h 184"/>
                  <a:gd name="T12" fmla="*/ 149 w 184"/>
                  <a:gd name="T13" fmla="*/ 56 h 184"/>
                  <a:gd name="T14" fmla="*/ 160 w 184"/>
                  <a:gd name="T15" fmla="*/ 92 h 184"/>
                  <a:gd name="T16" fmla="*/ 92 w 184"/>
                  <a:gd name="T17" fmla="*/ 160 h 184"/>
                  <a:gd name="T18" fmla="*/ 24 w 184"/>
                  <a:gd name="T19" fmla="*/ 92 h 184"/>
                  <a:gd name="T20" fmla="*/ 92 w 184"/>
                  <a:gd name="T21" fmla="*/ 24 h 184"/>
                  <a:gd name="T22" fmla="*/ 128 w 184"/>
                  <a:gd name="T23" fmla="*/ 35 h 184"/>
                  <a:gd name="T24" fmla="*/ 135 w 184"/>
                  <a:gd name="T25" fmla="*/ 27 h 184"/>
                  <a:gd name="T26" fmla="*/ 134 w 184"/>
                  <a:gd name="T27" fmla="*/ 14 h 184"/>
                  <a:gd name="T28" fmla="*/ 134 w 184"/>
                  <a:gd name="T29" fmla="*/ 10 h 184"/>
                  <a:gd name="T30" fmla="*/ 92 w 184"/>
                  <a:gd name="T31" fmla="*/ 0 h 184"/>
                  <a:gd name="T32" fmla="*/ 0 w 184"/>
                  <a:gd name="T33" fmla="*/ 92 h 184"/>
                  <a:gd name="T34" fmla="*/ 92 w 184"/>
                  <a:gd name="T35" fmla="*/ 184 h 184"/>
                  <a:gd name="T36" fmla="*/ 92 w 184"/>
                  <a:gd name="T37" fmla="*/ 184 h 184"/>
                  <a:gd name="T38" fmla="*/ 92 w 18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84">
                    <a:moveTo>
                      <a:pt x="92" y="184"/>
                    </a:moveTo>
                    <a:cubicBezTo>
                      <a:pt x="143" y="184"/>
                      <a:pt x="184" y="143"/>
                      <a:pt x="184" y="92"/>
                    </a:cubicBezTo>
                    <a:cubicBezTo>
                      <a:pt x="184" y="76"/>
                      <a:pt x="180" y="62"/>
                      <a:pt x="173" y="49"/>
                    </a:cubicBezTo>
                    <a:cubicBezTo>
                      <a:pt x="172" y="49"/>
                      <a:pt x="172" y="49"/>
                      <a:pt x="171" y="49"/>
                    </a:cubicBezTo>
                    <a:cubicBezTo>
                      <a:pt x="170" y="49"/>
                      <a:pt x="170" y="49"/>
                      <a:pt x="170" y="49"/>
                    </a:cubicBezTo>
                    <a:cubicBezTo>
                      <a:pt x="158" y="48"/>
                      <a:pt x="158" y="48"/>
                      <a:pt x="158" y="48"/>
                    </a:cubicBezTo>
                    <a:cubicBezTo>
                      <a:pt x="149" y="56"/>
                      <a:pt x="149" y="56"/>
                      <a:pt x="149" y="56"/>
                    </a:cubicBezTo>
                    <a:cubicBezTo>
                      <a:pt x="156" y="67"/>
                      <a:pt x="160" y="79"/>
                      <a:pt x="160" y="92"/>
                    </a:cubicBezTo>
                    <a:cubicBezTo>
                      <a:pt x="160" y="129"/>
                      <a:pt x="129" y="160"/>
                      <a:pt x="92" y="160"/>
                    </a:cubicBezTo>
                    <a:cubicBezTo>
                      <a:pt x="55" y="160"/>
                      <a:pt x="24" y="129"/>
                      <a:pt x="24" y="92"/>
                    </a:cubicBezTo>
                    <a:cubicBezTo>
                      <a:pt x="24" y="55"/>
                      <a:pt x="55" y="24"/>
                      <a:pt x="92" y="24"/>
                    </a:cubicBezTo>
                    <a:cubicBezTo>
                      <a:pt x="105" y="24"/>
                      <a:pt x="117" y="28"/>
                      <a:pt x="128" y="35"/>
                    </a:cubicBezTo>
                    <a:cubicBezTo>
                      <a:pt x="135" y="27"/>
                      <a:pt x="135" y="27"/>
                      <a:pt x="135" y="27"/>
                    </a:cubicBezTo>
                    <a:cubicBezTo>
                      <a:pt x="134" y="14"/>
                      <a:pt x="134" y="14"/>
                      <a:pt x="134" y="14"/>
                    </a:cubicBezTo>
                    <a:cubicBezTo>
                      <a:pt x="134" y="12"/>
                      <a:pt x="134" y="11"/>
                      <a:pt x="134" y="10"/>
                    </a:cubicBezTo>
                    <a:cubicBezTo>
                      <a:pt x="122" y="4"/>
                      <a:pt x="107" y="0"/>
                      <a:pt x="92" y="0"/>
                    </a:cubicBezTo>
                    <a:cubicBezTo>
                      <a:pt x="41" y="0"/>
                      <a:pt x="0" y="41"/>
                      <a:pt x="0" y="92"/>
                    </a:cubicBezTo>
                    <a:cubicBezTo>
                      <a:pt x="0" y="143"/>
                      <a:pt x="41" y="184"/>
                      <a:pt x="92" y="184"/>
                    </a:cubicBezTo>
                    <a:close/>
                    <a:moveTo>
                      <a:pt x="92" y="184"/>
                    </a:moveTo>
                    <a:cubicBezTo>
                      <a:pt x="92" y="184"/>
                      <a:pt x="92" y="184"/>
                      <a:pt x="92" y="184"/>
                    </a:cubicBezTo>
                  </a:path>
                </a:pathLst>
              </a:custGeom>
              <a:grpFill/>
              <a:ln>
                <a:noFill/>
              </a:ln>
            </p:spPr>
            <p:txBody>
              <a:bodyPr vert="horz" wrap="square" lIns="83999" tIns="41999" rIns="83999" bIns="41999" numCol="1" anchor="t" anchorCtr="0" compatLnSpc="1"/>
              <a:lstStyle/>
              <a:p>
                <a:pPr fontAlgn="auto"/>
                <a:endParaRPr lang="zh-CN" altLang="en-US" sz="2025" strike="noStrike" noProof="1"/>
              </a:p>
            </p:txBody>
          </p:sp>
          <p:sp>
            <p:nvSpPr>
              <p:cNvPr id="131" name="Freeform 51"/>
              <p:cNvSpPr>
                <a:spLocks noEditPoints="1"/>
              </p:cNvSpPr>
              <p:nvPr/>
            </p:nvSpPr>
            <p:spPr bwMode="auto">
              <a:xfrm>
                <a:off x="5724525" y="3633788"/>
                <a:ext cx="166688" cy="166688"/>
              </a:xfrm>
              <a:custGeom>
                <a:avLst/>
                <a:gdLst>
                  <a:gd name="T0" fmla="*/ 45 w 90"/>
                  <a:gd name="T1" fmla="*/ 21 h 90"/>
                  <a:gd name="T2" fmla="*/ 47 w 90"/>
                  <a:gd name="T3" fmla="*/ 21 h 90"/>
                  <a:gd name="T4" fmla="*/ 64 w 90"/>
                  <a:gd name="T5" fmla="*/ 4 h 90"/>
                  <a:gd name="T6" fmla="*/ 64 w 90"/>
                  <a:gd name="T7" fmla="*/ 4 h 90"/>
                  <a:gd name="T8" fmla="*/ 45 w 90"/>
                  <a:gd name="T9" fmla="*/ 0 h 90"/>
                  <a:gd name="T10" fmla="*/ 0 w 90"/>
                  <a:gd name="T11" fmla="*/ 45 h 90"/>
                  <a:gd name="T12" fmla="*/ 45 w 90"/>
                  <a:gd name="T13" fmla="*/ 90 h 90"/>
                  <a:gd name="T14" fmla="*/ 90 w 90"/>
                  <a:gd name="T15" fmla="*/ 45 h 90"/>
                  <a:gd name="T16" fmla="*/ 86 w 90"/>
                  <a:gd name="T17" fmla="*/ 26 h 90"/>
                  <a:gd name="T18" fmla="*/ 86 w 90"/>
                  <a:gd name="T19" fmla="*/ 26 h 90"/>
                  <a:gd name="T20" fmla="*/ 69 w 90"/>
                  <a:gd name="T21" fmla="*/ 43 h 90"/>
                  <a:gd name="T22" fmla="*/ 69 w 90"/>
                  <a:gd name="T23" fmla="*/ 45 h 90"/>
                  <a:gd name="T24" fmla="*/ 45 w 90"/>
                  <a:gd name="T25" fmla="*/ 69 h 90"/>
                  <a:gd name="T26" fmla="*/ 21 w 90"/>
                  <a:gd name="T27" fmla="*/ 45 h 90"/>
                  <a:gd name="T28" fmla="*/ 45 w 90"/>
                  <a:gd name="T29" fmla="*/ 21 h 90"/>
                  <a:gd name="T30" fmla="*/ 45 w 90"/>
                  <a:gd name="T31" fmla="*/ 21 h 90"/>
                  <a:gd name="T32" fmla="*/ 45 w 90"/>
                  <a:gd name="T33"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90">
                    <a:moveTo>
                      <a:pt x="45" y="21"/>
                    </a:moveTo>
                    <a:cubicBezTo>
                      <a:pt x="46" y="21"/>
                      <a:pt x="46" y="21"/>
                      <a:pt x="47" y="21"/>
                    </a:cubicBezTo>
                    <a:cubicBezTo>
                      <a:pt x="64" y="4"/>
                      <a:pt x="64" y="4"/>
                      <a:pt x="64" y="4"/>
                    </a:cubicBezTo>
                    <a:cubicBezTo>
                      <a:pt x="64" y="4"/>
                      <a:pt x="64" y="4"/>
                      <a:pt x="64" y="4"/>
                    </a:cubicBezTo>
                    <a:cubicBezTo>
                      <a:pt x="58" y="1"/>
                      <a:pt x="52" y="0"/>
                      <a:pt x="45" y="0"/>
                    </a:cubicBezTo>
                    <a:cubicBezTo>
                      <a:pt x="20" y="0"/>
                      <a:pt x="0" y="20"/>
                      <a:pt x="0" y="45"/>
                    </a:cubicBezTo>
                    <a:cubicBezTo>
                      <a:pt x="0" y="70"/>
                      <a:pt x="20" y="90"/>
                      <a:pt x="45" y="90"/>
                    </a:cubicBezTo>
                    <a:cubicBezTo>
                      <a:pt x="70" y="90"/>
                      <a:pt x="90" y="70"/>
                      <a:pt x="90" y="45"/>
                    </a:cubicBezTo>
                    <a:cubicBezTo>
                      <a:pt x="90" y="38"/>
                      <a:pt x="89" y="32"/>
                      <a:pt x="86" y="26"/>
                    </a:cubicBezTo>
                    <a:cubicBezTo>
                      <a:pt x="86" y="26"/>
                      <a:pt x="86" y="26"/>
                      <a:pt x="86" y="26"/>
                    </a:cubicBezTo>
                    <a:cubicBezTo>
                      <a:pt x="69" y="43"/>
                      <a:pt x="69" y="43"/>
                      <a:pt x="69" y="43"/>
                    </a:cubicBezTo>
                    <a:cubicBezTo>
                      <a:pt x="69" y="44"/>
                      <a:pt x="69" y="44"/>
                      <a:pt x="69" y="45"/>
                    </a:cubicBezTo>
                    <a:cubicBezTo>
                      <a:pt x="69" y="58"/>
                      <a:pt x="58" y="69"/>
                      <a:pt x="45" y="69"/>
                    </a:cubicBezTo>
                    <a:cubicBezTo>
                      <a:pt x="32" y="69"/>
                      <a:pt x="21" y="58"/>
                      <a:pt x="21" y="45"/>
                    </a:cubicBezTo>
                    <a:cubicBezTo>
                      <a:pt x="21" y="32"/>
                      <a:pt x="32" y="21"/>
                      <a:pt x="45" y="21"/>
                    </a:cubicBezTo>
                    <a:close/>
                    <a:moveTo>
                      <a:pt x="45" y="21"/>
                    </a:moveTo>
                    <a:cubicBezTo>
                      <a:pt x="45" y="21"/>
                      <a:pt x="45" y="21"/>
                      <a:pt x="45" y="21"/>
                    </a:cubicBezTo>
                  </a:path>
                </a:pathLst>
              </a:custGeom>
              <a:grpFill/>
              <a:ln>
                <a:noFill/>
              </a:ln>
            </p:spPr>
            <p:txBody>
              <a:bodyPr vert="horz" wrap="square" lIns="83999" tIns="41999" rIns="83999" bIns="41999" numCol="1" anchor="t" anchorCtr="0" compatLnSpc="1"/>
              <a:lstStyle/>
              <a:p>
                <a:pPr fontAlgn="auto"/>
                <a:endParaRPr lang="zh-CN" altLang="en-US" sz="2025" strike="noStrike" noProof="1"/>
              </a:p>
            </p:txBody>
          </p:sp>
          <p:sp>
            <p:nvSpPr>
              <p:cNvPr id="132" name="Freeform 52"/>
              <p:cNvSpPr>
                <a:spLocks noEditPoints="1"/>
              </p:cNvSpPr>
              <p:nvPr/>
            </p:nvSpPr>
            <p:spPr bwMode="auto">
              <a:xfrm>
                <a:off x="5824538" y="3511550"/>
                <a:ext cx="188913" cy="188913"/>
              </a:xfrm>
              <a:custGeom>
                <a:avLst/>
                <a:gdLst>
                  <a:gd name="T0" fmla="*/ 86 w 102"/>
                  <a:gd name="T1" fmla="*/ 28 h 102"/>
                  <a:gd name="T2" fmla="*/ 91 w 102"/>
                  <a:gd name="T3" fmla="*/ 23 h 102"/>
                  <a:gd name="T4" fmla="*/ 91 w 102"/>
                  <a:gd name="T5" fmla="*/ 14 h 102"/>
                  <a:gd name="T6" fmla="*/ 87 w 102"/>
                  <a:gd name="T7" fmla="*/ 11 h 102"/>
                  <a:gd name="T8" fmla="*/ 83 w 102"/>
                  <a:gd name="T9" fmla="*/ 9 h 102"/>
                  <a:gd name="T10" fmla="*/ 79 w 102"/>
                  <a:gd name="T11" fmla="*/ 11 h 102"/>
                  <a:gd name="T12" fmla="*/ 74 w 102"/>
                  <a:gd name="T13" fmla="*/ 17 h 102"/>
                  <a:gd name="T14" fmla="*/ 72 w 102"/>
                  <a:gd name="T15" fmla="*/ 2 h 102"/>
                  <a:gd name="T16" fmla="*/ 70 w 102"/>
                  <a:gd name="T17" fmla="*/ 0 h 102"/>
                  <a:gd name="T18" fmla="*/ 69 w 102"/>
                  <a:gd name="T19" fmla="*/ 0 h 102"/>
                  <a:gd name="T20" fmla="*/ 47 w 102"/>
                  <a:gd name="T21" fmla="*/ 23 h 102"/>
                  <a:gd name="T22" fmla="*/ 44 w 102"/>
                  <a:gd name="T23" fmla="*/ 30 h 102"/>
                  <a:gd name="T24" fmla="*/ 44 w 102"/>
                  <a:gd name="T25" fmla="*/ 31 h 102"/>
                  <a:gd name="T26" fmla="*/ 45 w 102"/>
                  <a:gd name="T27" fmla="*/ 45 h 102"/>
                  <a:gd name="T28" fmla="*/ 37 w 102"/>
                  <a:gd name="T29" fmla="*/ 53 h 102"/>
                  <a:gd name="T30" fmla="*/ 22 w 102"/>
                  <a:gd name="T31" fmla="*/ 68 h 102"/>
                  <a:gd name="T32" fmla="*/ 22 w 102"/>
                  <a:gd name="T33" fmla="*/ 68 h 102"/>
                  <a:gd name="T34" fmla="*/ 8 w 102"/>
                  <a:gd name="T35" fmla="*/ 82 h 102"/>
                  <a:gd name="T36" fmla="*/ 2 w 102"/>
                  <a:gd name="T37" fmla="*/ 89 h 102"/>
                  <a:gd name="T38" fmla="*/ 0 w 102"/>
                  <a:gd name="T39" fmla="*/ 92 h 102"/>
                  <a:gd name="T40" fmla="*/ 0 w 102"/>
                  <a:gd name="T41" fmla="*/ 97 h 102"/>
                  <a:gd name="T42" fmla="*/ 5 w 102"/>
                  <a:gd name="T43" fmla="*/ 102 h 102"/>
                  <a:gd name="T44" fmla="*/ 5 w 102"/>
                  <a:gd name="T45" fmla="*/ 102 h 102"/>
                  <a:gd name="T46" fmla="*/ 10 w 102"/>
                  <a:gd name="T47" fmla="*/ 102 h 102"/>
                  <a:gd name="T48" fmla="*/ 13 w 102"/>
                  <a:gd name="T49" fmla="*/ 100 h 102"/>
                  <a:gd name="T50" fmla="*/ 57 w 102"/>
                  <a:gd name="T51" fmla="*/ 56 h 102"/>
                  <a:gd name="T52" fmla="*/ 70 w 102"/>
                  <a:gd name="T53" fmla="*/ 57 h 102"/>
                  <a:gd name="T54" fmla="*/ 71 w 102"/>
                  <a:gd name="T55" fmla="*/ 57 h 102"/>
                  <a:gd name="T56" fmla="*/ 71 w 102"/>
                  <a:gd name="T57" fmla="*/ 57 h 102"/>
                  <a:gd name="T58" fmla="*/ 78 w 102"/>
                  <a:gd name="T59" fmla="*/ 54 h 102"/>
                  <a:gd name="T60" fmla="*/ 101 w 102"/>
                  <a:gd name="T61" fmla="*/ 32 h 102"/>
                  <a:gd name="T62" fmla="*/ 100 w 102"/>
                  <a:gd name="T63" fmla="*/ 29 h 102"/>
                  <a:gd name="T64" fmla="*/ 86 w 102"/>
                  <a:gd name="T65" fmla="*/ 28 h 102"/>
                  <a:gd name="T66" fmla="*/ 86 w 102"/>
                  <a:gd name="T67" fmla="*/ 28 h 102"/>
                  <a:gd name="T68" fmla="*/ 86 w 102"/>
                  <a:gd name="T69"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86" y="28"/>
                    </a:moveTo>
                    <a:cubicBezTo>
                      <a:pt x="91" y="23"/>
                      <a:pt x="91" y="23"/>
                      <a:pt x="91" y="23"/>
                    </a:cubicBezTo>
                    <a:cubicBezTo>
                      <a:pt x="93" y="20"/>
                      <a:pt x="93" y="17"/>
                      <a:pt x="91" y="14"/>
                    </a:cubicBezTo>
                    <a:cubicBezTo>
                      <a:pt x="87" y="11"/>
                      <a:pt x="87" y="11"/>
                      <a:pt x="87" y="11"/>
                    </a:cubicBezTo>
                    <a:cubicBezTo>
                      <a:pt x="86" y="10"/>
                      <a:pt x="85" y="9"/>
                      <a:pt x="83" y="9"/>
                    </a:cubicBezTo>
                    <a:cubicBezTo>
                      <a:pt x="82" y="9"/>
                      <a:pt x="80" y="10"/>
                      <a:pt x="79" y="11"/>
                    </a:cubicBezTo>
                    <a:cubicBezTo>
                      <a:pt x="74" y="17"/>
                      <a:pt x="74" y="17"/>
                      <a:pt x="74" y="17"/>
                    </a:cubicBezTo>
                    <a:cubicBezTo>
                      <a:pt x="72" y="2"/>
                      <a:pt x="72" y="2"/>
                      <a:pt x="72" y="2"/>
                    </a:cubicBezTo>
                    <a:cubicBezTo>
                      <a:pt x="72" y="0"/>
                      <a:pt x="71" y="0"/>
                      <a:pt x="70" y="0"/>
                    </a:cubicBezTo>
                    <a:cubicBezTo>
                      <a:pt x="70" y="0"/>
                      <a:pt x="69" y="0"/>
                      <a:pt x="69" y="0"/>
                    </a:cubicBezTo>
                    <a:cubicBezTo>
                      <a:pt x="47" y="23"/>
                      <a:pt x="47" y="23"/>
                      <a:pt x="47" y="23"/>
                    </a:cubicBezTo>
                    <a:cubicBezTo>
                      <a:pt x="45" y="25"/>
                      <a:pt x="44" y="28"/>
                      <a:pt x="44" y="30"/>
                    </a:cubicBezTo>
                    <a:cubicBezTo>
                      <a:pt x="44" y="31"/>
                      <a:pt x="44" y="31"/>
                      <a:pt x="44" y="31"/>
                    </a:cubicBezTo>
                    <a:cubicBezTo>
                      <a:pt x="45" y="45"/>
                      <a:pt x="45" y="45"/>
                      <a:pt x="45" y="45"/>
                    </a:cubicBezTo>
                    <a:cubicBezTo>
                      <a:pt x="37" y="53"/>
                      <a:pt x="37" y="53"/>
                      <a:pt x="37" y="53"/>
                    </a:cubicBezTo>
                    <a:cubicBezTo>
                      <a:pt x="22" y="68"/>
                      <a:pt x="22" y="68"/>
                      <a:pt x="22" y="68"/>
                    </a:cubicBezTo>
                    <a:cubicBezTo>
                      <a:pt x="22" y="68"/>
                      <a:pt x="22" y="68"/>
                      <a:pt x="22" y="68"/>
                    </a:cubicBezTo>
                    <a:cubicBezTo>
                      <a:pt x="8" y="82"/>
                      <a:pt x="8" y="82"/>
                      <a:pt x="8" y="82"/>
                    </a:cubicBezTo>
                    <a:cubicBezTo>
                      <a:pt x="2" y="89"/>
                      <a:pt x="2" y="89"/>
                      <a:pt x="2" y="89"/>
                    </a:cubicBezTo>
                    <a:cubicBezTo>
                      <a:pt x="1" y="90"/>
                      <a:pt x="0" y="91"/>
                      <a:pt x="0" y="92"/>
                    </a:cubicBezTo>
                    <a:cubicBezTo>
                      <a:pt x="0" y="97"/>
                      <a:pt x="0" y="97"/>
                      <a:pt x="0" y="97"/>
                    </a:cubicBezTo>
                    <a:cubicBezTo>
                      <a:pt x="0" y="100"/>
                      <a:pt x="2" y="102"/>
                      <a:pt x="5" y="102"/>
                    </a:cubicBezTo>
                    <a:cubicBezTo>
                      <a:pt x="5" y="102"/>
                      <a:pt x="5" y="102"/>
                      <a:pt x="5" y="102"/>
                    </a:cubicBezTo>
                    <a:cubicBezTo>
                      <a:pt x="10" y="102"/>
                      <a:pt x="10" y="102"/>
                      <a:pt x="10" y="102"/>
                    </a:cubicBezTo>
                    <a:cubicBezTo>
                      <a:pt x="11" y="102"/>
                      <a:pt x="12" y="101"/>
                      <a:pt x="13" y="100"/>
                    </a:cubicBezTo>
                    <a:cubicBezTo>
                      <a:pt x="57" y="56"/>
                      <a:pt x="57" y="56"/>
                      <a:pt x="57" y="56"/>
                    </a:cubicBezTo>
                    <a:cubicBezTo>
                      <a:pt x="70" y="57"/>
                      <a:pt x="70" y="57"/>
                      <a:pt x="70" y="57"/>
                    </a:cubicBezTo>
                    <a:cubicBezTo>
                      <a:pt x="71" y="57"/>
                      <a:pt x="71" y="57"/>
                      <a:pt x="71" y="57"/>
                    </a:cubicBezTo>
                    <a:cubicBezTo>
                      <a:pt x="71" y="57"/>
                      <a:pt x="71" y="57"/>
                      <a:pt x="71" y="57"/>
                    </a:cubicBezTo>
                    <a:cubicBezTo>
                      <a:pt x="74" y="57"/>
                      <a:pt x="77" y="56"/>
                      <a:pt x="78" y="54"/>
                    </a:cubicBezTo>
                    <a:cubicBezTo>
                      <a:pt x="101" y="32"/>
                      <a:pt x="101" y="32"/>
                      <a:pt x="101" y="32"/>
                    </a:cubicBezTo>
                    <a:cubicBezTo>
                      <a:pt x="102" y="31"/>
                      <a:pt x="101" y="29"/>
                      <a:pt x="100" y="29"/>
                    </a:cubicBezTo>
                    <a:lnTo>
                      <a:pt x="86" y="28"/>
                    </a:lnTo>
                    <a:close/>
                    <a:moveTo>
                      <a:pt x="86" y="28"/>
                    </a:moveTo>
                    <a:cubicBezTo>
                      <a:pt x="86" y="28"/>
                      <a:pt x="86" y="28"/>
                      <a:pt x="86" y="28"/>
                    </a:cubicBezTo>
                  </a:path>
                </a:pathLst>
              </a:custGeom>
              <a:grpFill/>
              <a:ln>
                <a:noFill/>
              </a:ln>
            </p:spPr>
            <p:txBody>
              <a:bodyPr vert="horz" wrap="square" lIns="83999" tIns="41999" rIns="83999" bIns="41999" numCol="1" anchor="t" anchorCtr="0" compatLnSpc="1"/>
              <a:lstStyle/>
              <a:p>
                <a:pPr fontAlgn="auto"/>
                <a:endParaRPr lang="zh-CN" altLang="en-US" sz="2025" strike="noStrike" noProof="1"/>
              </a:p>
            </p:txBody>
          </p:sp>
        </p:grpSp>
      </p:grpSp>
      <p:grpSp>
        <p:nvGrpSpPr>
          <p:cNvPr id="133" name="组合 132"/>
          <p:cNvGrpSpPr/>
          <p:nvPr/>
        </p:nvGrpSpPr>
        <p:grpSpPr>
          <a:xfrm>
            <a:off x="5106988" y="1820863"/>
            <a:ext cx="5919787" cy="1203325"/>
            <a:chOff x="5087888" y="1678835"/>
            <a:chExt cx="6443692" cy="1309939"/>
          </a:xfrm>
        </p:grpSpPr>
        <p:sp>
          <p:nvSpPr>
            <p:cNvPr id="134" name="任意多边形 133"/>
            <p:cNvSpPr/>
            <p:nvPr/>
          </p:nvSpPr>
          <p:spPr>
            <a:xfrm rot="16200000" flipH="1">
              <a:off x="7654758" y="-888042"/>
              <a:ext cx="1309939" cy="6443692"/>
            </a:xfrm>
            <a:custGeom>
              <a:avLst/>
              <a:gdLst>
                <a:gd name="connsiteX0" fmla="*/ 1632490 w 1632490"/>
                <a:gd name="connsiteY0" fmla="*/ 7785467 h 8030341"/>
                <a:gd name="connsiteX1" fmla="*/ 1632490 w 1632490"/>
                <a:gd name="connsiteY1" fmla="*/ 244875 h 8030341"/>
                <a:gd name="connsiteX2" fmla="*/ 816246 w 1632490"/>
                <a:gd name="connsiteY2" fmla="*/ 0 h 8030341"/>
                <a:gd name="connsiteX3" fmla="*/ 1 w 1632490"/>
                <a:gd name="connsiteY3" fmla="*/ 244875 h 8030341"/>
                <a:gd name="connsiteX4" fmla="*/ 1 w 1632490"/>
                <a:gd name="connsiteY4" fmla="*/ 6297784 h 8030341"/>
                <a:gd name="connsiteX5" fmla="*/ 0 w 1632490"/>
                <a:gd name="connsiteY5" fmla="*/ 6297785 h 8030341"/>
                <a:gd name="connsiteX6" fmla="*/ 1 w 1632490"/>
                <a:gd name="connsiteY6" fmla="*/ 6297785 h 8030341"/>
                <a:gd name="connsiteX7" fmla="*/ 1 w 1632490"/>
                <a:gd name="connsiteY7" fmla="*/ 6297785 h 8030341"/>
                <a:gd name="connsiteX8" fmla="*/ 0 w 1632490"/>
                <a:gd name="connsiteY8" fmla="*/ 6297785 h 8030341"/>
                <a:gd name="connsiteX9" fmla="*/ 0 w 1632490"/>
                <a:gd name="connsiteY9" fmla="*/ 7785468 h 8030341"/>
                <a:gd name="connsiteX10" fmla="*/ 816246 w 1632490"/>
                <a:gd name="connsiteY10" fmla="*/ 8030341 h 8030341"/>
                <a:gd name="connsiteX11" fmla="*/ 1632490 w 1632490"/>
                <a:gd name="connsiteY11" fmla="*/ 7785468 h 8030341"/>
                <a:gd name="connsiteX12" fmla="*/ 1632490 w 1632490"/>
                <a:gd name="connsiteY12" fmla="*/ 7785467 h 80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2490" h="8030341">
                  <a:moveTo>
                    <a:pt x="1632490" y="7785467"/>
                  </a:moveTo>
                  <a:lnTo>
                    <a:pt x="1632490" y="244875"/>
                  </a:lnTo>
                  <a:lnTo>
                    <a:pt x="816246" y="0"/>
                  </a:lnTo>
                  <a:lnTo>
                    <a:pt x="1" y="244875"/>
                  </a:lnTo>
                  <a:lnTo>
                    <a:pt x="1" y="6297784"/>
                  </a:lnTo>
                  <a:lnTo>
                    <a:pt x="0" y="6297785"/>
                  </a:lnTo>
                  <a:lnTo>
                    <a:pt x="1" y="6297785"/>
                  </a:lnTo>
                  <a:lnTo>
                    <a:pt x="1" y="6297785"/>
                  </a:lnTo>
                  <a:lnTo>
                    <a:pt x="0" y="6297785"/>
                  </a:lnTo>
                  <a:lnTo>
                    <a:pt x="0" y="7785468"/>
                  </a:lnTo>
                  <a:lnTo>
                    <a:pt x="816246" y="8030341"/>
                  </a:lnTo>
                  <a:lnTo>
                    <a:pt x="1632490" y="7785468"/>
                  </a:lnTo>
                  <a:lnTo>
                    <a:pt x="1632490" y="778546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25" strike="noStrike" noProof="1"/>
            </a:p>
          </p:txBody>
        </p:sp>
        <p:sp>
          <p:nvSpPr>
            <p:cNvPr id="135" name="任意多边形 134"/>
            <p:cNvSpPr/>
            <p:nvPr/>
          </p:nvSpPr>
          <p:spPr>
            <a:xfrm rot="16200000" flipH="1">
              <a:off x="4701629" y="2065096"/>
              <a:ext cx="1309938" cy="537418"/>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25" strike="noStrike" noProof="1"/>
            </a:p>
          </p:txBody>
        </p:sp>
        <p:sp>
          <p:nvSpPr>
            <p:cNvPr id="220180" name="TextBox 13"/>
            <p:cNvSpPr txBox="1"/>
            <p:nvPr/>
          </p:nvSpPr>
          <p:spPr>
            <a:xfrm>
              <a:off x="6321022" y="2323302"/>
              <a:ext cx="4381560" cy="468670"/>
            </a:xfrm>
            <a:prstGeom prst="rect">
              <a:avLst/>
            </a:prstGeom>
            <a:noFill/>
            <a:ln w="9525">
              <a:noFill/>
            </a:ln>
          </p:spPr>
          <p:txBody>
            <a:bodyPr wrap="square" lIns="0" tIns="0" rIns="0" bIns="0" anchor="t">
              <a:spAutoFit/>
            </a:bodyPr>
            <a:lstStyle/>
            <a:p>
              <a:pPr algn="just"/>
              <a:r>
                <a:rPr lang="zh-CN" altLang="en-US" sz="1400">
                  <a:latin typeface="Calibri" panose="020F0502020204030204" charset="0"/>
                  <a:ea typeface="宋体" panose="02010600030101010101" pitchFamily="2" charset="-122"/>
                  <a:sym typeface="宋体" panose="02010600030101010101" pitchFamily="2" charset="-122"/>
                </a:rPr>
                <a:t>系统自动定时读取或人工手动导入</a:t>
              </a:r>
              <a:r>
                <a:rPr lang="en-US" altLang="zh-CN" sz="1400">
                  <a:latin typeface="Calibri" panose="020F0502020204030204" charset="0"/>
                  <a:ea typeface="宋体" panose="02010600030101010101" pitchFamily="2" charset="-122"/>
                  <a:sym typeface="宋体" panose="02010600030101010101" pitchFamily="2" charset="-122"/>
                </a:rPr>
                <a:t>log</a:t>
              </a:r>
              <a:r>
                <a:rPr lang="zh-CN" altLang="en-US" sz="1400">
                  <a:latin typeface="Calibri" panose="020F0502020204030204" charset="0"/>
                  <a:ea typeface="宋体" panose="02010600030101010101" pitchFamily="2" charset="-122"/>
                  <a:sym typeface="宋体" panose="02010600030101010101" pitchFamily="2" charset="-122"/>
                </a:rPr>
                <a:t>文件，支持</a:t>
              </a:r>
              <a:r>
                <a:rPr lang="en-US" altLang="zh-CN" sz="1400">
                  <a:latin typeface="Calibri" panose="020F0502020204030204" charset="0"/>
                  <a:ea typeface="宋体" panose="02010600030101010101" pitchFamily="2" charset="-122"/>
                  <a:sym typeface="宋体" panose="02010600030101010101" pitchFamily="2" charset="-122"/>
                </a:rPr>
                <a:t>txt</a:t>
              </a:r>
              <a:r>
                <a:rPr lang="zh-CN" altLang="en-US" sz="1400">
                  <a:latin typeface="Calibri" panose="020F0502020204030204" charset="0"/>
                  <a:ea typeface="宋体" panose="02010600030101010101" pitchFamily="2" charset="-122"/>
                  <a:sym typeface="宋体" panose="02010600030101010101" pitchFamily="2" charset="-122"/>
                </a:rPr>
                <a:t>，</a:t>
              </a:r>
              <a:r>
                <a:rPr lang="en-US" altLang="zh-CN" sz="1400">
                  <a:latin typeface="Calibri" panose="020F0502020204030204" charset="0"/>
                  <a:ea typeface="宋体" panose="02010600030101010101" pitchFamily="2" charset="-122"/>
                  <a:sym typeface="宋体" panose="02010600030101010101" pitchFamily="2" charset="-122"/>
                </a:rPr>
                <a:t>excel,word</a:t>
              </a:r>
              <a:endParaRPr lang="en-US" altLang="zh-CN" sz="14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137" name="TextBox 14"/>
            <p:cNvSpPr txBox="1"/>
            <p:nvPr/>
          </p:nvSpPr>
          <p:spPr>
            <a:xfrm>
              <a:off x="6321086" y="1906949"/>
              <a:ext cx="2580453" cy="337332"/>
            </a:xfrm>
            <a:prstGeom prst="rect">
              <a:avLst/>
            </a:prstGeom>
            <a:noFill/>
          </p:spPr>
          <p:txBody>
            <a:bodyPr wrap="square" lIns="0" tIns="0" rIns="0" bIns="0" rtlCol="0">
              <a:spAutoFit/>
            </a:bodyPr>
            <a:lstStyle/>
            <a:p>
              <a:pPr fontAlgn="auto"/>
              <a:r>
                <a:rPr lang="zh-CN" altLang="en-US" sz="202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cs typeface="+mn-cs"/>
                  <a:sym typeface="+mn-ea"/>
                </a:rPr>
                <a:t>测量报告及日志</a:t>
              </a:r>
              <a:endParaRPr lang="zh-CN" altLang="en-US" sz="2020" b="1" noProof="1">
                <a:solidFill>
                  <a:schemeClr val="bg2"/>
                </a:solidFill>
                <a:latin typeface="微软雅黑" panose="020B0503020204020204" pitchFamily="34" charset="-122"/>
                <a:ea typeface="微软雅黑" panose="020B0503020204020204" pitchFamily="34" charset="-122"/>
              </a:endParaRPr>
            </a:p>
          </p:txBody>
        </p:sp>
        <p:sp>
          <p:nvSpPr>
            <p:cNvPr id="138" name="任意多边形 137"/>
            <p:cNvSpPr/>
            <p:nvPr/>
          </p:nvSpPr>
          <p:spPr>
            <a:xfrm rot="5400000">
              <a:off x="10607902" y="2065096"/>
              <a:ext cx="1309938" cy="537418"/>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25" strike="noStrike" noProof="1"/>
            </a:p>
          </p:txBody>
        </p:sp>
        <p:sp>
          <p:nvSpPr>
            <p:cNvPr id="139" name="TextBox 8"/>
            <p:cNvSpPr txBox="1"/>
            <p:nvPr/>
          </p:nvSpPr>
          <p:spPr>
            <a:xfrm>
              <a:off x="5680092" y="2026027"/>
              <a:ext cx="371688" cy="615500"/>
            </a:xfrm>
            <a:prstGeom prst="rect">
              <a:avLst/>
            </a:prstGeom>
            <a:noFill/>
          </p:spPr>
          <p:txBody>
            <a:bodyPr wrap="none" lIns="0" tIns="0" rIns="0" bIns="0" rtlCol="0">
              <a:spAutoFit/>
            </a:bodyPr>
            <a:lstStyle/>
            <a:p>
              <a:pPr algn="ctr" fontAlgn="auto"/>
              <a:r>
                <a:rPr lang="en-US" altLang="zh-CN" sz="3675" noProof="1">
                  <a:latin typeface="Bebas Neue Regular" pitchFamily="50" charset="0"/>
                  <a:ea typeface="微软雅黑" panose="020B0503020204020204" pitchFamily="34" charset="-122"/>
                  <a:cs typeface="+mn-cs"/>
                </a:rPr>
                <a:t>01</a:t>
              </a:r>
              <a:endParaRPr lang="en-US" altLang="zh-CN" sz="3675" noProof="1">
                <a:latin typeface="Bebas Neue Regular" pitchFamily="50" charset="0"/>
                <a:ea typeface="微软雅黑" panose="020B0503020204020204" pitchFamily="34" charset="-122"/>
              </a:endParaRPr>
            </a:p>
          </p:txBody>
        </p:sp>
      </p:grpSp>
      <p:grpSp>
        <p:nvGrpSpPr>
          <p:cNvPr id="140" name="组合 139"/>
          <p:cNvGrpSpPr/>
          <p:nvPr/>
        </p:nvGrpSpPr>
        <p:grpSpPr>
          <a:xfrm>
            <a:off x="5106988" y="3125788"/>
            <a:ext cx="5919787" cy="1203325"/>
            <a:chOff x="5087888" y="3098060"/>
            <a:chExt cx="6443692" cy="1309939"/>
          </a:xfrm>
        </p:grpSpPr>
        <p:sp>
          <p:nvSpPr>
            <p:cNvPr id="141" name="任意多边形 140"/>
            <p:cNvSpPr/>
            <p:nvPr/>
          </p:nvSpPr>
          <p:spPr>
            <a:xfrm rot="16200000" flipH="1">
              <a:off x="7654758" y="531177"/>
              <a:ext cx="1309939" cy="6443692"/>
            </a:xfrm>
            <a:custGeom>
              <a:avLst/>
              <a:gdLst>
                <a:gd name="connsiteX0" fmla="*/ 1632490 w 1632490"/>
                <a:gd name="connsiteY0" fmla="*/ 7785467 h 8030341"/>
                <a:gd name="connsiteX1" fmla="*/ 1632490 w 1632490"/>
                <a:gd name="connsiteY1" fmla="*/ 244875 h 8030341"/>
                <a:gd name="connsiteX2" fmla="*/ 816246 w 1632490"/>
                <a:gd name="connsiteY2" fmla="*/ 0 h 8030341"/>
                <a:gd name="connsiteX3" fmla="*/ 1 w 1632490"/>
                <a:gd name="connsiteY3" fmla="*/ 244875 h 8030341"/>
                <a:gd name="connsiteX4" fmla="*/ 1 w 1632490"/>
                <a:gd name="connsiteY4" fmla="*/ 6297784 h 8030341"/>
                <a:gd name="connsiteX5" fmla="*/ 0 w 1632490"/>
                <a:gd name="connsiteY5" fmla="*/ 6297785 h 8030341"/>
                <a:gd name="connsiteX6" fmla="*/ 1 w 1632490"/>
                <a:gd name="connsiteY6" fmla="*/ 6297785 h 8030341"/>
                <a:gd name="connsiteX7" fmla="*/ 1 w 1632490"/>
                <a:gd name="connsiteY7" fmla="*/ 6297785 h 8030341"/>
                <a:gd name="connsiteX8" fmla="*/ 0 w 1632490"/>
                <a:gd name="connsiteY8" fmla="*/ 6297785 h 8030341"/>
                <a:gd name="connsiteX9" fmla="*/ 0 w 1632490"/>
                <a:gd name="connsiteY9" fmla="*/ 7785468 h 8030341"/>
                <a:gd name="connsiteX10" fmla="*/ 816246 w 1632490"/>
                <a:gd name="connsiteY10" fmla="*/ 8030341 h 8030341"/>
                <a:gd name="connsiteX11" fmla="*/ 1632490 w 1632490"/>
                <a:gd name="connsiteY11" fmla="*/ 7785468 h 8030341"/>
                <a:gd name="connsiteX12" fmla="*/ 1632490 w 1632490"/>
                <a:gd name="connsiteY12" fmla="*/ 7785467 h 80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2490" h="8030341">
                  <a:moveTo>
                    <a:pt x="1632490" y="7785467"/>
                  </a:moveTo>
                  <a:lnTo>
                    <a:pt x="1632490" y="244875"/>
                  </a:lnTo>
                  <a:lnTo>
                    <a:pt x="816246" y="0"/>
                  </a:lnTo>
                  <a:lnTo>
                    <a:pt x="1" y="244875"/>
                  </a:lnTo>
                  <a:lnTo>
                    <a:pt x="1" y="6297784"/>
                  </a:lnTo>
                  <a:lnTo>
                    <a:pt x="0" y="6297785"/>
                  </a:lnTo>
                  <a:lnTo>
                    <a:pt x="1" y="6297785"/>
                  </a:lnTo>
                  <a:lnTo>
                    <a:pt x="1" y="6297785"/>
                  </a:lnTo>
                  <a:lnTo>
                    <a:pt x="0" y="6297785"/>
                  </a:lnTo>
                  <a:lnTo>
                    <a:pt x="0" y="7785468"/>
                  </a:lnTo>
                  <a:lnTo>
                    <a:pt x="816246" y="8030341"/>
                  </a:lnTo>
                  <a:lnTo>
                    <a:pt x="1632490" y="7785468"/>
                  </a:lnTo>
                  <a:lnTo>
                    <a:pt x="1632490" y="778546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25" strike="noStrike" noProof="1"/>
            </a:p>
          </p:txBody>
        </p:sp>
        <p:sp>
          <p:nvSpPr>
            <p:cNvPr id="142" name="任意多边形 141"/>
            <p:cNvSpPr/>
            <p:nvPr/>
          </p:nvSpPr>
          <p:spPr>
            <a:xfrm rot="16200000" flipH="1">
              <a:off x="4701629" y="3484321"/>
              <a:ext cx="1309938" cy="537418"/>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25" strike="noStrike" noProof="1"/>
            </a:p>
          </p:txBody>
        </p:sp>
        <p:sp>
          <p:nvSpPr>
            <p:cNvPr id="143" name="任意多边形 142"/>
            <p:cNvSpPr/>
            <p:nvPr/>
          </p:nvSpPr>
          <p:spPr>
            <a:xfrm rot="5400000">
              <a:off x="10607902" y="3484321"/>
              <a:ext cx="1309938" cy="537418"/>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25" strike="noStrike" noProof="1"/>
            </a:p>
          </p:txBody>
        </p:sp>
        <p:sp>
          <p:nvSpPr>
            <p:cNvPr id="144" name="TextBox 8"/>
            <p:cNvSpPr txBox="1"/>
            <p:nvPr/>
          </p:nvSpPr>
          <p:spPr>
            <a:xfrm>
              <a:off x="5665119" y="3442053"/>
              <a:ext cx="397863" cy="615500"/>
            </a:xfrm>
            <a:prstGeom prst="rect">
              <a:avLst/>
            </a:prstGeom>
            <a:noFill/>
          </p:spPr>
          <p:txBody>
            <a:bodyPr wrap="none" lIns="0" tIns="0" rIns="0" bIns="0" rtlCol="0">
              <a:spAutoFit/>
            </a:bodyPr>
            <a:lstStyle/>
            <a:p>
              <a:pPr algn="ctr" fontAlgn="auto"/>
              <a:r>
                <a:rPr lang="en-US" altLang="zh-CN" sz="3675" noProof="1">
                  <a:solidFill>
                    <a:schemeClr val="tx2"/>
                  </a:solidFill>
                  <a:latin typeface="Bebas Neue Regular" pitchFamily="50" charset="0"/>
                  <a:ea typeface="微软雅黑" panose="020B0503020204020204" pitchFamily="34" charset="-122"/>
                  <a:cs typeface="+mn-cs"/>
                </a:rPr>
                <a:t>02</a:t>
              </a:r>
              <a:endParaRPr lang="zh-CN" altLang="en-US" sz="3675" noProof="1">
                <a:solidFill>
                  <a:schemeClr val="tx2"/>
                </a:solidFill>
                <a:latin typeface="Bebas Neue Regular" pitchFamily="50" charset="0"/>
                <a:ea typeface="微软雅黑" panose="020B0503020204020204" pitchFamily="34" charset="-122"/>
              </a:endParaRPr>
            </a:p>
          </p:txBody>
        </p:sp>
        <p:sp>
          <p:nvSpPr>
            <p:cNvPr id="220189" name="TextBox 13"/>
            <p:cNvSpPr txBox="1"/>
            <p:nvPr/>
          </p:nvSpPr>
          <p:spPr>
            <a:xfrm>
              <a:off x="6321022" y="3726074"/>
              <a:ext cx="4381560" cy="234335"/>
            </a:xfrm>
            <a:prstGeom prst="rect">
              <a:avLst/>
            </a:prstGeom>
            <a:noFill/>
            <a:ln w="9525">
              <a:noFill/>
            </a:ln>
          </p:spPr>
          <p:txBody>
            <a:bodyPr wrap="square" lIns="0" tIns="0" rIns="0" bIns="0" anchor="t">
              <a:spAutoFit/>
            </a:bodyPr>
            <a:lstStyle/>
            <a:p>
              <a:pPr algn="just"/>
              <a:r>
                <a:rPr lang="zh-CN" altLang="en-US" sz="1400">
                  <a:latin typeface="Calibri" panose="020F0502020204030204" charset="0"/>
                  <a:ea typeface="宋体" panose="02010600030101010101" pitchFamily="2" charset="-122"/>
                  <a:sym typeface="宋体" panose="02010600030101010101" pitchFamily="2" charset="-122"/>
                </a:rPr>
                <a:t>根据设备的通信协议开发接口</a:t>
              </a:r>
              <a:endParaRPr lang="zh-CN" altLang="en-US" sz="1400"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146" name="TextBox 14"/>
            <p:cNvSpPr txBox="1"/>
            <p:nvPr/>
          </p:nvSpPr>
          <p:spPr>
            <a:xfrm>
              <a:off x="6321022" y="3309578"/>
              <a:ext cx="1907445" cy="337332"/>
            </a:xfrm>
            <a:prstGeom prst="rect">
              <a:avLst/>
            </a:prstGeom>
            <a:noFill/>
          </p:spPr>
          <p:txBody>
            <a:bodyPr wrap="square" lIns="0" tIns="0" rIns="0" bIns="0" rtlCol="0">
              <a:spAutoFit/>
            </a:bodyPr>
            <a:lstStyle/>
            <a:p>
              <a:pPr fontAlgn="auto"/>
              <a:r>
                <a:rPr lang="zh-CN" altLang="en-US" sz="202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cs typeface="+mn-cs"/>
                  <a:sym typeface="+mn-ea"/>
                </a:rPr>
                <a:t>数据通信接口</a:t>
              </a:r>
              <a:endParaRPr lang="zh-CN" altLang="en-US" sz="2020" b="1" noProof="1">
                <a:solidFill>
                  <a:schemeClr val="tx2"/>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5106988" y="4429125"/>
            <a:ext cx="5919787" cy="1203325"/>
            <a:chOff x="5087883" y="4517280"/>
            <a:chExt cx="6443697" cy="1309944"/>
          </a:xfrm>
        </p:grpSpPr>
        <p:sp>
          <p:nvSpPr>
            <p:cNvPr id="148" name="任意多边形 147"/>
            <p:cNvSpPr/>
            <p:nvPr/>
          </p:nvSpPr>
          <p:spPr>
            <a:xfrm rot="16200000" flipH="1">
              <a:off x="7654758" y="1950402"/>
              <a:ext cx="1309939" cy="6443692"/>
            </a:xfrm>
            <a:custGeom>
              <a:avLst/>
              <a:gdLst>
                <a:gd name="connsiteX0" fmla="*/ 1632490 w 1632490"/>
                <a:gd name="connsiteY0" fmla="*/ 7785467 h 8030341"/>
                <a:gd name="connsiteX1" fmla="*/ 1632490 w 1632490"/>
                <a:gd name="connsiteY1" fmla="*/ 244875 h 8030341"/>
                <a:gd name="connsiteX2" fmla="*/ 816246 w 1632490"/>
                <a:gd name="connsiteY2" fmla="*/ 0 h 8030341"/>
                <a:gd name="connsiteX3" fmla="*/ 1 w 1632490"/>
                <a:gd name="connsiteY3" fmla="*/ 244875 h 8030341"/>
                <a:gd name="connsiteX4" fmla="*/ 1 w 1632490"/>
                <a:gd name="connsiteY4" fmla="*/ 6297784 h 8030341"/>
                <a:gd name="connsiteX5" fmla="*/ 0 w 1632490"/>
                <a:gd name="connsiteY5" fmla="*/ 6297785 h 8030341"/>
                <a:gd name="connsiteX6" fmla="*/ 1 w 1632490"/>
                <a:gd name="connsiteY6" fmla="*/ 6297785 h 8030341"/>
                <a:gd name="connsiteX7" fmla="*/ 1 w 1632490"/>
                <a:gd name="connsiteY7" fmla="*/ 6297785 h 8030341"/>
                <a:gd name="connsiteX8" fmla="*/ 0 w 1632490"/>
                <a:gd name="connsiteY8" fmla="*/ 6297785 h 8030341"/>
                <a:gd name="connsiteX9" fmla="*/ 0 w 1632490"/>
                <a:gd name="connsiteY9" fmla="*/ 7785468 h 8030341"/>
                <a:gd name="connsiteX10" fmla="*/ 816246 w 1632490"/>
                <a:gd name="connsiteY10" fmla="*/ 8030341 h 8030341"/>
                <a:gd name="connsiteX11" fmla="*/ 1632490 w 1632490"/>
                <a:gd name="connsiteY11" fmla="*/ 7785468 h 8030341"/>
                <a:gd name="connsiteX12" fmla="*/ 1632490 w 1632490"/>
                <a:gd name="connsiteY12" fmla="*/ 7785467 h 8030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2490" h="8030341">
                  <a:moveTo>
                    <a:pt x="1632490" y="7785467"/>
                  </a:moveTo>
                  <a:lnTo>
                    <a:pt x="1632490" y="244875"/>
                  </a:lnTo>
                  <a:lnTo>
                    <a:pt x="816246" y="0"/>
                  </a:lnTo>
                  <a:lnTo>
                    <a:pt x="1" y="244875"/>
                  </a:lnTo>
                  <a:lnTo>
                    <a:pt x="1" y="6297784"/>
                  </a:lnTo>
                  <a:lnTo>
                    <a:pt x="0" y="6297785"/>
                  </a:lnTo>
                  <a:lnTo>
                    <a:pt x="1" y="6297785"/>
                  </a:lnTo>
                  <a:lnTo>
                    <a:pt x="1" y="6297785"/>
                  </a:lnTo>
                  <a:lnTo>
                    <a:pt x="0" y="6297785"/>
                  </a:lnTo>
                  <a:lnTo>
                    <a:pt x="0" y="7785468"/>
                  </a:lnTo>
                  <a:lnTo>
                    <a:pt x="816246" y="8030341"/>
                  </a:lnTo>
                  <a:lnTo>
                    <a:pt x="1632490" y="7785468"/>
                  </a:lnTo>
                  <a:lnTo>
                    <a:pt x="1632490" y="7785467"/>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25" strike="noStrike" noProof="1"/>
            </a:p>
          </p:txBody>
        </p:sp>
        <p:sp>
          <p:nvSpPr>
            <p:cNvPr id="149" name="任意多边形 148"/>
            <p:cNvSpPr/>
            <p:nvPr/>
          </p:nvSpPr>
          <p:spPr>
            <a:xfrm rot="16200000" flipH="1">
              <a:off x="4701629" y="4903546"/>
              <a:ext cx="1309938" cy="537418"/>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25" strike="noStrike" noProof="1"/>
            </a:p>
          </p:txBody>
        </p:sp>
        <p:sp>
          <p:nvSpPr>
            <p:cNvPr id="150" name="任意多边形 149"/>
            <p:cNvSpPr/>
            <p:nvPr/>
          </p:nvSpPr>
          <p:spPr>
            <a:xfrm rot="5400000">
              <a:off x="10607902" y="4903546"/>
              <a:ext cx="1309938" cy="537418"/>
            </a:xfrm>
            <a:custGeom>
              <a:avLst/>
              <a:gdLst>
                <a:gd name="connsiteX0" fmla="*/ 1632489 w 1632489"/>
                <a:gd name="connsiteY0" fmla="*/ 244873 h 669748"/>
                <a:gd name="connsiteX1" fmla="*/ 816245 w 1632489"/>
                <a:gd name="connsiteY1" fmla="*/ 0 h 669748"/>
                <a:gd name="connsiteX2" fmla="*/ 0 w 1632489"/>
                <a:gd name="connsiteY2" fmla="*/ 244873 h 669748"/>
                <a:gd name="connsiteX3" fmla="*/ 1632489 w 1632489"/>
                <a:gd name="connsiteY3" fmla="*/ 648921 h 669748"/>
                <a:gd name="connsiteX4" fmla="*/ 1632489 w 1632489"/>
                <a:gd name="connsiteY4" fmla="*/ 244874 h 669748"/>
                <a:gd name="connsiteX5" fmla="*/ 0 w 1632489"/>
                <a:gd name="connsiteY5" fmla="*/ 244874 h 669748"/>
                <a:gd name="connsiteX6" fmla="*/ 0 w 1632489"/>
                <a:gd name="connsiteY6" fmla="*/ 648921 h 669748"/>
                <a:gd name="connsiteX7" fmla="*/ 816246 w 1632489"/>
                <a:gd name="connsiteY7" fmla="*/ 404048 h 669748"/>
                <a:gd name="connsiteX8" fmla="*/ 1632489 w 1632489"/>
                <a:gd name="connsiteY8" fmla="*/ 669748 h 669748"/>
                <a:gd name="connsiteX9" fmla="*/ 1632489 w 1632489"/>
                <a:gd name="connsiteY9" fmla="*/ 669747 h 669748"/>
                <a:gd name="connsiteX10" fmla="*/ 0 w 1632489"/>
                <a:gd name="connsiteY10" fmla="*/ 669747 h 669748"/>
                <a:gd name="connsiteX11" fmla="*/ 0 w 1632489"/>
                <a:gd name="connsiteY11" fmla="*/ 669748 h 66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2489" h="669748">
                  <a:moveTo>
                    <a:pt x="1632489" y="244873"/>
                  </a:moveTo>
                  <a:lnTo>
                    <a:pt x="816245" y="0"/>
                  </a:lnTo>
                  <a:lnTo>
                    <a:pt x="0" y="244873"/>
                  </a:lnTo>
                  <a:close/>
                  <a:moveTo>
                    <a:pt x="1632489" y="648921"/>
                  </a:moveTo>
                  <a:lnTo>
                    <a:pt x="1632489" y="244874"/>
                  </a:lnTo>
                  <a:lnTo>
                    <a:pt x="0" y="244874"/>
                  </a:lnTo>
                  <a:lnTo>
                    <a:pt x="0" y="648921"/>
                  </a:lnTo>
                  <a:lnTo>
                    <a:pt x="816246" y="404048"/>
                  </a:lnTo>
                  <a:close/>
                  <a:moveTo>
                    <a:pt x="1632489" y="669748"/>
                  </a:moveTo>
                  <a:lnTo>
                    <a:pt x="1632489" y="669747"/>
                  </a:lnTo>
                  <a:lnTo>
                    <a:pt x="0" y="669747"/>
                  </a:lnTo>
                  <a:lnTo>
                    <a:pt x="0" y="66974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2025" strike="noStrike" noProof="1"/>
            </a:p>
          </p:txBody>
        </p:sp>
        <p:sp>
          <p:nvSpPr>
            <p:cNvPr id="151" name="TextBox 8"/>
            <p:cNvSpPr txBox="1"/>
            <p:nvPr/>
          </p:nvSpPr>
          <p:spPr>
            <a:xfrm>
              <a:off x="5633343" y="4864477"/>
              <a:ext cx="397863" cy="615500"/>
            </a:xfrm>
            <a:prstGeom prst="rect">
              <a:avLst/>
            </a:prstGeom>
            <a:noFill/>
          </p:spPr>
          <p:txBody>
            <a:bodyPr wrap="none" lIns="0" tIns="0" rIns="0" bIns="0" rtlCol="0">
              <a:spAutoFit/>
            </a:bodyPr>
            <a:lstStyle/>
            <a:p>
              <a:pPr algn="ctr" fontAlgn="auto"/>
              <a:r>
                <a:rPr lang="en-US" altLang="zh-CN" sz="3675" noProof="1">
                  <a:latin typeface="Bebas Neue Regular" pitchFamily="50" charset="0"/>
                  <a:ea typeface="微软雅黑" panose="020B0503020204020204" pitchFamily="34" charset="-122"/>
                  <a:cs typeface="+mn-cs"/>
                </a:rPr>
                <a:t>03</a:t>
              </a:r>
              <a:endParaRPr lang="en-US" altLang="zh-CN" sz="3675" noProof="1">
                <a:latin typeface="Bebas Neue Regular" pitchFamily="50" charset="0"/>
                <a:ea typeface="微软雅黑" panose="020B0503020204020204" pitchFamily="34" charset="-122"/>
              </a:endParaRPr>
            </a:p>
          </p:txBody>
        </p:sp>
        <p:sp>
          <p:nvSpPr>
            <p:cNvPr id="220196" name="TextBox 13"/>
            <p:cNvSpPr txBox="1"/>
            <p:nvPr/>
          </p:nvSpPr>
          <p:spPr>
            <a:xfrm>
              <a:off x="6321022" y="5160020"/>
              <a:ext cx="4381560" cy="234337"/>
            </a:xfrm>
            <a:prstGeom prst="rect">
              <a:avLst/>
            </a:prstGeom>
            <a:noFill/>
            <a:ln w="9525">
              <a:noFill/>
            </a:ln>
          </p:spPr>
          <p:txBody>
            <a:bodyPr wrap="square" lIns="0" tIns="0" rIns="0" bIns="0" anchor="t">
              <a:spAutoFit/>
            </a:bodyPr>
            <a:lstStyle/>
            <a:p>
              <a:pPr algn="just"/>
              <a:r>
                <a:rPr lang="zh-CN" altLang="en-US" sz="1400">
                  <a:latin typeface="Calibri" panose="020F0502020204030204" charset="0"/>
                  <a:ea typeface="宋体" panose="02010600030101010101" pitchFamily="2" charset="-122"/>
                  <a:sym typeface="宋体" panose="02010600030101010101" pitchFamily="2" charset="-122"/>
                </a:rPr>
                <a:t>抓取软件界面的字符或者识别图片</a:t>
              </a:r>
            </a:p>
          </p:txBody>
        </p:sp>
        <p:sp>
          <p:nvSpPr>
            <p:cNvPr id="153" name="TextBox 14"/>
            <p:cNvSpPr txBox="1"/>
            <p:nvPr/>
          </p:nvSpPr>
          <p:spPr>
            <a:xfrm>
              <a:off x="6321022" y="4743524"/>
              <a:ext cx="1907445" cy="337335"/>
            </a:xfrm>
            <a:prstGeom prst="rect">
              <a:avLst/>
            </a:prstGeom>
            <a:noFill/>
          </p:spPr>
          <p:txBody>
            <a:bodyPr wrap="square" lIns="0" tIns="0" rIns="0" bIns="0" rtlCol="0">
              <a:spAutoFit/>
            </a:bodyPr>
            <a:lstStyle/>
            <a:p>
              <a:pPr fontAlgn="auto"/>
              <a:r>
                <a:rPr lang="zh-CN" altLang="en-US" sz="202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cs typeface="+mn-cs"/>
                  <a:sym typeface="+mn-ea"/>
                </a:rPr>
                <a:t>软件界面表单</a:t>
              </a:r>
              <a:endParaRPr lang="zh-CN" altLang="en-US" sz="2020" b="1" noProof="1">
                <a:solidFill>
                  <a:schemeClr val="bg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2423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p:cTn id="7" dur="500" fill="hold"/>
                                        <p:tgtEl>
                                          <p:spTgt spid="113"/>
                                        </p:tgtEl>
                                        <p:attrNameLst>
                                          <p:attrName>ppt_w</p:attrName>
                                        </p:attrNameLst>
                                      </p:cBhvr>
                                      <p:tavLst>
                                        <p:tav tm="0">
                                          <p:val>
                                            <p:fltVal val="0"/>
                                          </p:val>
                                        </p:tav>
                                        <p:tav tm="100000">
                                          <p:val>
                                            <p:strVal val="#ppt_w"/>
                                          </p:val>
                                        </p:tav>
                                      </p:tavLst>
                                    </p:anim>
                                    <p:anim calcmode="lin" valueType="num">
                                      <p:cBhvr>
                                        <p:cTn id="8" dur="500" fill="hold"/>
                                        <p:tgtEl>
                                          <p:spTgt spid="113"/>
                                        </p:tgtEl>
                                        <p:attrNameLst>
                                          <p:attrName>ppt_h</p:attrName>
                                        </p:attrNameLst>
                                      </p:cBhvr>
                                      <p:tavLst>
                                        <p:tav tm="0">
                                          <p:val>
                                            <p:fltVal val="0"/>
                                          </p:val>
                                        </p:tav>
                                        <p:tav tm="100000">
                                          <p:val>
                                            <p:strVal val="#ppt_h"/>
                                          </p:val>
                                        </p:tav>
                                      </p:tavLst>
                                    </p:anim>
                                    <p:animEffect transition="in" filter="fade">
                                      <p:cBhvr>
                                        <p:cTn id="9" dur="500"/>
                                        <p:tgtEl>
                                          <p:spTgt spid="11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24"/>
                                        </p:tgtEl>
                                        <p:attrNameLst>
                                          <p:attrName>style.visibility</p:attrName>
                                        </p:attrNameLst>
                                      </p:cBhvr>
                                      <p:to>
                                        <p:strVal val="visible"/>
                                      </p:to>
                                    </p:set>
                                    <p:anim calcmode="lin" valueType="num">
                                      <p:cBhvr>
                                        <p:cTn id="13" dur="500" fill="hold"/>
                                        <p:tgtEl>
                                          <p:spTgt spid="124"/>
                                        </p:tgtEl>
                                        <p:attrNameLst>
                                          <p:attrName>ppt_w</p:attrName>
                                        </p:attrNameLst>
                                      </p:cBhvr>
                                      <p:tavLst>
                                        <p:tav tm="0">
                                          <p:val>
                                            <p:fltVal val="0"/>
                                          </p:val>
                                        </p:tav>
                                        <p:tav tm="100000">
                                          <p:val>
                                            <p:strVal val="#ppt_w"/>
                                          </p:val>
                                        </p:tav>
                                      </p:tavLst>
                                    </p:anim>
                                    <p:anim calcmode="lin" valueType="num">
                                      <p:cBhvr>
                                        <p:cTn id="14" dur="500" fill="hold"/>
                                        <p:tgtEl>
                                          <p:spTgt spid="124"/>
                                        </p:tgtEl>
                                        <p:attrNameLst>
                                          <p:attrName>ppt_h</p:attrName>
                                        </p:attrNameLst>
                                      </p:cBhvr>
                                      <p:tavLst>
                                        <p:tav tm="0">
                                          <p:val>
                                            <p:fltVal val="0"/>
                                          </p:val>
                                        </p:tav>
                                        <p:tav tm="100000">
                                          <p:val>
                                            <p:strVal val="#ppt_h"/>
                                          </p:val>
                                        </p:tav>
                                      </p:tavLst>
                                    </p:anim>
                                    <p:animEffect transition="in" filter="fade">
                                      <p:cBhvr>
                                        <p:cTn id="15" dur="500"/>
                                        <p:tgtEl>
                                          <p:spTgt spid="124"/>
                                        </p:tgtEl>
                                      </p:cBhvr>
                                    </p:animEffect>
                                  </p:childTnLst>
                                </p:cTn>
                              </p:par>
                              <p:par>
                                <p:cTn id="16" presetID="53" presetClass="entr" presetSubtype="16" fill="hold" nodeType="withEffect">
                                  <p:stCondLst>
                                    <p:cond delay="200"/>
                                  </p:stCondLst>
                                  <p:childTnLst>
                                    <p:set>
                                      <p:cBhvr>
                                        <p:cTn id="17" dur="1" fill="hold">
                                          <p:stCondLst>
                                            <p:cond delay="0"/>
                                          </p:stCondLst>
                                        </p:cTn>
                                        <p:tgtEl>
                                          <p:spTgt spid="127"/>
                                        </p:tgtEl>
                                        <p:attrNameLst>
                                          <p:attrName>style.visibility</p:attrName>
                                        </p:attrNameLst>
                                      </p:cBhvr>
                                      <p:to>
                                        <p:strVal val="visible"/>
                                      </p:to>
                                    </p:set>
                                    <p:anim calcmode="lin" valueType="num">
                                      <p:cBhvr>
                                        <p:cTn id="18" dur="500" fill="hold"/>
                                        <p:tgtEl>
                                          <p:spTgt spid="127"/>
                                        </p:tgtEl>
                                        <p:attrNameLst>
                                          <p:attrName>ppt_w</p:attrName>
                                        </p:attrNameLst>
                                      </p:cBhvr>
                                      <p:tavLst>
                                        <p:tav tm="0">
                                          <p:val>
                                            <p:fltVal val="0"/>
                                          </p:val>
                                        </p:tav>
                                        <p:tav tm="100000">
                                          <p:val>
                                            <p:strVal val="#ppt_w"/>
                                          </p:val>
                                        </p:tav>
                                      </p:tavLst>
                                    </p:anim>
                                    <p:anim calcmode="lin" valueType="num">
                                      <p:cBhvr>
                                        <p:cTn id="19" dur="500" fill="hold"/>
                                        <p:tgtEl>
                                          <p:spTgt spid="127"/>
                                        </p:tgtEl>
                                        <p:attrNameLst>
                                          <p:attrName>ppt_h</p:attrName>
                                        </p:attrNameLst>
                                      </p:cBhvr>
                                      <p:tavLst>
                                        <p:tav tm="0">
                                          <p:val>
                                            <p:fltVal val="0"/>
                                          </p:val>
                                        </p:tav>
                                        <p:tav tm="100000">
                                          <p:val>
                                            <p:strVal val="#ppt_h"/>
                                          </p:val>
                                        </p:tav>
                                      </p:tavLst>
                                    </p:anim>
                                    <p:animEffect transition="in" filter="fade">
                                      <p:cBhvr>
                                        <p:cTn id="20" dur="500"/>
                                        <p:tgtEl>
                                          <p:spTgt spid="127"/>
                                        </p:tgtEl>
                                      </p:cBhvr>
                                    </p:animEffect>
                                  </p:childTnLst>
                                </p:cTn>
                              </p:par>
                              <p:par>
                                <p:cTn id="21" presetID="53" presetClass="entr" presetSubtype="16" fill="hold" nodeType="withEffect">
                                  <p:stCondLst>
                                    <p:cond delay="400"/>
                                  </p:stCondLst>
                                  <p:childTnLst>
                                    <p:set>
                                      <p:cBhvr>
                                        <p:cTn id="22" dur="1" fill="hold">
                                          <p:stCondLst>
                                            <p:cond delay="0"/>
                                          </p:stCondLst>
                                        </p:cTn>
                                        <p:tgtEl>
                                          <p:spTgt spid="119"/>
                                        </p:tgtEl>
                                        <p:attrNameLst>
                                          <p:attrName>style.visibility</p:attrName>
                                        </p:attrNameLst>
                                      </p:cBhvr>
                                      <p:to>
                                        <p:strVal val="visible"/>
                                      </p:to>
                                    </p:set>
                                    <p:anim calcmode="lin" valueType="num">
                                      <p:cBhvr>
                                        <p:cTn id="23" dur="500" fill="hold"/>
                                        <p:tgtEl>
                                          <p:spTgt spid="119"/>
                                        </p:tgtEl>
                                        <p:attrNameLst>
                                          <p:attrName>ppt_w</p:attrName>
                                        </p:attrNameLst>
                                      </p:cBhvr>
                                      <p:tavLst>
                                        <p:tav tm="0">
                                          <p:val>
                                            <p:fltVal val="0"/>
                                          </p:val>
                                        </p:tav>
                                        <p:tav tm="100000">
                                          <p:val>
                                            <p:strVal val="#ppt_w"/>
                                          </p:val>
                                        </p:tav>
                                      </p:tavLst>
                                    </p:anim>
                                    <p:anim calcmode="lin" valueType="num">
                                      <p:cBhvr>
                                        <p:cTn id="24" dur="500" fill="hold"/>
                                        <p:tgtEl>
                                          <p:spTgt spid="119"/>
                                        </p:tgtEl>
                                        <p:attrNameLst>
                                          <p:attrName>ppt_h</p:attrName>
                                        </p:attrNameLst>
                                      </p:cBhvr>
                                      <p:tavLst>
                                        <p:tav tm="0">
                                          <p:val>
                                            <p:fltVal val="0"/>
                                          </p:val>
                                        </p:tav>
                                        <p:tav tm="100000">
                                          <p:val>
                                            <p:strVal val="#ppt_h"/>
                                          </p:val>
                                        </p:tav>
                                      </p:tavLst>
                                    </p:anim>
                                    <p:animEffect transition="in" filter="fade">
                                      <p:cBhvr>
                                        <p:cTn id="25" dur="500"/>
                                        <p:tgtEl>
                                          <p:spTgt spid="119"/>
                                        </p:tgtEl>
                                      </p:cBhvr>
                                    </p:animEffect>
                                  </p:childTnLst>
                                </p:cTn>
                              </p:par>
                            </p:childTnLst>
                          </p:cTn>
                        </p:par>
                        <p:par>
                          <p:cTn id="26" fill="hold">
                            <p:stCondLst>
                              <p:cond delay="1000"/>
                            </p:stCondLst>
                            <p:childTnLst>
                              <p:par>
                                <p:cTn id="27" presetID="22" presetClass="entr" presetSubtype="8" fill="hold" nodeType="afterEffect">
                                  <p:stCondLst>
                                    <p:cond delay="0"/>
                                  </p:stCondLst>
                                  <p:childTnLst>
                                    <p:set>
                                      <p:cBhvr>
                                        <p:cTn id="28" dur="1" fill="hold">
                                          <p:stCondLst>
                                            <p:cond delay="0"/>
                                          </p:stCondLst>
                                        </p:cTn>
                                        <p:tgtEl>
                                          <p:spTgt spid="116"/>
                                        </p:tgtEl>
                                        <p:attrNameLst>
                                          <p:attrName>style.visibility</p:attrName>
                                        </p:attrNameLst>
                                      </p:cBhvr>
                                      <p:to>
                                        <p:strVal val="visible"/>
                                      </p:to>
                                    </p:set>
                                    <p:animEffect transition="in" filter="wipe(left)">
                                      <p:cBhvr>
                                        <p:cTn id="29" dur="500"/>
                                        <p:tgtEl>
                                          <p:spTgt spid="116"/>
                                        </p:tgtEl>
                                      </p:cBhvr>
                                    </p:animEffect>
                                  </p:childTnLst>
                                </p:cTn>
                              </p:par>
                              <p:par>
                                <p:cTn id="30" presetID="22" presetClass="entr" presetSubtype="8" fill="hold" nodeType="withEffect">
                                  <p:stCondLst>
                                    <p:cond delay="0"/>
                                  </p:stCondLst>
                                  <p:childTnLst>
                                    <p:set>
                                      <p:cBhvr>
                                        <p:cTn id="31" dur="1" fill="hold">
                                          <p:stCondLst>
                                            <p:cond delay="0"/>
                                          </p:stCondLst>
                                        </p:cTn>
                                        <p:tgtEl>
                                          <p:spTgt spid="117"/>
                                        </p:tgtEl>
                                        <p:attrNameLst>
                                          <p:attrName>style.visibility</p:attrName>
                                        </p:attrNameLst>
                                      </p:cBhvr>
                                      <p:to>
                                        <p:strVal val="visible"/>
                                      </p:to>
                                    </p:set>
                                    <p:animEffect transition="in" filter="wipe(left)">
                                      <p:cBhvr>
                                        <p:cTn id="32" dur="500"/>
                                        <p:tgtEl>
                                          <p:spTgt spid="117"/>
                                        </p:tgtEl>
                                      </p:cBhvr>
                                    </p:animEffect>
                                  </p:childTnLst>
                                </p:cTn>
                              </p:par>
                              <p:par>
                                <p:cTn id="33" presetID="22" presetClass="entr" presetSubtype="8" fill="hold" nodeType="with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wipe(left)">
                                      <p:cBhvr>
                                        <p:cTn id="35" dur="500"/>
                                        <p:tgtEl>
                                          <p:spTgt spid="118"/>
                                        </p:tgtEl>
                                      </p:cBhvr>
                                    </p:animEffect>
                                  </p:childTnLst>
                                </p:cTn>
                              </p:par>
                            </p:childTnLst>
                          </p:cTn>
                        </p:par>
                        <p:par>
                          <p:cTn id="36" fill="hold">
                            <p:stCondLst>
                              <p:cond delay="1500"/>
                            </p:stCondLst>
                            <p:childTnLst>
                              <p:par>
                                <p:cTn id="37" presetID="16" presetClass="entr" presetSubtype="21" fill="hold" nodeType="after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barn(inVertical)">
                                      <p:cBhvr>
                                        <p:cTn id="39" dur="500"/>
                                        <p:tgtEl>
                                          <p:spTgt spid="133"/>
                                        </p:tgtEl>
                                      </p:cBhvr>
                                    </p:animEffect>
                                  </p:childTnLst>
                                </p:cTn>
                              </p:par>
                              <p:par>
                                <p:cTn id="40" presetID="16" presetClass="entr" presetSubtype="21" fill="hold" nodeType="withEffect">
                                  <p:stCondLst>
                                    <p:cond delay="300"/>
                                  </p:stCondLst>
                                  <p:childTnLst>
                                    <p:set>
                                      <p:cBhvr>
                                        <p:cTn id="41" dur="1" fill="hold">
                                          <p:stCondLst>
                                            <p:cond delay="0"/>
                                          </p:stCondLst>
                                        </p:cTn>
                                        <p:tgtEl>
                                          <p:spTgt spid="140"/>
                                        </p:tgtEl>
                                        <p:attrNameLst>
                                          <p:attrName>style.visibility</p:attrName>
                                        </p:attrNameLst>
                                      </p:cBhvr>
                                      <p:to>
                                        <p:strVal val="visible"/>
                                      </p:to>
                                    </p:set>
                                    <p:animEffect transition="in" filter="barn(inVertical)">
                                      <p:cBhvr>
                                        <p:cTn id="42" dur="500"/>
                                        <p:tgtEl>
                                          <p:spTgt spid="140"/>
                                        </p:tgtEl>
                                      </p:cBhvr>
                                    </p:animEffect>
                                  </p:childTnLst>
                                </p:cTn>
                              </p:par>
                              <p:par>
                                <p:cTn id="43" presetID="16" presetClass="entr" presetSubtype="21" fill="hold" nodeType="withEffect">
                                  <p:stCondLst>
                                    <p:cond delay="600"/>
                                  </p:stCondLst>
                                  <p:childTnLst>
                                    <p:set>
                                      <p:cBhvr>
                                        <p:cTn id="44" dur="1" fill="hold">
                                          <p:stCondLst>
                                            <p:cond delay="0"/>
                                          </p:stCondLst>
                                        </p:cTn>
                                        <p:tgtEl>
                                          <p:spTgt spid="147"/>
                                        </p:tgtEl>
                                        <p:attrNameLst>
                                          <p:attrName>style.visibility</p:attrName>
                                        </p:attrNameLst>
                                      </p:cBhvr>
                                      <p:to>
                                        <p:strVal val="visible"/>
                                      </p:to>
                                    </p:set>
                                    <p:animEffect transition="in" filter="barn(inVertical)">
                                      <p:cBhvr>
                                        <p:cTn id="4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标题 1"/>
          <p:cNvSpPr>
            <a:spLocks noGrp="1"/>
          </p:cNvSpPr>
          <p:nvPr>
            <p:ph type="title"/>
          </p:nvPr>
        </p:nvSpPr>
        <p:spPr/>
        <p:txBody>
          <a:bodyPr vert="horz" lIns="91440" tIns="45720" rIns="91440" bIns="45720" anchor="ctr"/>
          <a:lstStyle/>
          <a:p>
            <a:pPr defTabSz="914400"/>
            <a:r>
              <a:rPr lang="zh-CN" altLang="en-US" kern="1200" dirty="0">
                <a:solidFill>
                  <a:srgbClr val="002060"/>
                </a:solidFill>
                <a:latin typeface="微软雅黑" panose="020B0503020204020204" pitchFamily="34" charset="-122"/>
                <a:ea typeface="微软雅黑" panose="020B0503020204020204" pitchFamily="34" charset="-122"/>
                <a:cs typeface="+mj-cs"/>
              </a:rPr>
              <a:t>环境数据采集</a:t>
            </a:r>
          </a:p>
        </p:txBody>
      </p:sp>
      <p:sp>
        <p:nvSpPr>
          <p:cNvPr id="5" name="文本框 4"/>
          <p:cNvSpPr txBox="1"/>
          <p:nvPr/>
        </p:nvSpPr>
        <p:spPr>
          <a:xfrm>
            <a:off x="6864350" y="4923155"/>
            <a:ext cx="2316480" cy="521970"/>
          </a:xfrm>
          <a:prstGeom prst="rect">
            <a:avLst/>
          </a:prstGeom>
          <a:noFill/>
        </p:spPr>
        <p:txBody>
          <a:bodyPr wrap="none" rtlCol="0">
            <a:spAutoFit/>
            <a:scene3d>
              <a:camera prst="orthographicFront"/>
              <a:lightRig rig="threePt" dir="t"/>
            </a:scene3d>
          </a:bodyPr>
          <a:lstStyle/>
          <a:p>
            <a:pPr fontAlgn="auto"/>
            <a:r>
              <a:rPr lang="zh-CN" altLang="en-US" sz="280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cs typeface="+mn-cs"/>
                <a:sym typeface="+mn-ea"/>
              </a:rPr>
              <a:t>温湿度传感器</a:t>
            </a:r>
            <a:endParaRPr lang="zh-CN" altLang="en-US" sz="280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sym typeface="+mn-ea"/>
            </a:endParaRPr>
          </a:p>
        </p:txBody>
      </p:sp>
      <p:sp>
        <p:nvSpPr>
          <p:cNvPr id="4" name="文本框 3"/>
          <p:cNvSpPr txBox="1"/>
          <p:nvPr/>
        </p:nvSpPr>
        <p:spPr>
          <a:xfrm>
            <a:off x="9425304" y="4923155"/>
            <a:ext cx="1960880" cy="521970"/>
          </a:xfrm>
          <a:prstGeom prst="rect">
            <a:avLst/>
          </a:prstGeom>
          <a:noFill/>
        </p:spPr>
        <p:txBody>
          <a:bodyPr wrap="none" rtlCol="0">
            <a:spAutoFit/>
            <a:scene3d>
              <a:camera prst="orthographicFront"/>
              <a:lightRig rig="threePt" dir="t"/>
            </a:scene3d>
          </a:bodyPr>
          <a:lstStyle/>
          <a:p>
            <a:pPr fontAlgn="auto"/>
            <a:r>
              <a:rPr lang="zh-CN" altLang="en-US" sz="280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cs typeface="+mn-cs"/>
                <a:sym typeface="+mn-ea"/>
              </a:rPr>
              <a:t>落尘传感器</a:t>
            </a:r>
            <a:endParaRPr lang="en-US" altLang="zh-CN" sz="2800" noProof="1">
              <a:ln w="13462">
                <a:solidFill>
                  <a:schemeClr val="tx1"/>
                </a:solidFill>
                <a:prstDash val="solid"/>
              </a:ln>
              <a:effectLst>
                <a:outerShdw dist="38100" dir="2700000" algn="bl" rotWithShape="0">
                  <a:schemeClr val="accent5"/>
                </a:outerShdw>
              </a:effectLst>
              <a:latin typeface="锐字云字库魏体1.0" charset="-122"/>
              <a:ea typeface="锐字云字库魏体1.0" charset="-122"/>
              <a:sym typeface="+mn-ea"/>
            </a:endParaRPr>
          </a:p>
        </p:txBody>
      </p:sp>
      <p:pic>
        <p:nvPicPr>
          <p:cNvPr id="221188" name="图片 5"/>
          <p:cNvPicPr>
            <a:picLocks noChangeAspect="1"/>
          </p:cNvPicPr>
          <p:nvPr/>
        </p:nvPicPr>
        <p:blipFill>
          <a:blip r:embed="rId2"/>
          <a:stretch>
            <a:fillRect/>
          </a:stretch>
        </p:blipFill>
        <p:spPr>
          <a:xfrm>
            <a:off x="6973888" y="2151063"/>
            <a:ext cx="2097087" cy="2287587"/>
          </a:xfrm>
          <a:prstGeom prst="rect">
            <a:avLst/>
          </a:prstGeom>
          <a:noFill/>
          <a:ln w="9525">
            <a:noFill/>
          </a:ln>
        </p:spPr>
      </p:pic>
      <p:pic>
        <p:nvPicPr>
          <p:cNvPr id="221189" name="图片 7"/>
          <p:cNvPicPr>
            <a:picLocks noChangeAspect="1"/>
          </p:cNvPicPr>
          <p:nvPr/>
        </p:nvPicPr>
        <p:blipFill>
          <a:blip r:embed="rId3"/>
          <a:stretch>
            <a:fillRect/>
          </a:stretch>
        </p:blipFill>
        <p:spPr>
          <a:xfrm>
            <a:off x="9424988" y="2151063"/>
            <a:ext cx="1711325" cy="2401887"/>
          </a:xfrm>
          <a:prstGeom prst="rect">
            <a:avLst/>
          </a:prstGeom>
          <a:noFill/>
          <a:ln w="9525">
            <a:noFill/>
          </a:ln>
        </p:spPr>
      </p:pic>
      <p:pic>
        <p:nvPicPr>
          <p:cNvPr id="221190" name="图片 18"/>
          <p:cNvPicPr>
            <a:picLocks noChangeAspect="1"/>
          </p:cNvPicPr>
          <p:nvPr/>
        </p:nvPicPr>
        <p:blipFill>
          <a:blip r:embed="rId4"/>
          <a:stretch>
            <a:fillRect/>
          </a:stretch>
        </p:blipFill>
        <p:spPr>
          <a:xfrm>
            <a:off x="828675" y="2151063"/>
            <a:ext cx="5499100" cy="2867025"/>
          </a:xfrm>
          <a:prstGeom prst="rect">
            <a:avLst/>
          </a:prstGeom>
          <a:noFill/>
          <a:ln w="9525">
            <a:noFill/>
          </a:ln>
        </p:spPr>
      </p:pic>
    </p:spTree>
    <p:extLst>
      <p:ext uri="{BB962C8B-B14F-4D97-AF65-F5344CB8AC3E}">
        <p14:creationId xmlns:p14="http://schemas.microsoft.com/office/powerpoint/2010/main" val="2316629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1962150" y="2490498"/>
            <a:ext cx="2000251"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3.3.4</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4686300" y="2422883"/>
            <a:ext cx="4810125"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数据展示</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50"/>
            <a:ext cx="5410199" cy="1"/>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2204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3600" b="1" i="0" u="none" strike="noStrike" kern="1200" cap="none" spc="0" normalizeH="0" baseline="0" noProof="1">
                <a:solidFill>
                  <a:schemeClr val="accent5">
                    <a:lumMod val="50000"/>
                  </a:schemeClr>
                </a:solidFill>
                <a:latin typeface="微软雅黑" panose="020B0503020204020204" charset="-122"/>
                <a:ea typeface="微软雅黑" panose="020B0503020204020204" charset="-122"/>
                <a:cs typeface="+mj-cs"/>
                <a:sym typeface="+mn-ea"/>
              </a:rPr>
              <a:t>展示效果</a:t>
            </a:r>
            <a:endParaRPr kumimoji="0" lang="zh-CN" altLang="en-US" sz="3600" b="1" i="0" u="none" strike="noStrike" kern="1200" cap="none" spc="0" normalizeH="0" baseline="0" noProof="1">
              <a:solidFill>
                <a:srgbClr val="002060"/>
              </a:solidFill>
              <a:latin typeface="微软雅黑" panose="020B0503020204020204" charset="-122"/>
              <a:ea typeface="微软雅黑" panose="020B0503020204020204" charset="-122"/>
              <a:cs typeface="+mj-cs"/>
            </a:endParaRPr>
          </a:p>
        </p:txBody>
      </p:sp>
      <p:sp>
        <p:nvSpPr>
          <p:cNvPr id="61442" name="内容占位符 3"/>
          <p:cNvSpPr>
            <a:spLocks noGrp="1"/>
          </p:cNvSpPr>
          <p:nvPr>
            <p:ph idx="1"/>
          </p:nvPr>
        </p:nvSpPr>
        <p:spPr/>
        <p:txBody>
          <a:bodyPr vert="horz" lIns="91440" tIns="45720" rIns="91440" bIns="45720" anchor="t"/>
          <a:lstStyle/>
          <a:p>
            <a:pPr defTabSz="914400"/>
            <a:endParaRPr lang="zh-CN" altLang="en-US" kern="1200">
              <a:latin typeface="微软雅黑" panose="020B0503020204020204" charset="-122"/>
              <a:ea typeface="微软雅黑" panose="020B0503020204020204" charset="-122"/>
              <a:cs typeface="+mn-cs"/>
            </a:endParaRPr>
          </a:p>
        </p:txBody>
      </p:sp>
      <p:pic>
        <p:nvPicPr>
          <p:cNvPr id="61443" name="图片 2"/>
          <p:cNvPicPr>
            <a:picLocks noChangeAspect="1"/>
          </p:cNvPicPr>
          <p:nvPr/>
        </p:nvPicPr>
        <p:blipFill>
          <a:blip r:embed="rId2"/>
          <a:stretch>
            <a:fillRect/>
          </a:stretch>
        </p:blipFill>
        <p:spPr>
          <a:xfrm>
            <a:off x="698500" y="1428750"/>
            <a:ext cx="10922000" cy="4848225"/>
          </a:xfrm>
          <a:prstGeom prst="rect">
            <a:avLst/>
          </a:prstGeom>
          <a:noFill/>
          <a:ln w="9525">
            <a:noFill/>
          </a:ln>
        </p:spPr>
      </p:pic>
    </p:spTree>
    <p:extLst>
      <p:ext uri="{BB962C8B-B14F-4D97-AF65-F5344CB8AC3E}">
        <p14:creationId xmlns:p14="http://schemas.microsoft.com/office/powerpoint/2010/main" val="3478663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2800" b="1" i="0" u="none" strike="noStrike" kern="1200" cap="none" spc="0" normalizeH="0" baseline="0" noProof="1">
                <a:solidFill>
                  <a:schemeClr val="accent5">
                    <a:lumMod val="50000"/>
                  </a:schemeClr>
                </a:solidFill>
                <a:latin typeface="微软雅黑" panose="020B0503020204020204" charset="-122"/>
                <a:ea typeface="微软雅黑" panose="020B0503020204020204" charset="-122"/>
                <a:cs typeface="+mj-cs"/>
                <a:sym typeface="+mn-ea"/>
              </a:rPr>
              <a:t>数据可视化的应用</a:t>
            </a:r>
          </a:p>
        </p:txBody>
      </p:sp>
      <p:graphicFrame>
        <p:nvGraphicFramePr>
          <p:cNvPr id="7" name="图示 6"/>
          <p:cNvGraphicFramePr/>
          <p:nvPr/>
        </p:nvGraphicFramePr>
        <p:xfrm>
          <a:off x="377190" y="1118870"/>
          <a:ext cx="11253470" cy="56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2467" name="内容占位符 12"/>
          <p:cNvPicPr>
            <a:picLocks noGrp="1"/>
          </p:cNvPicPr>
          <p:nvPr>
            <p:ph idx="1"/>
          </p:nvPr>
        </p:nvPicPr>
        <p:blipFill>
          <a:blip r:embed="rId8"/>
          <a:stretch>
            <a:fillRect/>
          </a:stretch>
        </p:blipFill>
        <p:spPr>
          <a:xfrm>
            <a:off x="99925" y="1918123"/>
            <a:ext cx="5904000" cy="3319200"/>
          </a:xfrm>
        </p:spPr>
      </p:pic>
      <p:pic>
        <p:nvPicPr>
          <p:cNvPr id="62468" name="图片 13"/>
          <p:cNvPicPr/>
          <p:nvPr/>
        </p:nvPicPr>
        <p:blipFill>
          <a:blip r:embed="rId9"/>
          <a:stretch>
            <a:fillRect/>
          </a:stretch>
        </p:blipFill>
        <p:spPr>
          <a:xfrm>
            <a:off x="6096000" y="1918123"/>
            <a:ext cx="5904000" cy="3319200"/>
          </a:xfrm>
          <a:prstGeom prst="rect">
            <a:avLst/>
          </a:prstGeom>
          <a:noFill/>
          <a:ln w="9525">
            <a:noFill/>
          </a:ln>
        </p:spPr>
      </p:pic>
      <p:sp>
        <p:nvSpPr>
          <p:cNvPr id="62469" name="文本框 14"/>
          <p:cNvSpPr txBox="1"/>
          <p:nvPr/>
        </p:nvSpPr>
        <p:spPr>
          <a:xfrm>
            <a:off x="2501063" y="5472113"/>
            <a:ext cx="1101725" cy="368300"/>
          </a:xfrm>
          <a:prstGeom prst="rect">
            <a:avLst/>
          </a:prstGeom>
          <a:noFill/>
          <a:ln w="9525">
            <a:noFill/>
          </a:ln>
        </p:spPr>
        <p:txBody>
          <a:bodyPr wrap="none" anchor="t">
            <a:spAutoFit/>
          </a:bodyPr>
          <a:lstStyle/>
          <a:p>
            <a:r>
              <a:rPr lang="zh-CN" altLang="en-US" b="1" dirty="0">
                <a:latin typeface="微软雅黑" panose="020B0503020204020204" charset="-122"/>
                <a:ea typeface="微软雅黑" panose="020B0503020204020204" charset="-122"/>
              </a:rPr>
              <a:t>事件告警</a:t>
            </a:r>
          </a:p>
        </p:txBody>
      </p:sp>
      <p:sp>
        <p:nvSpPr>
          <p:cNvPr id="62470" name="文本框 15"/>
          <p:cNvSpPr txBox="1"/>
          <p:nvPr/>
        </p:nvSpPr>
        <p:spPr>
          <a:xfrm>
            <a:off x="8497138" y="5472113"/>
            <a:ext cx="1101725" cy="368300"/>
          </a:xfrm>
          <a:prstGeom prst="rect">
            <a:avLst/>
          </a:prstGeom>
          <a:noFill/>
          <a:ln w="9525">
            <a:noFill/>
          </a:ln>
        </p:spPr>
        <p:txBody>
          <a:bodyPr wrap="none" anchor="t">
            <a:spAutoFit/>
          </a:bodyPr>
          <a:lstStyle/>
          <a:p>
            <a:r>
              <a:rPr lang="zh-CN" altLang="en-US" b="1" dirty="0">
                <a:latin typeface="微软雅黑" panose="020B0503020204020204" charset="-122"/>
                <a:ea typeface="微软雅黑" panose="020B0503020204020204" charset="-122"/>
              </a:rPr>
              <a:t>故障告警</a:t>
            </a:r>
          </a:p>
        </p:txBody>
      </p:sp>
    </p:spTree>
    <p:extLst>
      <p:ext uri="{BB962C8B-B14F-4D97-AF65-F5344CB8AC3E}">
        <p14:creationId xmlns:p14="http://schemas.microsoft.com/office/powerpoint/2010/main" val="3680186272"/>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2800" b="1" i="0" u="none" strike="noStrike" kern="1200" cap="none" spc="0" normalizeH="0" baseline="0" noProof="1">
                <a:solidFill>
                  <a:schemeClr val="accent5">
                    <a:lumMod val="50000"/>
                  </a:schemeClr>
                </a:solidFill>
                <a:latin typeface="微软雅黑" panose="020B0503020204020204" charset="-122"/>
                <a:ea typeface="微软雅黑" panose="020B0503020204020204" charset="-122"/>
                <a:cs typeface="+mj-cs"/>
                <a:sym typeface="+mn-ea"/>
              </a:rPr>
              <a:t>数据可视化的应用</a:t>
            </a:r>
          </a:p>
        </p:txBody>
      </p:sp>
      <p:graphicFrame>
        <p:nvGraphicFramePr>
          <p:cNvPr id="7" name="图示 6"/>
          <p:cNvGraphicFramePr/>
          <p:nvPr/>
        </p:nvGraphicFramePr>
        <p:xfrm>
          <a:off x="377190" y="1118870"/>
          <a:ext cx="11253470" cy="56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4515" name="内容占位符 2"/>
          <p:cNvPicPr>
            <a:picLocks noGrp="1"/>
          </p:cNvPicPr>
          <p:nvPr>
            <p:ph idx="1"/>
          </p:nvPr>
        </p:nvPicPr>
        <p:blipFill>
          <a:blip r:embed="rId8"/>
          <a:stretch>
            <a:fillRect/>
          </a:stretch>
        </p:blipFill>
        <p:spPr>
          <a:xfrm>
            <a:off x="185190" y="1924252"/>
            <a:ext cx="5904000" cy="3240000"/>
          </a:xfrm>
        </p:spPr>
      </p:pic>
      <p:pic>
        <p:nvPicPr>
          <p:cNvPr id="64516" name="图片 4"/>
          <p:cNvPicPr/>
          <p:nvPr/>
        </p:nvPicPr>
        <p:blipFill rotWithShape="1">
          <a:blip r:embed="rId9"/>
          <a:srcRect b="2403"/>
          <a:stretch>
            <a:fillRect/>
          </a:stretch>
        </p:blipFill>
        <p:spPr>
          <a:xfrm>
            <a:off x="6096000" y="1924252"/>
            <a:ext cx="5904000" cy="3240000"/>
          </a:xfrm>
          <a:prstGeom prst="rect">
            <a:avLst/>
          </a:prstGeom>
          <a:noFill/>
          <a:ln w="9525">
            <a:noFill/>
          </a:ln>
        </p:spPr>
      </p:pic>
      <p:sp>
        <p:nvSpPr>
          <p:cNvPr id="64517" name="文本框 5"/>
          <p:cNvSpPr txBox="1"/>
          <p:nvPr/>
        </p:nvSpPr>
        <p:spPr>
          <a:xfrm>
            <a:off x="2585533" y="5490615"/>
            <a:ext cx="1103313" cy="368300"/>
          </a:xfrm>
          <a:prstGeom prst="rect">
            <a:avLst/>
          </a:prstGeom>
          <a:noFill/>
          <a:ln w="9525">
            <a:noFill/>
          </a:ln>
        </p:spPr>
        <p:txBody>
          <a:bodyPr wrap="none" anchor="t">
            <a:spAutoFit/>
          </a:bodyPr>
          <a:lstStyle/>
          <a:p>
            <a:r>
              <a:rPr lang="zh-CN" altLang="en-US" b="1" dirty="0">
                <a:latin typeface="微软雅黑" panose="020B0503020204020204" charset="-122"/>
                <a:ea typeface="微软雅黑" panose="020B0503020204020204" charset="-122"/>
              </a:rPr>
              <a:t>列表模式</a:t>
            </a:r>
          </a:p>
        </p:txBody>
      </p:sp>
      <p:sp>
        <p:nvSpPr>
          <p:cNvPr id="64518" name="文本框 8"/>
          <p:cNvSpPr txBox="1"/>
          <p:nvPr/>
        </p:nvSpPr>
        <p:spPr>
          <a:xfrm>
            <a:off x="8497137" y="5490615"/>
            <a:ext cx="1101725" cy="368300"/>
          </a:xfrm>
          <a:prstGeom prst="rect">
            <a:avLst/>
          </a:prstGeom>
          <a:noFill/>
          <a:ln w="9525">
            <a:noFill/>
          </a:ln>
        </p:spPr>
        <p:txBody>
          <a:bodyPr wrap="none" anchor="t">
            <a:spAutoFit/>
          </a:bodyPr>
          <a:lstStyle/>
          <a:p>
            <a:r>
              <a:rPr lang="zh-CN" altLang="en-US" b="1" dirty="0">
                <a:latin typeface="微软雅黑" panose="020B0503020204020204" charset="-122"/>
                <a:ea typeface="微软雅黑" panose="020B0503020204020204" charset="-122"/>
              </a:rPr>
              <a:t>地图模式</a:t>
            </a:r>
          </a:p>
        </p:txBody>
      </p:sp>
    </p:spTree>
    <p:extLst>
      <p:ext uri="{BB962C8B-B14F-4D97-AF65-F5344CB8AC3E}">
        <p14:creationId xmlns:p14="http://schemas.microsoft.com/office/powerpoint/2010/main" val="291183195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2020609" y="2490498"/>
            <a:ext cx="1941792"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02</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6096000" y="2422883"/>
            <a:ext cx="3962399"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a:defRPr/>
            </a:pPr>
            <a:r>
              <a:rPr lang="zh-CN" altLang="en-US" sz="4400" b="1" spc="150" dirty="0">
                <a:solidFill>
                  <a:srgbClr val="002060"/>
                </a:solidFill>
                <a:latin typeface="微软雅黑" panose="020B0503020204020204" pitchFamily="34" charset="-122"/>
                <a:ea typeface="微软雅黑" panose="020B0503020204020204" pitchFamily="34" charset="-122"/>
              </a:rPr>
              <a:t>平台架构</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8"/>
            <a:ext cx="6095999" cy="1"/>
          </a:xfrm>
          <a:prstGeom prst="line">
            <a:avLst/>
          </a:prstGeom>
        </p:spPr>
        <p:style>
          <a:lnRef idx="1">
            <a:schemeClr val="accent3"/>
          </a:lnRef>
          <a:fillRef idx="0">
            <a:schemeClr val="accent3"/>
          </a:fillRef>
          <a:effectRef idx="0">
            <a:schemeClr val="accent3"/>
          </a:effectRef>
          <a:fontRef idx="minor">
            <a:schemeClr val="tx1"/>
          </a:fontRef>
        </p:style>
      </p:cxnSp>
      <p:sp>
        <p:nvSpPr>
          <p:cNvPr id="11" name="文本框 10">
            <a:extLst>
              <a:ext uri="{FF2B5EF4-FFF2-40B4-BE49-F238E27FC236}">
                <a16:creationId xmlns:a16="http://schemas.microsoft.com/office/drawing/2014/main" id="{9D3384DB-C218-44D5-A861-C16DB045FBC2}"/>
              </a:ext>
            </a:extLst>
          </p:cNvPr>
          <p:cNvSpPr txBox="1"/>
          <p:nvPr/>
        </p:nvSpPr>
        <p:spPr bwMode="auto">
          <a:xfrm>
            <a:off x="4987636" y="3397297"/>
            <a:ext cx="5070763" cy="400110"/>
          </a:xfrm>
          <a:prstGeom prst="rect">
            <a:avLst/>
          </a:prstGeom>
          <a:noFill/>
          <a:ln>
            <a:noFill/>
          </a:ln>
          <a:effectLst/>
        </p:spPr>
        <p:txBody>
          <a:bodyPr wrap="square" anchor="ctr">
            <a:spAutoFit/>
          </a:bodyPr>
          <a:lstStyle/>
          <a:p>
            <a:pPr algn="r">
              <a:defRPr/>
            </a:pPr>
            <a:r>
              <a:rPr lang="en-US" altLang="zh-CN" sz="2000" b="1" spc="150" dirty="0">
                <a:solidFill>
                  <a:schemeClr val="bg2">
                    <a:lumMod val="75000"/>
                  </a:schemeClr>
                </a:solidFill>
                <a:latin typeface="微软雅黑" panose="020B0503020204020204" pitchFamily="34" charset="-122"/>
                <a:ea typeface="微软雅黑" panose="020B0503020204020204" pitchFamily="34" charset="-122"/>
              </a:rPr>
              <a:t>SAAS</a:t>
            </a:r>
            <a:r>
              <a:rPr lang="zh-CN" altLang="en-US" sz="2000" b="1" spc="150" dirty="0">
                <a:solidFill>
                  <a:schemeClr val="bg2">
                    <a:lumMod val="75000"/>
                  </a:schemeClr>
                </a:solidFill>
                <a:latin typeface="微软雅黑" panose="020B0503020204020204" pitchFamily="34" charset="-122"/>
                <a:ea typeface="微软雅黑" panose="020B0503020204020204" pitchFamily="34" charset="-122"/>
              </a:rPr>
              <a:t>化部署，秒速上云</a:t>
            </a:r>
          </a:p>
        </p:txBody>
      </p:sp>
    </p:spTree>
    <p:extLst>
      <p:ext uri="{BB962C8B-B14F-4D97-AF65-F5344CB8AC3E}">
        <p14:creationId xmlns:p14="http://schemas.microsoft.com/office/powerpoint/2010/main" val="59620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2800" b="1" i="0" u="none" strike="noStrike" kern="1200" cap="none" spc="0" normalizeH="0" baseline="0" noProof="1">
                <a:solidFill>
                  <a:schemeClr val="accent5">
                    <a:lumMod val="50000"/>
                  </a:schemeClr>
                </a:solidFill>
                <a:latin typeface="微软雅黑" panose="020B0503020204020204" charset="-122"/>
                <a:ea typeface="微软雅黑" panose="020B0503020204020204" charset="-122"/>
                <a:cs typeface="+mj-cs"/>
                <a:sym typeface="+mn-ea"/>
              </a:rPr>
              <a:t>数据可视化的应用</a:t>
            </a:r>
          </a:p>
        </p:txBody>
      </p:sp>
      <p:pic>
        <p:nvPicPr>
          <p:cNvPr id="66562" name="内容占位符 4"/>
          <p:cNvPicPr>
            <a:picLocks noGrp="1" noChangeAspect="1"/>
          </p:cNvPicPr>
          <p:nvPr>
            <p:ph idx="1"/>
          </p:nvPr>
        </p:nvPicPr>
        <p:blipFill>
          <a:blip r:embed="rId3"/>
          <a:stretch>
            <a:fillRect/>
          </a:stretch>
        </p:blipFill>
        <p:spPr>
          <a:xfrm>
            <a:off x="859220" y="1828800"/>
            <a:ext cx="7132637" cy="4012375"/>
          </a:xfrm>
        </p:spPr>
      </p:pic>
      <p:graphicFrame>
        <p:nvGraphicFramePr>
          <p:cNvPr id="9" name="图示 8"/>
          <p:cNvGraphicFramePr/>
          <p:nvPr/>
        </p:nvGraphicFramePr>
        <p:xfrm>
          <a:off x="377190" y="1118870"/>
          <a:ext cx="11253470" cy="5689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6564" name="文本框 9"/>
          <p:cNvSpPr txBox="1"/>
          <p:nvPr/>
        </p:nvSpPr>
        <p:spPr>
          <a:xfrm>
            <a:off x="3592894" y="5982145"/>
            <a:ext cx="4522392" cy="369332"/>
          </a:xfrm>
          <a:prstGeom prst="rect">
            <a:avLst/>
          </a:prstGeom>
          <a:noFill/>
          <a:ln w="9525">
            <a:noFill/>
          </a:ln>
        </p:spPr>
        <p:txBody>
          <a:bodyPr wrap="none" anchor="t">
            <a:spAutoFit/>
          </a:bodyPr>
          <a:lstStyle/>
          <a:p>
            <a:r>
              <a:rPr lang="zh-CN" altLang="en-US" b="1" dirty="0">
                <a:latin typeface="微软雅黑" panose="020B0503020204020204" charset="-122"/>
                <a:ea typeface="微软雅黑" panose="020B0503020204020204" charset="-122"/>
              </a:rPr>
              <a:t>日、月、年产量统计   日直通率   日良品率</a:t>
            </a:r>
          </a:p>
        </p:txBody>
      </p:sp>
      <p:pic>
        <p:nvPicPr>
          <p:cNvPr id="66565" name="图片 11"/>
          <p:cNvPicPr>
            <a:picLocks noChangeAspect="1"/>
          </p:cNvPicPr>
          <p:nvPr/>
        </p:nvPicPr>
        <p:blipFill>
          <a:blip r:embed="rId9"/>
          <a:stretch>
            <a:fillRect/>
          </a:stretch>
        </p:blipFill>
        <p:spPr>
          <a:xfrm>
            <a:off x="8015417" y="1828800"/>
            <a:ext cx="3478083" cy="1956072"/>
          </a:xfrm>
          <a:prstGeom prst="rect">
            <a:avLst/>
          </a:prstGeom>
          <a:noFill/>
          <a:ln w="9525">
            <a:noFill/>
          </a:ln>
        </p:spPr>
      </p:pic>
      <p:pic>
        <p:nvPicPr>
          <p:cNvPr id="3" name="图片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15417" y="3833243"/>
            <a:ext cx="3478082" cy="2007932"/>
          </a:xfrm>
          <a:prstGeom prst="rect">
            <a:avLst/>
          </a:prstGeom>
        </p:spPr>
      </p:pic>
    </p:spTree>
    <p:extLst>
      <p:ext uri="{BB962C8B-B14F-4D97-AF65-F5344CB8AC3E}">
        <p14:creationId xmlns:p14="http://schemas.microsoft.com/office/powerpoint/2010/main" val="197237865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2800" b="1" i="0" u="none" strike="noStrike" kern="1200" cap="none" spc="0" normalizeH="0" baseline="0" noProof="1">
                <a:solidFill>
                  <a:schemeClr val="accent5">
                    <a:lumMod val="50000"/>
                  </a:schemeClr>
                </a:solidFill>
                <a:latin typeface="微软雅黑" panose="020B0503020204020204" charset="-122"/>
                <a:ea typeface="微软雅黑" panose="020B0503020204020204" charset="-122"/>
                <a:cs typeface="+mj-cs"/>
                <a:sym typeface="+mn-ea"/>
              </a:rPr>
              <a:t>数据可视化的应用</a:t>
            </a:r>
          </a:p>
        </p:txBody>
      </p:sp>
      <p:graphicFrame>
        <p:nvGraphicFramePr>
          <p:cNvPr id="9" name="图示 8"/>
          <p:cNvGraphicFramePr/>
          <p:nvPr/>
        </p:nvGraphicFramePr>
        <p:xfrm>
          <a:off x="377190" y="1118870"/>
          <a:ext cx="11253470" cy="56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8611" name="文本框 9"/>
          <p:cNvSpPr txBox="1"/>
          <p:nvPr/>
        </p:nvSpPr>
        <p:spPr>
          <a:xfrm>
            <a:off x="4279900" y="5370830"/>
            <a:ext cx="3632200" cy="368300"/>
          </a:xfrm>
          <a:prstGeom prst="rect">
            <a:avLst/>
          </a:prstGeom>
          <a:noFill/>
          <a:ln w="9525">
            <a:noFill/>
          </a:ln>
        </p:spPr>
        <p:txBody>
          <a:bodyPr wrap="none" anchor="t">
            <a:spAutoFit/>
          </a:bodyPr>
          <a:lstStyle/>
          <a:p>
            <a:r>
              <a:rPr lang="zh-CN" altLang="en-US" b="1" dirty="0">
                <a:latin typeface="微软雅黑" panose="020B0503020204020204" charset="-122"/>
                <a:ea typeface="微软雅黑" panose="020B0503020204020204" charset="-122"/>
              </a:rPr>
              <a:t>拼接屏，点击地图，区域数据变化</a:t>
            </a:r>
          </a:p>
        </p:txBody>
      </p:sp>
      <p:pic>
        <p:nvPicPr>
          <p:cNvPr id="68612" name="图片 2"/>
          <p:cNvPicPr/>
          <p:nvPr/>
        </p:nvPicPr>
        <p:blipFill>
          <a:blip r:embed="rId8"/>
          <a:stretch>
            <a:fillRect/>
          </a:stretch>
        </p:blipFill>
        <p:spPr>
          <a:xfrm>
            <a:off x="99925" y="1761716"/>
            <a:ext cx="5904000" cy="3319200"/>
          </a:xfrm>
          <a:prstGeom prst="rect">
            <a:avLst/>
          </a:prstGeom>
          <a:noFill/>
          <a:ln w="9525">
            <a:noFill/>
          </a:ln>
        </p:spPr>
      </p:pic>
      <p:pic>
        <p:nvPicPr>
          <p:cNvPr id="68613" name="内容占位符 6"/>
          <p:cNvPicPr>
            <a:picLocks noGrp="1"/>
          </p:cNvPicPr>
          <p:nvPr>
            <p:ph idx="1"/>
          </p:nvPr>
        </p:nvPicPr>
        <p:blipFill>
          <a:blip r:embed="rId9"/>
          <a:stretch>
            <a:fillRect/>
          </a:stretch>
        </p:blipFill>
        <p:spPr>
          <a:xfrm>
            <a:off x="6079027" y="1761716"/>
            <a:ext cx="5904000" cy="3319200"/>
          </a:xfrm>
        </p:spPr>
      </p:pic>
    </p:spTree>
    <p:extLst>
      <p:ext uri="{BB962C8B-B14F-4D97-AF65-F5344CB8AC3E}">
        <p14:creationId xmlns:p14="http://schemas.microsoft.com/office/powerpoint/2010/main" val="2808842621"/>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2800" b="1" i="0" u="none" strike="noStrike" kern="1200" cap="none" spc="0" normalizeH="0" baseline="0" noProof="1">
                <a:solidFill>
                  <a:schemeClr val="accent5">
                    <a:lumMod val="50000"/>
                  </a:schemeClr>
                </a:solidFill>
                <a:latin typeface="微软雅黑" panose="020B0503020204020204" charset="-122"/>
                <a:ea typeface="微软雅黑" panose="020B0503020204020204" charset="-122"/>
                <a:cs typeface="+mj-cs"/>
                <a:sym typeface="+mn-ea"/>
              </a:rPr>
              <a:t>数据可视化的应用</a:t>
            </a:r>
          </a:p>
        </p:txBody>
      </p:sp>
      <p:graphicFrame>
        <p:nvGraphicFramePr>
          <p:cNvPr id="9" name="图示 8"/>
          <p:cNvGraphicFramePr/>
          <p:nvPr/>
        </p:nvGraphicFramePr>
        <p:xfrm>
          <a:off x="377190" y="1118870"/>
          <a:ext cx="11253470" cy="568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0660" name="文本框 9"/>
          <p:cNvSpPr txBox="1"/>
          <p:nvPr/>
        </p:nvSpPr>
        <p:spPr>
          <a:xfrm>
            <a:off x="4279900" y="5529263"/>
            <a:ext cx="3402013" cy="368300"/>
          </a:xfrm>
          <a:prstGeom prst="rect">
            <a:avLst/>
          </a:prstGeom>
          <a:noFill/>
          <a:ln w="9525">
            <a:noFill/>
          </a:ln>
        </p:spPr>
        <p:txBody>
          <a:bodyPr wrap="none" anchor="t">
            <a:spAutoFit/>
          </a:bodyPr>
          <a:lstStyle/>
          <a:p>
            <a:r>
              <a:rPr lang="zh-CN" altLang="en-US" b="1" dirty="0">
                <a:latin typeface="微软雅黑" panose="020B0503020204020204" charset="-122"/>
                <a:ea typeface="微软雅黑" panose="020B0503020204020204" charset="-122"/>
              </a:rPr>
              <a:t>用户自定义添加和删除展示大屏</a:t>
            </a:r>
          </a:p>
        </p:txBody>
      </p:sp>
      <p:pic>
        <p:nvPicPr>
          <p:cNvPr id="70661" name="图片 5"/>
          <p:cNvPicPr>
            <a:picLocks noChangeAspect="1"/>
          </p:cNvPicPr>
          <p:nvPr/>
        </p:nvPicPr>
        <p:blipFill>
          <a:blip r:embed="rId8"/>
          <a:stretch>
            <a:fillRect/>
          </a:stretch>
        </p:blipFill>
        <p:spPr>
          <a:xfrm>
            <a:off x="6172199" y="2014538"/>
            <a:ext cx="5904000" cy="3320702"/>
          </a:xfrm>
          <a:prstGeom prst="rect">
            <a:avLst/>
          </a:prstGeom>
          <a:noFill/>
          <a:ln w="9525">
            <a:noFill/>
          </a:ln>
        </p:spPr>
      </p:pic>
      <p:pic>
        <p:nvPicPr>
          <p:cNvPr id="70662" name="图片 7"/>
          <p:cNvPicPr/>
          <p:nvPr/>
        </p:nvPicPr>
        <p:blipFill>
          <a:blip r:embed="rId9"/>
          <a:stretch>
            <a:fillRect/>
          </a:stretch>
        </p:blipFill>
        <p:spPr>
          <a:xfrm>
            <a:off x="152399" y="2014538"/>
            <a:ext cx="5904000" cy="3319200"/>
          </a:xfrm>
          <a:prstGeom prst="rect">
            <a:avLst/>
          </a:prstGeom>
          <a:noFill/>
          <a:ln w="9525">
            <a:noFill/>
          </a:ln>
        </p:spPr>
      </p:pic>
    </p:spTree>
    <p:extLst>
      <p:ext uri="{BB962C8B-B14F-4D97-AF65-F5344CB8AC3E}">
        <p14:creationId xmlns:p14="http://schemas.microsoft.com/office/powerpoint/2010/main" val="279243756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标题 1"/>
          <p:cNvSpPr>
            <a:spLocks noGrp="1"/>
          </p:cNvSpPr>
          <p:nvPr>
            <p:ph type="title"/>
          </p:nvPr>
        </p:nvSpPr>
        <p:spPr/>
        <p:txBody>
          <a:bodyPr vert="horz" lIns="91440" tIns="45720" rIns="91440" bIns="45720" anchor="ctr"/>
          <a:lstStyle/>
          <a:p>
            <a:pPr defTabSz="914400"/>
            <a:r>
              <a:rPr lang="zh-CN" altLang="en-US" sz="2800" kern="1200">
                <a:solidFill>
                  <a:srgbClr val="203864"/>
                </a:solidFill>
                <a:latin typeface="微软雅黑" panose="020B0503020204020204" charset="-122"/>
                <a:ea typeface="微软雅黑" panose="020B0503020204020204" charset="-122"/>
                <a:cs typeface="+mj-cs"/>
              </a:rPr>
              <a:t>其他展示方式</a:t>
            </a:r>
            <a:r>
              <a:rPr lang="en-US" altLang="zh-CN" sz="2800" kern="1200">
                <a:solidFill>
                  <a:srgbClr val="203864"/>
                </a:solidFill>
                <a:latin typeface="微软雅黑" panose="020B0503020204020204" charset="-122"/>
                <a:ea typeface="微软雅黑" panose="020B0503020204020204" charset="-122"/>
                <a:cs typeface="+mj-cs"/>
              </a:rPr>
              <a:t>--</a:t>
            </a:r>
            <a:r>
              <a:rPr lang="zh-CN" altLang="en-US" sz="2800" kern="1200">
                <a:solidFill>
                  <a:srgbClr val="203864"/>
                </a:solidFill>
                <a:latin typeface="微软雅黑" panose="020B0503020204020204" charset="-122"/>
                <a:ea typeface="微软雅黑" panose="020B0503020204020204" charset="-122"/>
                <a:cs typeface="+mj-cs"/>
              </a:rPr>
              <a:t>立式触摸屏</a:t>
            </a:r>
          </a:p>
        </p:txBody>
      </p:sp>
      <p:pic>
        <p:nvPicPr>
          <p:cNvPr id="72706" name="内容占位符 2" descr="伟星"/>
          <p:cNvPicPr>
            <a:picLocks noGrp="1"/>
          </p:cNvPicPr>
          <p:nvPr>
            <p:ph idx="1"/>
          </p:nvPr>
        </p:nvPicPr>
        <p:blipFill>
          <a:blip r:embed="rId3"/>
          <a:stretch>
            <a:fillRect/>
          </a:stretch>
        </p:blipFill>
        <p:spPr>
          <a:xfrm>
            <a:off x="3381763" y="1193345"/>
            <a:ext cx="2700000" cy="4860000"/>
          </a:xfrm>
        </p:spPr>
      </p:pic>
      <p:pic>
        <p:nvPicPr>
          <p:cNvPr id="72707" name="图片 6" descr="伟星1"/>
          <p:cNvPicPr/>
          <p:nvPr/>
        </p:nvPicPr>
        <p:blipFill>
          <a:blip r:embed="rId4"/>
          <a:stretch>
            <a:fillRect/>
          </a:stretch>
        </p:blipFill>
        <p:spPr>
          <a:xfrm>
            <a:off x="621466" y="1193345"/>
            <a:ext cx="2700000" cy="4860000"/>
          </a:xfrm>
          <a:prstGeom prst="rect">
            <a:avLst/>
          </a:prstGeom>
          <a:noFill/>
          <a:ln w="9525">
            <a:noFill/>
          </a:ln>
        </p:spPr>
      </p:pic>
      <p:pic>
        <p:nvPicPr>
          <p:cNvPr id="72708" name="图片 8" descr="2019-07-15_162247"/>
          <p:cNvPicPr/>
          <p:nvPr/>
        </p:nvPicPr>
        <p:blipFill>
          <a:blip r:embed="rId5"/>
          <a:stretch>
            <a:fillRect/>
          </a:stretch>
        </p:blipFill>
        <p:spPr>
          <a:xfrm>
            <a:off x="6142060" y="1193345"/>
            <a:ext cx="2700000" cy="4860000"/>
          </a:xfrm>
          <a:prstGeom prst="rect">
            <a:avLst/>
          </a:prstGeom>
          <a:noFill/>
          <a:ln w="9525">
            <a:noFill/>
          </a:ln>
        </p:spPr>
      </p:pic>
      <p:pic>
        <p:nvPicPr>
          <p:cNvPr id="72709" name="图片 9" descr="2019-07-15_163050"/>
          <p:cNvPicPr/>
          <p:nvPr/>
        </p:nvPicPr>
        <p:blipFill>
          <a:blip r:embed="rId6"/>
          <a:stretch>
            <a:fillRect/>
          </a:stretch>
        </p:blipFill>
        <p:spPr>
          <a:xfrm>
            <a:off x="8902358" y="1193345"/>
            <a:ext cx="2700000" cy="4860000"/>
          </a:xfrm>
          <a:prstGeom prst="rect">
            <a:avLst/>
          </a:prstGeom>
          <a:noFill/>
          <a:ln w="9525">
            <a:noFill/>
          </a:ln>
        </p:spPr>
      </p:pic>
    </p:spTree>
    <p:extLst>
      <p:ext uri="{BB962C8B-B14F-4D97-AF65-F5344CB8AC3E}">
        <p14:creationId xmlns:p14="http://schemas.microsoft.com/office/powerpoint/2010/main" val="324299231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配套移动端</a:t>
            </a:r>
            <a:r>
              <a:rPr lang="en-US" altLang="zh-CN" dirty="0"/>
              <a:t>APP</a:t>
            </a:r>
            <a:endParaRPr lang="zh-CN" altLang="en-US" dirty="0"/>
          </a:p>
        </p:txBody>
      </p:sp>
      <p:pic>
        <p:nvPicPr>
          <p:cNvPr id="4" name="图片 3">
            <a:extLst>
              <a:ext uri="{FF2B5EF4-FFF2-40B4-BE49-F238E27FC236}">
                <a16:creationId xmlns:a16="http://schemas.microsoft.com/office/drawing/2014/main" id="{7793F804-6796-4CB9-9080-A5A9B2360A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090" y="1139745"/>
            <a:ext cx="2650211" cy="4711484"/>
          </a:xfrm>
          <a:prstGeom prst="rect">
            <a:avLst/>
          </a:prstGeom>
        </p:spPr>
      </p:pic>
      <p:pic>
        <p:nvPicPr>
          <p:cNvPr id="5" name="图片 4">
            <a:extLst>
              <a:ext uri="{FF2B5EF4-FFF2-40B4-BE49-F238E27FC236}">
                <a16:creationId xmlns:a16="http://schemas.microsoft.com/office/drawing/2014/main" id="{0EFB2E55-1CD7-49BB-B1D2-8DE2C2231B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05390" y="1139745"/>
            <a:ext cx="2583297" cy="4592528"/>
          </a:xfrm>
          <a:prstGeom prst="rect">
            <a:avLst/>
          </a:prstGeom>
        </p:spPr>
      </p:pic>
      <p:pic>
        <p:nvPicPr>
          <p:cNvPr id="6" name="图片 5">
            <a:extLst>
              <a:ext uri="{FF2B5EF4-FFF2-40B4-BE49-F238E27FC236}">
                <a16:creationId xmlns:a16="http://schemas.microsoft.com/office/drawing/2014/main" id="{29DDE62A-65CF-402E-8B40-EB3F0D6484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3275" y="1182947"/>
            <a:ext cx="2524995" cy="4488880"/>
          </a:xfrm>
          <a:prstGeom prst="rect">
            <a:avLst/>
          </a:prstGeom>
        </p:spPr>
      </p:pic>
      <p:pic>
        <p:nvPicPr>
          <p:cNvPr id="7" name="图片 6"/>
          <p:cNvPicPr>
            <a:picLocks noChangeAspect="1"/>
          </p:cNvPicPr>
          <p:nvPr/>
        </p:nvPicPr>
        <p:blipFill rotWithShape="1">
          <a:blip r:embed="rId5">
            <a:extLst>
              <a:ext uri="{28A0092B-C50C-407E-A947-70E740481C1C}">
                <a14:useLocalDpi xmlns:a14="http://schemas.microsoft.com/office/drawing/2010/main" val="0"/>
              </a:ext>
            </a:extLst>
          </a:blip>
          <a:srcRect b="25018"/>
          <a:stretch/>
        </p:blipFill>
        <p:spPr>
          <a:xfrm>
            <a:off x="5753538" y="1139745"/>
            <a:ext cx="2838649" cy="4592528"/>
          </a:xfrm>
          <a:prstGeom prst="rect">
            <a:avLst/>
          </a:prstGeom>
        </p:spPr>
      </p:pic>
    </p:spTree>
    <p:extLst>
      <p:ext uri="{BB962C8B-B14F-4D97-AF65-F5344CB8AC3E}">
        <p14:creationId xmlns:p14="http://schemas.microsoft.com/office/powerpoint/2010/main" val="34199417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2020609" y="2490498"/>
            <a:ext cx="1941792"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04</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6096000" y="2422883"/>
            <a:ext cx="3962399"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增值服务</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8"/>
            <a:ext cx="6095999" cy="1"/>
          </a:xfrm>
          <a:prstGeom prst="line">
            <a:avLst/>
          </a:prstGeom>
        </p:spPr>
        <p:style>
          <a:lnRef idx="1">
            <a:schemeClr val="accent3"/>
          </a:lnRef>
          <a:fillRef idx="0">
            <a:schemeClr val="accent3"/>
          </a:fillRef>
          <a:effectRef idx="0">
            <a:schemeClr val="accent3"/>
          </a:effectRef>
          <a:fontRef idx="minor">
            <a:schemeClr val="tx1"/>
          </a:fontRef>
        </p:style>
      </p:cxnSp>
      <p:sp>
        <p:nvSpPr>
          <p:cNvPr id="11" name="文本框 10">
            <a:extLst>
              <a:ext uri="{FF2B5EF4-FFF2-40B4-BE49-F238E27FC236}">
                <a16:creationId xmlns:a16="http://schemas.microsoft.com/office/drawing/2014/main" id="{9D3384DB-C218-44D5-A861-C16DB045FBC2}"/>
              </a:ext>
            </a:extLst>
          </p:cNvPr>
          <p:cNvSpPr txBox="1"/>
          <p:nvPr/>
        </p:nvSpPr>
        <p:spPr bwMode="auto">
          <a:xfrm>
            <a:off x="6096000" y="3397297"/>
            <a:ext cx="3962399" cy="400110"/>
          </a:xfrm>
          <a:prstGeom prst="rect">
            <a:avLst/>
          </a:prstGeom>
          <a:noFill/>
          <a:ln>
            <a:noFill/>
          </a:ln>
          <a:effectLst/>
        </p:spPr>
        <p:txBody>
          <a:bodyPr wrap="square" anchor="ctr">
            <a:spAutoFit/>
          </a:bodyPr>
          <a:lstStyle/>
          <a:p>
            <a:pPr algn="r" eaLnBrk="1" fontAlgn="auto" hangingPunct="1">
              <a:spcBef>
                <a:spcPts val="0"/>
              </a:spcBef>
              <a:spcAft>
                <a:spcPts val="0"/>
              </a:spcAft>
              <a:defRPr/>
            </a:pPr>
            <a:r>
              <a:rPr lang="zh-CN" altLang="en-US" sz="2000" b="1" spc="150" dirty="0">
                <a:solidFill>
                  <a:schemeClr val="bg2">
                    <a:lumMod val="75000"/>
                  </a:schemeClr>
                </a:solidFill>
                <a:latin typeface="微软雅黑" panose="020B0503020204020204" pitchFamily="34" charset="-122"/>
                <a:ea typeface="微软雅黑" panose="020B0503020204020204" pitchFamily="34" charset="-122"/>
              </a:rPr>
              <a:t>我们还有更多？</a:t>
            </a:r>
          </a:p>
        </p:txBody>
      </p:sp>
    </p:spTree>
    <p:extLst>
      <p:ext uri="{BB962C8B-B14F-4D97-AF65-F5344CB8AC3E}">
        <p14:creationId xmlns:p14="http://schemas.microsoft.com/office/powerpoint/2010/main" val="345078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简易云平台 </a:t>
            </a:r>
            <a:r>
              <a:rPr lang="en-US" altLang="zh-CN" dirty="0"/>
              <a:t>- </a:t>
            </a:r>
            <a:r>
              <a:rPr lang="zh-CN" dirty="0"/>
              <a:t>能耗管控</a:t>
            </a:r>
          </a:p>
        </p:txBody>
      </p:sp>
      <p:pic>
        <p:nvPicPr>
          <p:cNvPr id="15" name="图片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98500" y="1102360"/>
            <a:ext cx="8517255" cy="4791075"/>
          </a:xfrm>
          <a:prstGeom prst="rect">
            <a:avLst/>
          </a:prstGeom>
          <a:noFill/>
          <a:ln>
            <a:noFill/>
          </a:ln>
          <a:effectLst>
            <a:outerShdw blurRad="50800" dist="50800" dir="5400000" algn="ctr" rotWithShape="0">
              <a:srgbClr val="000000">
                <a:alpha val="100000"/>
              </a:srgbClr>
            </a:outerShdw>
          </a:effectLst>
        </p:spPr>
      </p:pic>
      <p:sp>
        <p:nvSpPr>
          <p:cNvPr id="3" name="矩形 2"/>
          <p:cNvSpPr/>
          <p:nvPr/>
        </p:nvSpPr>
        <p:spPr>
          <a:xfrm>
            <a:off x="4097020" y="1134110"/>
            <a:ext cx="855980" cy="220980"/>
          </a:xfrm>
          <a:prstGeom prst="rect">
            <a:avLst/>
          </a:prstGeom>
          <a:solidFill>
            <a:srgbClr val="002950"/>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4" name="肘形连接符 3"/>
          <p:cNvCxnSpPr/>
          <p:nvPr/>
        </p:nvCxnSpPr>
        <p:spPr>
          <a:xfrm flipV="1">
            <a:off x="8990965" y="2040255"/>
            <a:ext cx="2802255" cy="766445"/>
          </a:xfrm>
          <a:prstGeom prst="bentConnector3">
            <a:avLst>
              <a:gd name="adj1" fmla="val 28687"/>
            </a:avLst>
          </a:prstGeom>
        </p:spPr>
        <p:style>
          <a:lnRef idx="1">
            <a:schemeClr val="accent3"/>
          </a:lnRef>
          <a:fillRef idx="0">
            <a:schemeClr val="accent3"/>
          </a:fillRef>
          <a:effectRef idx="0">
            <a:schemeClr val="accent3"/>
          </a:effectRef>
          <a:fontRef idx="minor">
            <a:schemeClr val="tx1"/>
          </a:fontRef>
        </p:style>
      </p:cxnSp>
      <p:cxnSp>
        <p:nvCxnSpPr>
          <p:cNvPr id="5" name="肘形连接符 4"/>
          <p:cNvCxnSpPr/>
          <p:nvPr/>
        </p:nvCxnSpPr>
        <p:spPr>
          <a:xfrm flipV="1">
            <a:off x="9077325" y="4549775"/>
            <a:ext cx="2847975" cy="565785"/>
          </a:xfrm>
          <a:prstGeom prst="bentConnector3">
            <a:avLst>
              <a:gd name="adj1" fmla="val 28471"/>
            </a:avLst>
          </a:prstGeom>
        </p:spPr>
        <p:style>
          <a:lnRef idx="1">
            <a:schemeClr val="accent3"/>
          </a:lnRef>
          <a:fillRef idx="0">
            <a:schemeClr val="accent3"/>
          </a:fillRef>
          <a:effectRef idx="0">
            <a:schemeClr val="accent3"/>
          </a:effectRef>
          <a:fontRef idx="minor">
            <a:schemeClr val="tx1"/>
          </a:fontRef>
        </p:style>
      </p:cxnSp>
      <p:sp>
        <p:nvSpPr>
          <p:cNvPr id="6" name="文本框 5"/>
          <p:cNvSpPr txBox="1"/>
          <p:nvPr/>
        </p:nvSpPr>
        <p:spPr>
          <a:xfrm>
            <a:off x="9615805" y="1671955"/>
            <a:ext cx="2578100" cy="368300"/>
          </a:xfrm>
          <a:prstGeom prst="rect">
            <a:avLst/>
          </a:prstGeom>
          <a:noFill/>
        </p:spPr>
        <p:txBody>
          <a:bodyPr wrap="square" rtlCol="0">
            <a:spAutoFit/>
          </a:bodyPr>
          <a:lstStyle/>
          <a:p>
            <a:r>
              <a:rPr lang="zh-CN" altLang="en-US" b="1"/>
              <a:t>设备日</a:t>
            </a:r>
            <a:r>
              <a:rPr lang="en-US" altLang="zh-CN" b="1"/>
              <a:t>/</a:t>
            </a:r>
            <a:r>
              <a:rPr lang="zh-CN" altLang="en-US" b="1"/>
              <a:t>月</a:t>
            </a:r>
            <a:r>
              <a:rPr lang="en-US" altLang="zh-CN" b="1"/>
              <a:t>/</a:t>
            </a:r>
            <a:r>
              <a:rPr lang="zh-CN" altLang="en-US" b="1"/>
              <a:t>年用电统计</a:t>
            </a:r>
          </a:p>
        </p:txBody>
      </p:sp>
      <p:sp>
        <p:nvSpPr>
          <p:cNvPr id="7" name="文本框 6"/>
          <p:cNvSpPr txBox="1"/>
          <p:nvPr/>
        </p:nvSpPr>
        <p:spPr>
          <a:xfrm>
            <a:off x="9759950" y="4170680"/>
            <a:ext cx="2110740" cy="368300"/>
          </a:xfrm>
          <a:prstGeom prst="rect">
            <a:avLst/>
          </a:prstGeom>
          <a:noFill/>
        </p:spPr>
        <p:txBody>
          <a:bodyPr wrap="square" rtlCol="0">
            <a:spAutoFit/>
          </a:bodyPr>
          <a:lstStyle/>
          <a:p>
            <a:r>
              <a:rPr lang="zh-CN" altLang="en-US" b="1"/>
              <a:t>车间月度用电统计</a:t>
            </a:r>
          </a:p>
        </p:txBody>
      </p:sp>
    </p:spTree>
    <p:extLst>
      <p:ext uri="{BB962C8B-B14F-4D97-AF65-F5344CB8AC3E}">
        <p14:creationId xmlns:p14="http://schemas.microsoft.com/office/powerpoint/2010/main" val="2871578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简易云平台 </a:t>
            </a:r>
            <a:r>
              <a:rPr lang="en-US" altLang="zh-CN" dirty="0"/>
              <a:t>– </a:t>
            </a:r>
            <a:r>
              <a:rPr lang="zh-CN" altLang="en-US" dirty="0"/>
              <a:t>故障诊断</a:t>
            </a:r>
            <a:endParaRPr lang="zh-CN" dirty="0"/>
          </a:p>
        </p:txBody>
      </p:sp>
      <p:pic>
        <p:nvPicPr>
          <p:cNvPr id="21" name="图片 20">
            <a:extLst>
              <a:ext uri="{FF2B5EF4-FFF2-40B4-BE49-F238E27FC236}">
                <a16:creationId xmlns:a16="http://schemas.microsoft.com/office/drawing/2014/main" id="{803D966A-2806-46BF-9BAA-5C95EC9ECBAF}"/>
              </a:ext>
            </a:extLst>
          </p:cNvPr>
          <p:cNvPicPr>
            <a:picLocks noChangeAspect="1"/>
          </p:cNvPicPr>
          <p:nvPr/>
        </p:nvPicPr>
        <p:blipFill>
          <a:blip r:embed="rId3"/>
          <a:stretch>
            <a:fillRect/>
          </a:stretch>
        </p:blipFill>
        <p:spPr>
          <a:xfrm>
            <a:off x="698500" y="977900"/>
            <a:ext cx="6712682" cy="5137401"/>
          </a:xfrm>
          <a:prstGeom prst="rect">
            <a:avLst/>
          </a:prstGeom>
        </p:spPr>
      </p:pic>
      <p:sp>
        <p:nvSpPr>
          <p:cNvPr id="22" name="Shape 154">
            <a:extLst>
              <a:ext uri="{FF2B5EF4-FFF2-40B4-BE49-F238E27FC236}">
                <a16:creationId xmlns:a16="http://schemas.microsoft.com/office/drawing/2014/main" id="{C1812146-CD0B-49E2-924B-699FF3DA5D23}"/>
              </a:ext>
            </a:extLst>
          </p:cNvPr>
          <p:cNvSpPr>
            <a:spLocks noGrp="1"/>
          </p:cNvSpPr>
          <p:nvPr>
            <p:ph idx="1"/>
          </p:nvPr>
        </p:nvSpPr>
        <p:spPr>
          <a:xfrm>
            <a:off x="7717871" y="1190625"/>
            <a:ext cx="3477119" cy="4476750"/>
          </a:xfrm>
          <a:prstGeom prst="rect">
            <a:avLst/>
          </a:prstGeom>
          <a:ln w="12700">
            <a:miter lim="400000"/>
          </a:ln>
          <a:extLst>
            <a:ext uri="{C572A759-6A51-4108-AA02-DFA0A04FC94B}">
              <ma14:wrappingTextBoxFlag xmlns:p14="http://schemas.microsoft.com/office/powerpoint/2010/main" xmlns:p15="http://schemas.microsoft.com/office/powerpoint/2012/main" xmlns="" xmlns:ma14="http://schemas.microsoft.com/office/mac/drawingml/2011/main" val="1"/>
            </a:ext>
          </a:extLst>
        </p:spPr>
        <p:txBody>
          <a:bodyPr lIns="0" tIns="0" rIns="0" bIns="0"/>
          <a:lstStyle>
            <a:lvl1pPr algn="l" defTabSz="647700">
              <a:lnSpc>
                <a:spcPct val="120000"/>
              </a:lnSpc>
              <a:spcBef>
                <a:spcPts val="1700"/>
              </a:spcBef>
              <a:defRPr sz="1800">
                <a:solidFill>
                  <a:srgbClr val="656565"/>
                </a:solidFill>
                <a:latin typeface="Lato"/>
                <a:ea typeface="Lato"/>
                <a:cs typeface="Lato"/>
                <a:sym typeface="Lato"/>
              </a:defRPr>
            </a:lvl1pPr>
          </a:lstStyle>
          <a:p>
            <a:pPr>
              <a:lnSpc>
                <a:spcPct val="150000"/>
              </a:lnSpc>
              <a:defRPr>
                <a:solidFill>
                  <a:srgbClr val="000000"/>
                </a:solidFill>
              </a:defRPr>
            </a:pPr>
            <a:r>
              <a:rPr lang="zh-CN" altLang="en-US" kern="0" dirty="0">
                <a:solidFill>
                  <a:schemeClr val="tx1"/>
                </a:solidFill>
                <a:latin typeface="微软雅黑" panose="020B0503020204020204" pitchFamily="34" charset="-122"/>
                <a:ea typeface="微软雅黑" panose="020B0503020204020204" pitchFamily="34" charset="-122"/>
              </a:rPr>
              <a:t>从时间轴来看，故障诊断主要针对已发生或即将发生的故障；预诊断则在故障发生之前，最好在出现故障征兆时就可以自动地发现和报警。在维修成本轴，该曲线反映了维修成本随着设备性能衰退的变化规律，表明及时地发现和维修的性价比最高。</a:t>
            </a:r>
          </a:p>
        </p:txBody>
      </p:sp>
    </p:spTree>
    <p:extLst>
      <p:ext uri="{BB962C8B-B14F-4D97-AF65-F5344CB8AC3E}">
        <p14:creationId xmlns:p14="http://schemas.microsoft.com/office/powerpoint/2010/main" val="344817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fill="hold"/>
                                        <p:tgtEl>
                                          <p:spTgt spid="22"/>
                                        </p:tgtEl>
                                        <p:attrNameLst>
                                          <p:attrName>style.visibility</p:attrName>
                                        </p:attrNameLst>
                                      </p:cBhvr>
                                      <p:to>
                                        <p:strVal val="visible"/>
                                      </p:to>
                                    </p:set>
                                    <p:anim calcmode="lin" valueType="num">
                                      <p:cBhvr>
                                        <p:cTn id="7" dur="700" fill="hold"/>
                                        <p:tgtEl>
                                          <p:spTgt spid="22"/>
                                        </p:tgtEl>
                                        <p:attrNameLst>
                                          <p:attrName>ppt_x</p:attrName>
                                        </p:attrNameLst>
                                      </p:cBhvr>
                                      <p:tavLst>
                                        <p:tav tm="0">
                                          <p:val>
                                            <p:strVal val="0-#ppt_w/2"/>
                                          </p:val>
                                        </p:tav>
                                        <p:tav tm="100000">
                                          <p:val>
                                            <p:strVal val="#ppt_x"/>
                                          </p:val>
                                        </p:tav>
                                      </p:tavLst>
                                    </p:anim>
                                    <p:anim calcmode="lin" valueType="num">
                                      <p:cBhvr>
                                        <p:cTn id="8" dur="7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简易云平台 </a:t>
            </a:r>
            <a:r>
              <a:rPr lang="en-US" altLang="zh-CN" dirty="0"/>
              <a:t>– </a:t>
            </a:r>
            <a:r>
              <a:rPr lang="zh-CN" altLang="en-US" dirty="0"/>
              <a:t>故障诊断</a:t>
            </a:r>
            <a:endParaRPr lang="zh-CN" dirty="0"/>
          </a:p>
        </p:txBody>
      </p:sp>
      <p:sp>
        <p:nvSpPr>
          <p:cNvPr id="22" name="Shape 154">
            <a:extLst>
              <a:ext uri="{FF2B5EF4-FFF2-40B4-BE49-F238E27FC236}">
                <a16:creationId xmlns:a16="http://schemas.microsoft.com/office/drawing/2014/main" id="{C1812146-CD0B-49E2-924B-699FF3DA5D23}"/>
              </a:ext>
            </a:extLst>
          </p:cNvPr>
          <p:cNvSpPr>
            <a:spLocks noGrp="1"/>
          </p:cNvSpPr>
          <p:nvPr>
            <p:ph idx="1"/>
          </p:nvPr>
        </p:nvSpPr>
        <p:spPr>
          <a:xfrm>
            <a:off x="7717871" y="1190625"/>
            <a:ext cx="3477119" cy="4476750"/>
          </a:xfrm>
          <a:prstGeom prst="rect">
            <a:avLst/>
          </a:prstGeom>
          <a:ln w="12700">
            <a:miter lim="400000"/>
          </a:ln>
          <a:extLst>
            <a:ext uri="{C572A759-6A51-4108-AA02-DFA0A04FC94B}">
              <ma14:wrappingTextBoxFlag xmlns:p14="http://schemas.microsoft.com/office/powerpoint/2010/main" xmlns:p15="http://schemas.microsoft.com/office/powerpoint/2012/main" xmlns="" xmlns:ma14="http://schemas.microsoft.com/office/mac/drawingml/2011/main" val="1"/>
            </a:ext>
          </a:extLst>
        </p:spPr>
        <p:txBody>
          <a:bodyPr lIns="0" tIns="0" rIns="0" bIns="0"/>
          <a:lstStyle>
            <a:lvl1pPr algn="l" defTabSz="647700">
              <a:lnSpc>
                <a:spcPct val="120000"/>
              </a:lnSpc>
              <a:spcBef>
                <a:spcPts val="1700"/>
              </a:spcBef>
              <a:defRPr sz="1800">
                <a:solidFill>
                  <a:srgbClr val="656565"/>
                </a:solidFill>
                <a:latin typeface="Lato"/>
                <a:ea typeface="Lato"/>
                <a:cs typeface="Lato"/>
                <a:sym typeface="Lato"/>
              </a:defRPr>
            </a:lvl1pPr>
          </a:lstStyle>
          <a:p>
            <a:pPr>
              <a:lnSpc>
                <a:spcPct val="150000"/>
              </a:lnSpc>
              <a:defRPr>
                <a:solidFill>
                  <a:srgbClr val="000000"/>
                </a:solidFill>
              </a:defRPr>
            </a:pPr>
            <a:r>
              <a:rPr lang="en-US" altLang="zh-CN" kern="0" dirty="0">
                <a:solidFill>
                  <a:schemeClr val="tx1"/>
                </a:solidFill>
                <a:latin typeface="微软雅黑" panose="020B0503020204020204" pitchFamily="34" charset="-122"/>
                <a:ea typeface="微软雅黑" panose="020B0503020204020204" pitchFamily="34" charset="-122"/>
              </a:rPr>
              <a:t>HAT </a:t>
            </a:r>
            <a:r>
              <a:rPr lang="zh-CN" altLang="en-US" kern="0" dirty="0">
                <a:solidFill>
                  <a:schemeClr val="tx1"/>
                </a:solidFill>
                <a:latin typeface="微软雅黑" panose="020B0503020204020204" pitchFamily="34" charset="-122"/>
                <a:ea typeface="微软雅黑" panose="020B0503020204020204" pitchFamily="34" charset="-122"/>
              </a:rPr>
              <a:t>分析模型从层次维、活动维、时间维三个方面开展研究和评估，提供了故障诊断研究的多维分析角度，为机床制造商、用户和相关研究人员研究和构建实用的故障诊断系统提供方法分类和系统架构的参考。</a:t>
            </a:r>
          </a:p>
          <a:p>
            <a:pPr>
              <a:lnSpc>
                <a:spcPct val="150000"/>
              </a:lnSpc>
              <a:defRPr>
                <a:solidFill>
                  <a:srgbClr val="000000"/>
                </a:solidFill>
              </a:defRPr>
            </a:pPr>
            <a:r>
              <a:rPr lang="zh-CN" altLang="en-US" kern="0" dirty="0">
                <a:solidFill>
                  <a:schemeClr val="tx1"/>
                </a:solidFill>
                <a:latin typeface="微软雅黑" panose="020B0503020204020204" pitchFamily="34" charset="-122"/>
                <a:ea typeface="微软雅黑" panose="020B0503020204020204" pitchFamily="34" charset="-122"/>
              </a:rPr>
              <a:t>系统通过其中的任意两个维度的信息就可以推断出机床设备的另</a:t>
            </a:r>
            <a:r>
              <a:rPr lang="en-US" altLang="zh-CN" kern="0" dirty="0">
                <a:solidFill>
                  <a:schemeClr val="tx1"/>
                </a:solidFill>
                <a:latin typeface="微软雅黑" panose="020B0503020204020204" pitchFamily="34" charset="-122"/>
                <a:ea typeface="微软雅黑" panose="020B0503020204020204" pitchFamily="34" charset="-122"/>
              </a:rPr>
              <a:t>-</a:t>
            </a:r>
            <a:r>
              <a:rPr lang="zh-CN" altLang="en-US" kern="0" dirty="0">
                <a:solidFill>
                  <a:schemeClr val="tx1"/>
                </a:solidFill>
                <a:latin typeface="微软雅黑" panose="020B0503020204020204" pitchFamily="34" charset="-122"/>
                <a:ea typeface="微软雅黑" panose="020B0503020204020204" pitchFamily="34" charset="-122"/>
              </a:rPr>
              <a:t>维度处于何种状态。</a:t>
            </a:r>
          </a:p>
        </p:txBody>
      </p:sp>
      <p:pic>
        <p:nvPicPr>
          <p:cNvPr id="5" name="图片 4">
            <a:extLst>
              <a:ext uri="{FF2B5EF4-FFF2-40B4-BE49-F238E27FC236}">
                <a16:creationId xmlns:a16="http://schemas.microsoft.com/office/drawing/2014/main" id="{6E67F877-07A1-463A-84A2-2A8CA1B8F003}"/>
              </a:ext>
            </a:extLst>
          </p:cNvPr>
          <p:cNvPicPr>
            <a:picLocks noChangeAspect="1"/>
          </p:cNvPicPr>
          <p:nvPr/>
        </p:nvPicPr>
        <p:blipFill>
          <a:blip r:embed="rId3"/>
          <a:stretch>
            <a:fillRect/>
          </a:stretch>
        </p:blipFill>
        <p:spPr>
          <a:xfrm>
            <a:off x="698500" y="915448"/>
            <a:ext cx="6629118" cy="5191737"/>
          </a:xfrm>
          <a:prstGeom prst="rect">
            <a:avLst/>
          </a:prstGeom>
        </p:spPr>
      </p:pic>
    </p:spTree>
    <p:extLst>
      <p:ext uri="{BB962C8B-B14F-4D97-AF65-F5344CB8AC3E}">
        <p14:creationId xmlns:p14="http://schemas.microsoft.com/office/powerpoint/2010/main" val="413251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fill="hold"/>
                                        <p:tgtEl>
                                          <p:spTgt spid="22"/>
                                        </p:tgtEl>
                                        <p:attrNameLst>
                                          <p:attrName>style.visibility</p:attrName>
                                        </p:attrNameLst>
                                      </p:cBhvr>
                                      <p:to>
                                        <p:strVal val="visible"/>
                                      </p:to>
                                    </p:set>
                                    <p:anim calcmode="lin" valueType="num">
                                      <p:cBhvr>
                                        <p:cTn id="7" dur="700" fill="hold"/>
                                        <p:tgtEl>
                                          <p:spTgt spid="22"/>
                                        </p:tgtEl>
                                        <p:attrNameLst>
                                          <p:attrName>ppt_x</p:attrName>
                                        </p:attrNameLst>
                                      </p:cBhvr>
                                      <p:tavLst>
                                        <p:tav tm="0">
                                          <p:val>
                                            <p:strVal val="0-#ppt_w/2"/>
                                          </p:val>
                                        </p:tav>
                                        <p:tav tm="100000">
                                          <p:val>
                                            <p:strVal val="#ppt_x"/>
                                          </p:val>
                                        </p:tav>
                                      </p:tavLst>
                                    </p:anim>
                                    <p:anim calcmode="lin" valueType="num">
                                      <p:cBhvr>
                                        <p:cTn id="8" dur="7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简易云平台 </a:t>
            </a:r>
            <a:r>
              <a:rPr lang="en-US" altLang="zh-CN" dirty="0"/>
              <a:t>- </a:t>
            </a:r>
            <a:r>
              <a:rPr lang="zh-CN" dirty="0"/>
              <a:t>预测性维护</a:t>
            </a:r>
          </a:p>
        </p:txBody>
      </p:sp>
      <p:pic>
        <p:nvPicPr>
          <p:cNvPr id="3" name="图片 2"/>
          <p:cNvPicPr>
            <a:picLocks noChangeAspect="1"/>
          </p:cNvPicPr>
          <p:nvPr/>
        </p:nvPicPr>
        <p:blipFill>
          <a:blip r:embed="rId3"/>
          <a:stretch>
            <a:fillRect/>
          </a:stretch>
        </p:blipFill>
        <p:spPr>
          <a:xfrm>
            <a:off x="139700" y="898241"/>
            <a:ext cx="6476190" cy="362857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9397" y="977621"/>
            <a:ext cx="4990638" cy="3838116"/>
          </a:xfrm>
          <a:prstGeom prst="rect">
            <a:avLst/>
          </a:prstGeom>
        </p:spPr>
      </p:pic>
      <p:sp>
        <p:nvSpPr>
          <p:cNvPr id="6" name="文本框 5"/>
          <p:cNvSpPr txBox="1"/>
          <p:nvPr/>
        </p:nvSpPr>
        <p:spPr>
          <a:xfrm>
            <a:off x="498074" y="4825111"/>
            <a:ext cx="5096129" cy="1113766"/>
          </a:xfrm>
          <a:prstGeom prst="rect">
            <a:avLst/>
          </a:prstGeom>
          <a:noFill/>
        </p:spPr>
        <p:txBody>
          <a:bodyPr wrap="square" rtlCol="0">
            <a:spAutoFit/>
          </a:bodyPr>
          <a:lstStyle/>
          <a:p>
            <a:pPr algn="just">
              <a:lnSpc>
                <a:spcPct val="150000"/>
              </a:lnSpc>
            </a:pPr>
            <a:r>
              <a:rPr lang="zh-CN" altLang="en-US" sz="2400" dirty="0">
                <a:latin typeface="楷体" panose="02010609060101010101" pitchFamily="49" charset="-122"/>
                <a:ea typeface="楷体" panose="02010609060101010101" pitchFamily="49" charset="-122"/>
              </a:rPr>
              <a:t>通过如</a:t>
            </a:r>
            <a:r>
              <a:rPr lang="en-US" altLang="zh-CN" sz="2400" dirty="0">
                <a:latin typeface="楷体" panose="02010609060101010101" pitchFamily="49" charset="-122"/>
                <a:ea typeface="楷体" panose="02010609060101010101" pitchFamily="49" charset="-122"/>
              </a:rPr>
              <a:t>MATLAB</a:t>
            </a:r>
            <a:r>
              <a:rPr lang="zh-CN" altLang="en-US" sz="2400" dirty="0">
                <a:latin typeface="楷体" panose="02010609060101010101" pitchFamily="49" charset="-122"/>
                <a:ea typeface="楷体" panose="02010609060101010101" pitchFamily="49" charset="-122"/>
              </a:rPr>
              <a:t>这样的工具软件进行建模预测分析。</a:t>
            </a:r>
            <a:endParaRPr lang="en-US" altLang="zh-CN" sz="2400" dirty="0">
              <a:latin typeface="楷体" panose="02010609060101010101" pitchFamily="49" charset="-122"/>
              <a:ea typeface="楷体" panose="02010609060101010101" pitchFamily="49" charset="-122"/>
            </a:endParaRPr>
          </a:p>
        </p:txBody>
      </p:sp>
      <p:sp>
        <p:nvSpPr>
          <p:cNvPr id="7" name="内容占位符 6"/>
          <p:cNvSpPr>
            <a:spLocks noGrp="1"/>
          </p:cNvSpPr>
          <p:nvPr>
            <p:ph idx="1"/>
          </p:nvPr>
        </p:nvSpPr>
        <p:spPr>
          <a:xfrm>
            <a:off x="5839460" y="4825365"/>
            <a:ext cx="6276340" cy="1983105"/>
          </a:xfrm>
        </p:spPr>
        <p:txBody>
          <a:bodyPr>
            <a:normAutofit fontScale="80000" lnSpcReduction="10000"/>
          </a:bodyPr>
          <a:lstStyle/>
          <a:p>
            <a:pPr algn="just">
              <a:lnSpc>
                <a:spcPct val="150000"/>
              </a:lnSpc>
            </a:pPr>
            <a:r>
              <a:rPr lang="zh-CN" altLang="en-US" sz="2400" dirty="0">
                <a:latin typeface="楷体" panose="02010609060101010101" pitchFamily="49" charset="-122"/>
                <a:ea typeface="楷体" panose="02010609060101010101" pitchFamily="49" charset="-122"/>
              </a:rPr>
              <a:t>红色曲线为当前的生命周期曲线。</a:t>
            </a:r>
            <a:endParaRPr lang="en-US" altLang="zh-CN" sz="2400" dirty="0">
              <a:latin typeface="楷体" panose="02010609060101010101" pitchFamily="49" charset="-122"/>
              <a:ea typeface="楷体" panose="02010609060101010101" pitchFamily="49" charset="-122"/>
            </a:endParaRPr>
          </a:p>
          <a:p>
            <a:pPr algn="just">
              <a:lnSpc>
                <a:spcPct val="150000"/>
              </a:lnSpc>
            </a:pPr>
            <a:r>
              <a:rPr lang="zh-CN" altLang="en-US" sz="2400" dirty="0">
                <a:latin typeface="楷体" panose="02010609060101010101" pitchFamily="49" charset="-122"/>
                <a:ea typeface="楷体" panose="02010609060101010101" pitchFamily="49" charset="-122"/>
              </a:rPr>
              <a:t>蓝色曲线为训练数据，黑色点为设备生命周期的终结，通过预测模型可以很好的预测设备剩余寿命。</a:t>
            </a:r>
            <a:endParaRPr lang="en-US" altLang="zh-CN" sz="2400" dirty="0">
              <a:latin typeface="楷体" panose="02010609060101010101" pitchFamily="49" charset="-122"/>
              <a:ea typeface="楷体" panose="02010609060101010101" pitchFamily="49" charset="-122"/>
            </a:endParaRPr>
          </a:p>
          <a:p>
            <a:endParaRPr lang="zh-CN" altLang="en-US" dirty="0"/>
          </a:p>
        </p:txBody>
      </p:sp>
    </p:spTree>
    <p:extLst>
      <p:ext uri="{BB962C8B-B14F-4D97-AF65-F5344CB8AC3E}">
        <p14:creationId xmlns:p14="http://schemas.microsoft.com/office/powerpoint/2010/main" val="3533185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9E61BD2-6908-4733-A525-BFB3147E3558}"/>
              </a:ext>
            </a:extLst>
          </p:cNvPr>
          <p:cNvSpPr>
            <a:spLocks noGrp="1"/>
          </p:cNvSpPr>
          <p:nvPr>
            <p:ph type="title"/>
          </p:nvPr>
        </p:nvSpPr>
        <p:spPr/>
        <p:txBody>
          <a:bodyPr/>
          <a:lstStyle/>
          <a:p>
            <a:r>
              <a:rPr lang="en-US" altLang="zh-CN" dirty="0"/>
              <a:t> </a:t>
            </a:r>
            <a:endParaRPr lang="zh-CN" altLang="en-US" dirty="0"/>
          </a:p>
        </p:txBody>
      </p:sp>
      <p:sp>
        <p:nvSpPr>
          <p:cNvPr id="9" name="标题 1">
            <a:extLst>
              <a:ext uri="{FF2B5EF4-FFF2-40B4-BE49-F238E27FC236}">
                <a16:creationId xmlns:a16="http://schemas.microsoft.com/office/drawing/2014/main" id="{11B79137-C1FD-4626-93E9-8B4CCDB9181F}"/>
              </a:ext>
            </a:extLst>
          </p:cNvPr>
          <p:cNvSpPr txBox="1">
            <a:spLocks/>
          </p:cNvSpPr>
          <p:nvPr/>
        </p:nvSpPr>
        <p:spPr>
          <a:xfrm>
            <a:off x="698500" y="123825"/>
            <a:ext cx="10515600" cy="8540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kern="1200">
                <a:solidFill>
                  <a:srgbClr val="002060"/>
                </a:solidFill>
                <a:latin typeface="微软雅黑" panose="020B0503020204020204" pitchFamily="34" charset="-122"/>
                <a:ea typeface="微软雅黑" panose="020B0503020204020204" pitchFamily="34" charset="-122"/>
                <a:cs typeface="+mj-cs"/>
              </a:defRPr>
            </a:lvl1pPr>
          </a:lstStyle>
          <a:p>
            <a:r>
              <a:rPr lang="zh-CN" altLang="en-US"/>
              <a:t>简易云平台业务功能架构</a:t>
            </a:r>
            <a:endParaRPr lang="zh-CN" altLang="en-US" dirty="0"/>
          </a:p>
        </p:txBody>
      </p:sp>
      <p:sp>
        <p:nvSpPr>
          <p:cNvPr id="10" name="平行四边形 2">
            <a:extLst>
              <a:ext uri="{FF2B5EF4-FFF2-40B4-BE49-F238E27FC236}">
                <a16:creationId xmlns:a16="http://schemas.microsoft.com/office/drawing/2014/main" id="{0F540CCF-212B-43B7-8992-74933FD02EA2}"/>
              </a:ext>
            </a:extLst>
          </p:cNvPr>
          <p:cNvSpPr>
            <a:spLocks noChangeArrowheads="1"/>
          </p:cNvSpPr>
          <p:nvPr/>
        </p:nvSpPr>
        <p:spPr bwMode="auto">
          <a:xfrm rot="747658">
            <a:off x="1054100" y="4171950"/>
            <a:ext cx="10637838" cy="2663825"/>
          </a:xfrm>
          <a:custGeom>
            <a:avLst/>
            <a:gdLst>
              <a:gd name="T0" fmla="*/ 0 w 7595382"/>
              <a:gd name="T1" fmla="*/ 1901232 h 1901232"/>
              <a:gd name="T2" fmla="*/ 5150374 w 7595382"/>
              <a:gd name="T3" fmla="*/ 217677 h 1901232"/>
              <a:gd name="T4" fmla="*/ 7595382 w 7595382"/>
              <a:gd name="T5" fmla="*/ 0 h 1901232"/>
              <a:gd name="T6" fmla="*/ 4968278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gradFill rotWithShape="1">
            <a:gsLst>
              <a:gs pos="0">
                <a:srgbClr val="475F77">
                  <a:tint val="50000"/>
                  <a:satMod val="300000"/>
                </a:srgbClr>
              </a:gs>
              <a:gs pos="35000">
                <a:srgbClr val="475F77">
                  <a:tint val="37000"/>
                  <a:satMod val="300000"/>
                </a:srgbClr>
              </a:gs>
              <a:gs pos="100000">
                <a:srgbClr val="475F77">
                  <a:tint val="15000"/>
                  <a:satMod val="350000"/>
                </a:srgbClr>
              </a:gs>
            </a:gsLst>
            <a:lin ang="16200000" scaled="1"/>
          </a:gradFill>
          <a:ln w="9525" cap="flat" cmpd="sng" algn="ctr">
            <a:solidFill>
              <a:srgbClr val="475F77">
                <a:shade val="95000"/>
                <a:satMod val="105000"/>
              </a:srgbClr>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zh-CN" altLang="zh-CN" kern="0">
              <a:solidFill>
                <a:srgbClr val="FFFFFF"/>
              </a:solidFill>
              <a:latin typeface="Segoe UI" panose="020B0502040204020203"/>
              <a:ea typeface="微软雅黑" panose="020B0503020204020204" pitchFamily="34" charset="-122"/>
            </a:endParaRPr>
          </a:p>
        </p:txBody>
      </p:sp>
      <p:grpSp>
        <p:nvGrpSpPr>
          <p:cNvPr id="11" name="Group 6">
            <a:extLst>
              <a:ext uri="{FF2B5EF4-FFF2-40B4-BE49-F238E27FC236}">
                <a16:creationId xmlns:a16="http://schemas.microsoft.com/office/drawing/2014/main" id="{CCAA640A-C429-4F99-BE77-7DBDE71AB0A8}"/>
              </a:ext>
            </a:extLst>
          </p:cNvPr>
          <p:cNvGrpSpPr>
            <a:grpSpLocks noChangeAspect="1"/>
          </p:cNvGrpSpPr>
          <p:nvPr/>
        </p:nvGrpSpPr>
        <p:grpSpPr bwMode="auto">
          <a:xfrm>
            <a:off x="1027113" y="3768725"/>
            <a:ext cx="10637837" cy="2663825"/>
            <a:chOff x="0" y="0"/>
            <a:chExt cx="7595382" cy="1901232"/>
          </a:xfrm>
        </p:grpSpPr>
        <p:sp>
          <p:nvSpPr>
            <p:cNvPr id="12" name="平行四边形 2">
              <a:extLst>
                <a:ext uri="{FF2B5EF4-FFF2-40B4-BE49-F238E27FC236}">
                  <a16:creationId xmlns:a16="http://schemas.microsoft.com/office/drawing/2014/main" id="{58828C93-F669-45B7-B064-A728119B61CA}"/>
                </a:ext>
              </a:extLst>
            </p:cNvPr>
            <p:cNvSpPr>
              <a:spLocks noChangeArrowheads="1"/>
            </p:cNvSpPr>
            <p:nvPr/>
          </p:nvSpPr>
          <p:spPr bwMode="auto">
            <a:xfrm rot="747658">
              <a:off x="0" y="0"/>
              <a:ext cx="7595382" cy="1901232"/>
            </a:xfrm>
            <a:custGeom>
              <a:avLst/>
              <a:gdLst>
                <a:gd name="T0" fmla="*/ 0 w 7595382"/>
                <a:gd name="T1" fmla="*/ 1901232 h 1901232"/>
                <a:gd name="T2" fmla="*/ 5150374 w 7595382"/>
                <a:gd name="T3" fmla="*/ 217677 h 1901232"/>
                <a:gd name="T4" fmla="*/ 7595382 w 7595382"/>
                <a:gd name="T5" fmla="*/ 0 h 1901232"/>
                <a:gd name="T6" fmla="*/ 4968278 w 7595382"/>
                <a:gd name="T7" fmla="*/ 1901232 h 1901232"/>
                <a:gd name="T8" fmla="*/ 0 w 7595382"/>
                <a:gd name="T9" fmla="*/ 1901232 h 1901232"/>
                <a:gd name="T10" fmla="*/ 0 60000 65536"/>
                <a:gd name="T11" fmla="*/ 0 60000 65536"/>
                <a:gd name="T12" fmla="*/ 0 60000 65536"/>
                <a:gd name="T13" fmla="*/ 0 60000 65536"/>
                <a:gd name="T14" fmla="*/ 0 60000 65536"/>
                <a:gd name="T15" fmla="*/ 0 w 7595382"/>
                <a:gd name="T16" fmla="*/ 0 h 1901232"/>
                <a:gd name="T17" fmla="*/ 7595382 w 7595382"/>
                <a:gd name="T18" fmla="*/ 1901232 h 1901232"/>
              </a:gdLst>
              <a:ahLst/>
              <a:cxnLst>
                <a:cxn ang="T10">
                  <a:pos x="T0" y="T1"/>
                </a:cxn>
                <a:cxn ang="T11">
                  <a:pos x="T2" y="T3"/>
                </a:cxn>
                <a:cxn ang="T12">
                  <a:pos x="T4" y="T5"/>
                </a:cxn>
                <a:cxn ang="T13">
                  <a:pos x="T6" y="T7"/>
                </a:cxn>
                <a:cxn ang="T14">
                  <a:pos x="T8" y="T9"/>
                </a:cxn>
              </a:cxnLst>
              <a:rect l="T15" t="T16" r="T17" b="T18"/>
              <a:pathLst>
                <a:path w="7595382" h="1901232">
                  <a:moveTo>
                    <a:pt x="0" y="1901232"/>
                  </a:moveTo>
                  <a:lnTo>
                    <a:pt x="5150373" y="217677"/>
                  </a:lnTo>
                  <a:lnTo>
                    <a:pt x="7595382" y="0"/>
                  </a:lnTo>
                  <a:lnTo>
                    <a:pt x="4968279" y="1901232"/>
                  </a:lnTo>
                  <a:lnTo>
                    <a:pt x="0" y="1901232"/>
                  </a:lnTo>
                  <a:close/>
                </a:path>
              </a:pathLst>
            </a:custGeom>
            <a:solidFill>
              <a:srgbClr val="0089C0"/>
            </a:solidFill>
            <a:ln w="12700">
              <a:noFill/>
              <a:bevel/>
            </a:ln>
          </p:spPr>
          <p:txBody>
            <a:bodyPr anchor="ctr"/>
            <a:lstStyle/>
            <a:p>
              <a:pPr algn="ctr" fontAlgn="auto">
                <a:spcBef>
                  <a:spcPts val="0"/>
                </a:spcBef>
                <a:spcAft>
                  <a:spcPts val="0"/>
                </a:spcAft>
                <a:defRPr/>
              </a:pPr>
              <a:endParaRPr lang="zh-CN" altLang="zh-CN" kern="0">
                <a:solidFill>
                  <a:srgbClr val="FFFFFF"/>
                </a:solidFill>
              </a:endParaRPr>
            </a:p>
          </p:txBody>
        </p:sp>
        <p:grpSp>
          <p:nvGrpSpPr>
            <p:cNvPr id="13" name="Group 8">
              <a:extLst>
                <a:ext uri="{FF2B5EF4-FFF2-40B4-BE49-F238E27FC236}">
                  <a16:creationId xmlns:a16="http://schemas.microsoft.com/office/drawing/2014/main" id="{70758002-E4D4-4051-B365-EB938927F015}"/>
                </a:ext>
              </a:extLst>
            </p:cNvPr>
            <p:cNvGrpSpPr/>
            <p:nvPr/>
          </p:nvGrpSpPr>
          <p:grpSpPr bwMode="auto">
            <a:xfrm>
              <a:off x="971898" y="1079028"/>
              <a:ext cx="438150" cy="114300"/>
              <a:chOff x="0" y="0"/>
              <a:chExt cx="438150" cy="114300"/>
            </a:xfrm>
          </p:grpSpPr>
          <p:sp>
            <p:nvSpPr>
              <p:cNvPr id="43" name="同心圆 4">
                <a:extLst>
                  <a:ext uri="{FF2B5EF4-FFF2-40B4-BE49-F238E27FC236}">
                    <a16:creationId xmlns:a16="http://schemas.microsoft.com/office/drawing/2014/main" id="{0CD18B14-0D40-4556-A36B-9EE30FC4493B}"/>
                  </a:ext>
                </a:extLst>
              </p:cNvPr>
              <p:cNvSpPr>
                <a:spLocks noChangeArrowheads="1"/>
              </p:cNvSpPr>
              <p:nvPr/>
            </p:nvSpPr>
            <p:spPr bwMode="auto">
              <a:xfrm>
                <a:off x="-515" y="-379"/>
                <a:ext cx="438653" cy="11443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w="12700">
                <a:noFill/>
                <a:bevel/>
              </a:ln>
            </p:spPr>
            <p:txBody>
              <a:bodyPr anchor="ctr"/>
              <a:lstStyle/>
              <a:p>
                <a:pPr algn="ctr" fontAlgn="auto">
                  <a:spcBef>
                    <a:spcPts val="0"/>
                  </a:spcBef>
                  <a:spcAft>
                    <a:spcPts val="0"/>
                  </a:spcAft>
                  <a:defRPr/>
                </a:pPr>
                <a:endParaRPr lang="zh-CN" altLang="zh-CN" kern="0">
                  <a:solidFill>
                    <a:sysClr val="windowText" lastClr="000000"/>
                  </a:solidFill>
                </a:endParaRPr>
              </a:p>
            </p:txBody>
          </p:sp>
          <p:sp>
            <p:nvSpPr>
              <p:cNvPr id="44" name="椭圆 5">
                <a:extLst>
                  <a:ext uri="{FF2B5EF4-FFF2-40B4-BE49-F238E27FC236}">
                    <a16:creationId xmlns:a16="http://schemas.microsoft.com/office/drawing/2014/main" id="{D23B2617-CD80-4EB7-8449-8EE18BB654EA}"/>
                  </a:ext>
                </a:extLst>
              </p:cNvPr>
              <p:cNvSpPr>
                <a:spLocks noChangeArrowheads="1"/>
              </p:cNvSpPr>
              <p:nvPr/>
            </p:nvSpPr>
            <p:spPr bwMode="auto">
              <a:xfrm>
                <a:off x="128701" y="39278"/>
                <a:ext cx="180222" cy="35124"/>
              </a:xfrm>
              <a:prstGeom prst="ellipse">
                <a:avLst/>
              </a:prstGeom>
              <a:solidFill>
                <a:srgbClr val="005374"/>
              </a:solidFill>
              <a:ln w="12700">
                <a:noFill/>
                <a:bevel/>
              </a:ln>
            </p:spPr>
            <p:txBody>
              <a:bodyPr anchor="ctr"/>
              <a:lstStyle/>
              <a:p>
                <a:pPr algn="ctr" fontAlgn="auto">
                  <a:spcBef>
                    <a:spcPts val="0"/>
                  </a:spcBef>
                  <a:spcAft>
                    <a:spcPts val="0"/>
                  </a:spcAft>
                  <a:defRPr/>
                </a:pPr>
                <a:endParaRPr lang="zh-CN" altLang="zh-CN" kern="0">
                  <a:solidFill>
                    <a:srgbClr val="FFFFFF"/>
                  </a:solidFill>
                </a:endParaRPr>
              </a:p>
            </p:txBody>
          </p:sp>
        </p:grpSp>
        <p:grpSp>
          <p:nvGrpSpPr>
            <p:cNvPr id="14" name="Group 11">
              <a:extLst>
                <a:ext uri="{FF2B5EF4-FFF2-40B4-BE49-F238E27FC236}">
                  <a16:creationId xmlns:a16="http://schemas.microsoft.com/office/drawing/2014/main" id="{E5F9164B-18FD-489E-A21E-80C598F718F1}"/>
                </a:ext>
              </a:extLst>
            </p:cNvPr>
            <p:cNvGrpSpPr/>
            <p:nvPr/>
          </p:nvGrpSpPr>
          <p:grpSpPr bwMode="auto">
            <a:xfrm>
              <a:off x="2143473" y="1039878"/>
              <a:ext cx="438150" cy="114300"/>
              <a:chOff x="0" y="0"/>
              <a:chExt cx="438150" cy="114300"/>
            </a:xfrm>
          </p:grpSpPr>
          <p:sp>
            <p:nvSpPr>
              <p:cNvPr id="41" name="同心圆 60">
                <a:extLst>
                  <a:ext uri="{FF2B5EF4-FFF2-40B4-BE49-F238E27FC236}">
                    <a16:creationId xmlns:a16="http://schemas.microsoft.com/office/drawing/2014/main" id="{B182B6C7-6680-4B7A-8418-3A9FF6DD3C60}"/>
                  </a:ext>
                </a:extLst>
              </p:cNvPr>
              <p:cNvSpPr>
                <a:spLocks noChangeArrowheads="1"/>
              </p:cNvSpPr>
              <p:nvPr/>
            </p:nvSpPr>
            <p:spPr bwMode="auto">
              <a:xfrm>
                <a:off x="-81" y="248"/>
                <a:ext cx="438653" cy="11443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w="12700">
                <a:noFill/>
                <a:bevel/>
              </a:ln>
            </p:spPr>
            <p:txBody>
              <a:bodyPr anchor="ctr"/>
              <a:lstStyle/>
              <a:p>
                <a:pPr algn="ctr" fontAlgn="auto">
                  <a:spcBef>
                    <a:spcPts val="0"/>
                  </a:spcBef>
                  <a:spcAft>
                    <a:spcPts val="0"/>
                  </a:spcAft>
                  <a:defRPr/>
                </a:pPr>
                <a:endParaRPr lang="zh-CN" altLang="zh-CN" kern="0">
                  <a:solidFill>
                    <a:sysClr val="windowText" lastClr="000000"/>
                  </a:solidFill>
                </a:endParaRPr>
              </a:p>
            </p:txBody>
          </p:sp>
          <p:sp>
            <p:nvSpPr>
              <p:cNvPr id="42" name="椭圆 61">
                <a:extLst>
                  <a:ext uri="{FF2B5EF4-FFF2-40B4-BE49-F238E27FC236}">
                    <a16:creationId xmlns:a16="http://schemas.microsoft.com/office/drawing/2014/main" id="{0100C1C4-6BAC-4BD5-AAF2-09F40E244A01}"/>
                  </a:ext>
                </a:extLst>
              </p:cNvPr>
              <p:cNvSpPr>
                <a:spLocks noChangeArrowheads="1"/>
              </p:cNvSpPr>
              <p:nvPr/>
            </p:nvSpPr>
            <p:spPr bwMode="auto">
              <a:xfrm>
                <a:off x="129134" y="39904"/>
                <a:ext cx="180222" cy="35124"/>
              </a:xfrm>
              <a:prstGeom prst="ellipse">
                <a:avLst/>
              </a:prstGeom>
              <a:solidFill>
                <a:srgbClr val="005374"/>
              </a:solidFill>
              <a:ln w="12700">
                <a:noFill/>
                <a:bevel/>
              </a:ln>
            </p:spPr>
            <p:txBody>
              <a:bodyPr anchor="ctr"/>
              <a:lstStyle/>
              <a:p>
                <a:pPr algn="ctr" fontAlgn="auto">
                  <a:spcBef>
                    <a:spcPts val="0"/>
                  </a:spcBef>
                  <a:spcAft>
                    <a:spcPts val="0"/>
                  </a:spcAft>
                  <a:defRPr/>
                </a:pPr>
                <a:endParaRPr lang="zh-CN" altLang="zh-CN" kern="0">
                  <a:solidFill>
                    <a:srgbClr val="FFFFFF"/>
                  </a:solidFill>
                </a:endParaRPr>
              </a:p>
            </p:txBody>
          </p:sp>
        </p:grpSp>
        <p:grpSp>
          <p:nvGrpSpPr>
            <p:cNvPr id="15" name="Group 14">
              <a:extLst>
                <a:ext uri="{FF2B5EF4-FFF2-40B4-BE49-F238E27FC236}">
                  <a16:creationId xmlns:a16="http://schemas.microsoft.com/office/drawing/2014/main" id="{B167C810-C147-412C-B41C-C75C8B634B88}"/>
                </a:ext>
              </a:extLst>
            </p:cNvPr>
            <p:cNvGrpSpPr/>
            <p:nvPr/>
          </p:nvGrpSpPr>
          <p:grpSpPr bwMode="auto">
            <a:xfrm>
              <a:off x="2848322" y="1298105"/>
              <a:ext cx="511179" cy="133351"/>
              <a:chOff x="0" y="0"/>
              <a:chExt cx="438150" cy="114300"/>
            </a:xfrm>
          </p:grpSpPr>
          <p:sp>
            <p:nvSpPr>
              <p:cNvPr id="39" name="同心圆 64">
                <a:extLst>
                  <a:ext uri="{FF2B5EF4-FFF2-40B4-BE49-F238E27FC236}">
                    <a16:creationId xmlns:a16="http://schemas.microsoft.com/office/drawing/2014/main" id="{76354435-AEDF-494C-BAE4-25B965A7FCBA}"/>
                  </a:ext>
                </a:extLst>
              </p:cNvPr>
              <p:cNvSpPr>
                <a:spLocks noChangeArrowheads="1"/>
              </p:cNvSpPr>
              <p:nvPr/>
            </p:nvSpPr>
            <p:spPr bwMode="auto">
              <a:xfrm>
                <a:off x="75" y="302"/>
                <a:ext cx="438164" cy="113626"/>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w="12700">
                <a:noFill/>
                <a:bevel/>
              </a:ln>
            </p:spPr>
            <p:txBody>
              <a:bodyPr anchor="ctr"/>
              <a:lstStyle/>
              <a:p>
                <a:pPr algn="ctr" fontAlgn="auto">
                  <a:spcBef>
                    <a:spcPts val="0"/>
                  </a:spcBef>
                  <a:spcAft>
                    <a:spcPts val="0"/>
                  </a:spcAft>
                  <a:defRPr/>
                </a:pPr>
                <a:endParaRPr lang="zh-CN" altLang="zh-CN" kern="0">
                  <a:solidFill>
                    <a:sysClr val="windowText" lastClr="000000"/>
                  </a:solidFill>
                </a:endParaRPr>
              </a:p>
            </p:txBody>
          </p:sp>
          <p:sp>
            <p:nvSpPr>
              <p:cNvPr id="40" name="椭圆 66">
                <a:extLst>
                  <a:ext uri="{FF2B5EF4-FFF2-40B4-BE49-F238E27FC236}">
                    <a16:creationId xmlns:a16="http://schemas.microsoft.com/office/drawing/2014/main" id="{39D2C5AF-458C-4DB1-8014-FC8539813B25}"/>
                  </a:ext>
                </a:extLst>
              </p:cNvPr>
              <p:cNvSpPr>
                <a:spLocks noChangeArrowheads="1"/>
              </p:cNvSpPr>
              <p:nvPr/>
            </p:nvSpPr>
            <p:spPr bwMode="auto">
              <a:xfrm>
                <a:off x="129290" y="39149"/>
                <a:ext cx="179734" cy="35933"/>
              </a:xfrm>
              <a:prstGeom prst="ellipse">
                <a:avLst/>
              </a:prstGeom>
              <a:solidFill>
                <a:srgbClr val="005374"/>
              </a:solidFill>
              <a:ln w="12700">
                <a:noFill/>
                <a:bevel/>
              </a:ln>
            </p:spPr>
            <p:txBody>
              <a:bodyPr anchor="ctr"/>
              <a:lstStyle/>
              <a:p>
                <a:pPr algn="ctr" fontAlgn="auto">
                  <a:spcBef>
                    <a:spcPts val="0"/>
                  </a:spcBef>
                  <a:spcAft>
                    <a:spcPts val="0"/>
                  </a:spcAft>
                  <a:defRPr/>
                </a:pPr>
                <a:endParaRPr lang="zh-CN" altLang="zh-CN" kern="0">
                  <a:solidFill>
                    <a:srgbClr val="FFFFFF"/>
                  </a:solidFill>
                </a:endParaRPr>
              </a:p>
            </p:txBody>
          </p:sp>
        </p:grpSp>
        <p:grpSp>
          <p:nvGrpSpPr>
            <p:cNvPr id="16" name="Group 17">
              <a:extLst>
                <a:ext uri="{FF2B5EF4-FFF2-40B4-BE49-F238E27FC236}">
                  <a16:creationId xmlns:a16="http://schemas.microsoft.com/office/drawing/2014/main" id="{13C68377-8C4C-4174-8D99-792E04403D0D}"/>
                </a:ext>
              </a:extLst>
            </p:cNvPr>
            <p:cNvGrpSpPr/>
            <p:nvPr/>
          </p:nvGrpSpPr>
          <p:grpSpPr bwMode="auto">
            <a:xfrm>
              <a:off x="3773954" y="1111842"/>
              <a:ext cx="438150" cy="114300"/>
              <a:chOff x="0" y="0"/>
              <a:chExt cx="438150" cy="114300"/>
            </a:xfrm>
          </p:grpSpPr>
          <p:sp>
            <p:nvSpPr>
              <p:cNvPr id="37" name="同心圆 68">
                <a:extLst>
                  <a:ext uri="{FF2B5EF4-FFF2-40B4-BE49-F238E27FC236}">
                    <a16:creationId xmlns:a16="http://schemas.microsoft.com/office/drawing/2014/main" id="{6DB12B88-1D0A-41A3-B229-19DA09D6A9BC}"/>
                  </a:ext>
                </a:extLst>
              </p:cNvPr>
              <p:cNvSpPr>
                <a:spLocks noChangeArrowheads="1"/>
              </p:cNvSpPr>
              <p:nvPr/>
            </p:nvSpPr>
            <p:spPr bwMode="auto">
              <a:xfrm>
                <a:off x="501" y="-335"/>
                <a:ext cx="437520" cy="114436"/>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w="12700">
                <a:noFill/>
                <a:bevel/>
              </a:ln>
            </p:spPr>
            <p:txBody>
              <a:bodyPr anchor="ctr"/>
              <a:lstStyle/>
              <a:p>
                <a:pPr algn="ctr" fontAlgn="auto">
                  <a:spcBef>
                    <a:spcPts val="0"/>
                  </a:spcBef>
                  <a:spcAft>
                    <a:spcPts val="0"/>
                  </a:spcAft>
                  <a:defRPr/>
                </a:pPr>
                <a:endParaRPr lang="zh-CN" altLang="zh-CN" kern="0">
                  <a:solidFill>
                    <a:sysClr val="windowText" lastClr="000000"/>
                  </a:solidFill>
                </a:endParaRPr>
              </a:p>
            </p:txBody>
          </p:sp>
          <p:sp>
            <p:nvSpPr>
              <p:cNvPr id="38" name="椭圆 73">
                <a:extLst>
                  <a:ext uri="{FF2B5EF4-FFF2-40B4-BE49-F238E27FC236}">
                    <a16:creationId xmlns:a16="http://schemas.microsoft.com/office/drawing/2014/main" id="{E0E2364A-F7CB-4F8F-B6F1-2A634E4EECEB}"/>
                  </a:ext>
                </a:extLst>
              </p:cNvPr>
              <p:cNvSpPr>
                <a:spLocks noChangeArrowheads="1"/>
              </p:cNvSpPr>
              <p:nvPr/>
            </p:nvSpPr>
            <p:spPr bwMode="auto">
              <a:xfrm>
                <a:off x="129717" y="39321"/>
                <a:ext cx="179088" cy="35124"/>
              </a:xfrm>
              <a:prstGeom prst="ellipse">
                <a:avLst/>
              </a:prstGeom>
              <a:solidFill>
                <a:srgbClr val="005374"/>
              </a:solidFill>
              <a:ln w="12700">
                <a:noFill/>
                <a:bevel/>
              </a:ln>
            </p:spPr>
            <p:txBody>
              <a:bodyPr anchor="ctr"/>
              <a:lstStyle/>
              <a:p>
                <a:pPr algn="ctr" fontAlgn="auto">
                  <a:spcBef>
                    <a:spcPts val="0"/>
                  </a:spcBef>
                  <a:spcAft>
                    <a:spcPts val="0"/>
                  </a:spcAft>
                  <a:defRPr/>
                </a:pPr>
                <a:endParaRPr lang="zh-CN" altLang="zh-CN" kern="0">
                  <a:solidFill>
                    <a:srgbClr val="FFFFFF"/>
                  </a:solidFill>
                </a:endParaRPr>
              </a:p>
            </p:txBody>
          </p:sp>
        </p:grpSp>
        <p:grpSp>
          <p:nvGrpSpPr>
            <p:cNvPr id="17" name="Group 20">
              <a:extLst>
                <a:ext uri="{FF2B5EF4-FFF2-40B4-BE49-F238E27FC236}">
                  <a16:creationId xmlns:a16="http://schemas.microsoft.com/office/drawing/2014/main" id="{6B6C90FB-D8E8-4357-915D-37B2C41093A3}"/>
                </a:ext>
              </a:extLst>
            </p:cNvPr>
            <p:cNvGrpSpPr/>
            <p:nvPr/>
          </p:nvGrpSpPr>
          <p:grpSpPr bwMode="auto">
            <a:xfrm>
              <a:off x="4578525" y="1474832"/>
              <a:ext cx="661265" cy="172504"/>
              <a:chOff x="0" y="0"/>
              <a:chExt cx="438150" cy="114300"/>
            </a:xfrm>
          </p:grpSpPr>
          <p:sp>
            <p:nvSpPr>
              <p:cNvPr id="35" name="同心圆 75">
                <a:extLst>
                  <a:ext uri="{FF2B5EF4-FFF2-40B4-BE49-F238E27FC236}">
                    <a16:creationId xmlns:a16="http://schemas.microsoft.com/office/drawing/2014/main" id="{020F9015-9833-4F35-94CC-39A943FC5843}"/>
                  </a:ext>
                </a:extLst>
              </p:cNvPr>
              <p:cNvSpPr>
                <a:spLocks noChangeArrowheads="1"/>
              </p:cNvSpPr>
              <p:nvPr/>
            </p:nvSpPr>
            <p:spPr bwMode="auto">
              <a:xfrm>
                <a:off x="-291" y="251"/>
                <a:ext cx="438601" cy="114113"/>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w="12700">
                <a:noFill/>
                <a:bevel/>
              </a:ln>
            </p:spPr>
            <p:txBody>
              <a:bodyPr anchor="ctr"/>
              <a:lstStyle/>
              <a:p>
                <a:pPr algn="ctr" fontAlgn="auto">
                  <a:spcBef>
                    <a:spcPts val="0"/>
                  </a:spcBef>
                  <a:spcAft>
                    <a:spcPts val="0"/>
                  </a:spcAft>
                  <a:defRPr/>
                </a:pPr>
                <a:endParaRPr lang="zh-CN" altLang="zh-CN" kern="0">
                  <a:solidFill>
                    <a:sysClr val="windowText" lastClr="000000"/>
                  </a:solidFill>
                </a:endParaRPr>
              </a:p>
            </p:txBody>
          </p:sp>
          <p:sp>
            <p:nvSpPr>
              <p:cNvPr id="36" name="椭圆 77">
                <a:extLst>
                  <a:ext uri="{FF2B5EF4-FFF2-40B4-BE49-F238E27FC236}">
                    <a16:creationId xmlns:a16="http://schemas.microsoft.com/office/drawing/2014/main" id="{AB688099-5C70-4F2B-B910-792E2740DA08}"/>
                  </a:ext>
                </a:extLst>
              </p:cNvPr>
              <p:cNvSpPr>
                <a:spLocks noChangeArrowheads="1"/>
              </p:cNvSpPr>
              <p:nvPr/>
            </p:nvSpPr>
            <p:spPr bwMode="auto">
              <a:xfrm>
                <a:off x="128886" y="39290"/>
                <a:ext cx="180247" cy="36036"/>
              </a:xfrm>
              <a:prstGeom prst="ellipse">
                <a:avLst/>
              </a:prstGeom>
              <a:solidFill>
                <a:srgbClr val="005374"/>
              </a:solidFill>
              <a:ln w="12700">
                <a:noFill/>
                <a:bevel/>
              </a:ln>
            </p:spPr>
            <p:txBody>
              <a:bodyPr anchor="ctr"/>
              <a:lstStyle/>
              <a:p>
                <a:pPr algn="ctr" fontAlgn="auto">
                  <a:spcBef>
                    <a:spcPts val="0"/>
                  </a:spcBef>
                  <a:spcAft>
                    <a:spcPts val="0"/>
                  </a:spcAft>
                  <a:defRPr/>
                </a:pPr>
                <a:endParaRPr lang="zh-CN" altLang="zh-CN" kern="0">
                  <a:solidFill>
                    <a:srgbClr val="FFFFFF"/>
                  </a:solidFill>
                </a:endParaRPr>
              </a:p>
            </p:txBody>
          </p:sp>
        </p:grpSp>
        <p:grpSp>
          <p:nvGrpSpPr>
            <p:cNvPr id="18" name="Group 23">
              <a:extLst>
                <a:ext uri="{FF2B5EF4-FFF2-40B4-BE49-F238E27FC236}">
                  <a16:creationId xmlns:a16="http://schemas.microsoft.com/office/drawing/2014/main" id="{8F1B760D-53CD-4265-8521-B33293E6EE71}"/>
                </a:ext>
              </a:extLst>
            </p:cNvPr>
            <p:cNvGrpSpPr/>
            <p:nvPr/>
          </p:nvGrpSpPr>
          <p:grpSpPr bwMode="auto">
            <a:xfrm>
              <a:off x="5444090" y="760116"/>
              <a:ext cx="438150" cy="114300"/>
              <a:chOff x="0" y="0"/>
              <a:chExt cx="438150" cy="114300"/>
            </a:xfrm>
          </p:grpSpPr>
          <p:sp>
            <p:nvSpPr>
              <p:cNvPr id="33" name="同心圆 79">
                <a:extLst>
                  <a:ext uri="{FF2B5EF4-FFF2-40B4-BE49-F238E27FC236}">
                    <a16:creationId xmlns:a16="http://schemas.microsoft.com/office/drawing/2014/main" id="{2F7A0C9F-7979-4F98-A2DF-B26C8BBD29C7}"/>
                  </a:ext>
                </a:extLst>
              </p:cNvPr>
              <p:cNvSpPr>
                <a:spLocks noChangeArrowheads="1"/>
              </p:cNvSpPr>
              <p:nvPr/>
            </p:nvSpPr>
            <p:spPr bwMode="auto">
              <a:xfrm>
                <a:off x="-34" y="151"/>
                <a:ext cx="438653" cy="114436"/>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w="12700">
                <a:noFill/>
                <a:bevel/>
              </a:ln>
            </p:spPr>
            <p:txBody>
              <a:bodyPr anchor="ctr"/>
              <a:lstStyle/>
              <a:p>
                <a:pPr algn="ctr" fontAlgn="auto">
                  <a:spcBef>
                    <a:spcPts val="0"/>
                  </a:spcBef>
                  <a:spcAft>
                    <a:spcPts val="0"/>
                  </a:spcAft>
                  <a:defRPr/>
                </a:pPr>
                <a:endParaRPr lang="zh-CN" altLang="zh-CN" kern="0">
                  <a:solidFill>
                    <a:sysClr val="windowText" lastClr="000000"/>
                  </a:solidFill>
                </a:endParaRPr>
              </a:p>
            </p:txBody>
          </p:sp>
          <p:sp>
            <p:nvSpPr>
              <p:cNvPr id="34" name="椭圆 80">
                <a:extLst>
                  <a:ext uri="{FF2B5EF4-FFF2-40B4-BE49-F238E27FC236}">
                    <a16:creationId xmlns:a16="http://schemas.microsoft.com/office/drawing/2014/main" id="{71A2FE7D-1175-4A16-9D39-788D3C97F3A5}"/>
                  </a:ext>
                </a:extLst>
              </p:cNvPr>
              <p:cNvSpPr>
                <a:spLocks noChangeArrowheads="1"/>
              </p:cNvSpPr>
              <p:nvPr/>
            </p:nvSpPr>
            <p:spPr bwMode="auto">
              <a:xfrm>
                <a:off x="129181" y="39807"/>
                <a:ext cx="180222" cy="35124"/>
              </a:xfrm>
              <a:prstGeom prst="ellipse">
                <a:avLst/>
              </a:prstGeom>
              <a:solidFill>
                <a:srgbClr val="005374"/>
              </a:solidFill>
              <a:ln w="12700">
                <a:noFill/>
                <a:bevel/>
              </a:ln>
            </p:spPr>
            <p:txBody>
              <a:bodyPr anchor="ctr"/>
              <a:lstStyle/>
              <a:p>
                <a:pPr algn="ctr" fontAlgn="auto">
                  <a:spcBef>
                    <a:spcPts val="0"/>
                  </a:spcBef>
                  <a:spcAft>
                    <a:spcPts val="0"/>
                  </a:spcAft>
                  <a:defRPr/>
                </a:pPr>
                <a:endParaRPr lang="zh-CN" altLang="zh-CN" kern="0">
                  <a:solidFill>
                    <a:srgbClr val="FFFFFF"/>
                  </a:solidFill>
                </a:endParaRPr>
              </a:p>
            </p:txBody>
          </p:sp>
        </p:grpSp>
        <p:grpSp>
          <p:nvGrpSpPr>
            <p:cNvPr id="19" name="Group 26">
              <a:extLst>
                <a:ext uri="{FF2B5EF4-FFF2-40B4-BE49-F238E27FC236}">
                  <a16:creationId xmlns:a16="http://schemas.microsoft.com/office/drawing/2014/main" id="{2CA35671-9A2E-4D42-ACF2-4086D3889975}"/>
                </a:ext>
              </a:extLst>
            </p:cNvPr>
            <p:cNvGrpSpPr/>
            <p:nvPr/>
          </p:nvGrpSpPr>
          <p:grpSpPr bwMode="auto">
            <a:xfrm>
              <a:off x="6277527" y="978137"/>
              <a:ext cx="438150" cy="114300"/>
              <a:chOff x="0" y="0"/>
              <a:chExt cx="438150" cy="114300"/>
            </a:xfrm>
          </p:grpSpPr>
          <p:sp>
            <p:nvSpPr>
              <p:cNvPr id="31" name="同心圆 82">
                <a:extLst>
                  <a:ext uri="{FF2B5EF4-FFF2-40B4-BE49-F238E27FC236}">
                    <a16:creationId xmlns:a16="http://schemas.microsoft.com/office/drawing/2014/main" id="{9B8EE53A-3E79-44D5-A3D1-E3995790E038}"/>
                  </a:ext>
                </a:extLst>
              </p:cNvPr>
              <p:cNvSpPr>
                <a:spLocks noChangeArrowheads="1"/>
              </p:cNvSpPr>
              <p:nvPr/>
            </p:nvSpPr>
            <p:spPr bwMode="auto">
              <a:xfrm>
                <a:off x="-371" y="-328"/>
                <a:ext cx="438653" cy="114436"/>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005374"/>
              </a:solidFill>
              <a:ln w="12700">
                <a:noFill/>
                <a:bevel/>
              </a:ln>
            </p:spPr>
            <p:txBody>
              <a:bodyPr anchor="ctr"/>
              <a:lstStyle/>
              <a:p>
                <a:pPr algn="ctr" fontAlgn="auto">
                  <a:spcBef>
                    <a:spcPts val="0"/>
                  </a:spcBef>
                  <a:spcAft>
                    <a:spcPts val="0"/>
                  </a:spcAft>
                  <a:defRPr/>
                </a:pPr>
                <a:endParaRPr lang="zh-CN" altLang="zh-CN" kern="0">
                  <a:solidFill>
                    <a:sysClr val="windowText" lastClr="000000"/>
                  </a:solidFill>
                </a:endParaRPr>
              </a:p>
            </p:txBody>
          </p:sp>
          <p:sp>
            <p:nvSpPr>
              <p:cNvPr id="32" name="椭圆 83">
                <a:extLst>
                  <a:ext uri="{FF2B5EF4-FFF2-40B4-BE49-F238E27FC236}">
                    <a16:creationId xmlns:a16="http://schemas.microsoft.com/office/drawing/2014/main" id="{78C48E7F-9AED-45C7-ABCF-0853C27DA1BB}"/>
                  </a:ext>
                </a:extLst>
              </p:cNvPr>
              <p:cNvSpPr>
                <a:spLocks noChangeArrowheads="1"/>
              </p:cNvSpPr>
              <p:nvPr/>
            </p:nvSpPr>
            <p:spPr bwMode="auto">
              <a:xfrm>
                <a:off x="128845" y="39328"/>
                <a:ext cx="180221" cy="35124"/>
              </a:xfrm>
              <a:prstGeom prst="ellipse">
                <a:avLst/>
              </a:prstGeom>
              <a:solidFill>
                <a:srgbClr val="005374"/>
              </a:solidFill>
              <a:ln w="12700">
                <a:noFill/>
                <a:bevel/>
              </a:ln>
            </p:spPr>
            <p:txBody>
              <a:bodyPr anchor="ctr"/>
              <a:lstStyle/>
              <a:p>
                <a:pPr algn="ctr" fontAlgn="auto">
                  <a:spcBef>
                    <a:spcPts val="0"/>
                  </a:spcBef>
                  <a:spcAft>
                    <a:spcPts val="0"/>
                  </a:spcAft>
                  <a:defRPr/>
                </a:pPr>
                <a:endParaRPr lang="zh-CN" altLang="zh-CN" kern="0">
                  <a:solidFill>
                    <a:srgbClr val="FFFFFF"/>
                  </a:solidFill>
                </a:endParaRPr>
              </a:p>
            </p:txBody>
          </p:sp>
        </p:grpSp>
        <p:cxnSp>
          <p:nvCxnSpPr>
            <p:cNvPr id="20" name="直接连接符 15">
              <a:extLst>
                <a:ext uri="{FF2B5EF4-FFF2-40B4-BE49-F238E27FC236}">
                  <a16:creationId xmlns:a16="http://schemas.microsoft.com/office/drawing/2014/main" id="{8E7987AF-90F8-444D-8F24-9BAE8951DF65}"/>
                </a:ext>
              </a:extLst>
            </p:cNvPr>
            <p:cNvCxnSpPr>
              <a:cxnSpLocks noChangeShapeType="1"/>
              <a:stCxn id="43" idx="6"/>
              <a:endCxn id="41" idx="2"/>
            </p:cNvCxnSpPr>
            <p:nvPr/>
          </p:nvCxnSpPr>
          <p:spPr bwMode="auto">
            <a:xfrm flipV="1">
              <a:off x="1410048" y="1097028"/>
              <a:ext cx="733425" cy="39150"/>
            </a:xfrm>
            <a:prstGeom prst="line">
              <a:avLst/>
            </a:prstGeom>
            <a:noFill/>
            <a:ln w="12700">
              <a:solidFill>
                <a:srgbClr val="005374"/>
              </a:solidFill>
              <a:bevel/>
            </a:ln>
            <a:extLst>
              <a:ext uri="{909E8E84-426E-40DD-AFC4-6F175D3DCCD1}">
                <a14:hiddenFill xmlns:a14="http://schemas.microsoft.com/office/drawing/2010/main">
                  <a:noFill/>
                </a14:hiddenFill>
              </a:ext>
            </a:extLst>
          </p:spPr>
        </p:cxnSp>
        <p:cxnSp>
          <p:nvCxnSpPr>
            <p:cNvPr id="21" name="直接连接符 19">
              <a:extLst>
                <a:ext uri="{FF2B5EF4-FFF2-40B4-BE49-F238E27FC236}">
                  <a16:creationId xmlns:a16="http://schemas.microsoft.com/office/drawing/2014/main" id="{9DA126EF-AC52-4964-AED7-EA22BC9EB39E}"/>
                </a:ext>
              </a:extLst>
            </p:cNvPr>
            <p:cNvCxnSpPr>
              <a:cxnSpLocks noChangeShapeType="1"/>
              <a:stCxn id="41" idx="5"/>
              <a:endCxn id="39" idx="1"/>
            </p:cNvCxnSpPr>
            <p:nvPr/>
          </p:nvCxnSpPr>
          <p:spPr bwMode="auto">
            <a:xfrm>
              <a:off x="2517457" y="1137439"/>
              <a:ext cx="405725" cy="180195"/>
            </a:xfrm>
            <a:prstGeom prst="line">
              <a:avLst/>
            </a:prstGeom>
            <a:noFill/>
            <a:ln w="12700">
              <a:solidFill>
                <a:srgbClr val="005374"/>
              </a:solidFill>
              <a:bevel/>
            </a:ln>
            <a:extLst>
              <a:ext uri="{909E8E84-426E-40DD-AFC4-6F175D3DCCD1}">
                <a14:hiddenFill xmlns:a14="http://schemas.microsoft.com/office/drawing/2010/main">
                  <a:noFill/>
                </a14:hiddenFill>
              </a:ext>
            </a:extLst>
          </p:spPr>
        </p:cxnSp>
        <p:sp>
          <p:nvSpPr>
            <p:cNvPr id="22" name="直接连接符 24">
              <a:extLst>
                <a:ext uri="{FF2B5EF4-FFF2-40B4-BE49-F238E27FC236}">
                  <a16:creationId xmlns:a16="http://schemas.microsoft.com/office/drawing/2014/main" id="{B6C768D3-9C37-4260-9FF5-F35838727127}"/>
                </a:ext>
              </a:extLst>
            </p:cNvPr>
            <p:cNvSpPr>
              <a:spLocks noChangeShapeType="1"/>
            </p:cNvSpPr>
            <p:nvPr/>
          </p:nvSpPr>
          <p:spPr bwMode="auto">
            <a:xfrm flipV="1">
              <a:off x="3281395" y="1208948"/>
              <a:ext cx="556534" cy="108771"/>
            </a:xfrm>
            <a:prstGeom prst="line">
              <a:avLst/>
            </a:prstGeom>
            <a:noFill/>
            <a:ln w="12700">
              <a:solidFill>
                <a:srgbClr val="005374"/>
              </a:solidFill>
              <a:bevel/>
            </a:ln>
          </p:spPr>
          <p:txBody>
            <a:bodyPr/>
            <a:lstStyle/>
            <a:p>
              <a:pPr fontAlgn="auto">
                <a:spcBef>
                  <a:spcPts val="0"/>
                </a:spcBef>
                <a:spcAft>
                  <a:spcPts val="0"/>
                </a:spcAft>
                <a:defRPr/>
              </a:pPr>
              <a:endParaRPr lang="zh-CN" altLang="en-US" kern="0">
                <a:solidFill>
                  <a:sysClr val="windowText" lastClr="000000"/>
                </a:solidFill>
              </a:endParaRPr>
            </a:p>
          </p:txBody>
        </p:sp>
        <p:sp>
          <p:nvSpPr>
            <p:cNvPr id="23" name="直接连接符 26">
              <a:extLst>
                <a:ext uri="{FF2B5EF4-FFF2-40B4-BE49-F238E27FC236}">
                  <a16:creationId xmlns:a16="http://schemas.microsoft.com/office/drawing/2014/main" id="{D38C6F82-AA99-47F4-9DA3-7AC065AE66FF}"/>
                </a:ext>
              </a:extLst>
            </p:cNvPr>
            <p:cNvSpPr>
              <a:spLocks noChangeShapeType="1"/>
            </p:cNvSpPr>
            <p:nvPr/>
          </p:nvSpPr>
          <p:spPr bwMode="auto">
            <a:xfrm>
              <a:off x="4148500" y="1208948"/>
              <a:ext cx="638143" cy="307052"/>
            </a:xfrm>
            <a:prstGeom prst="line">
              <a:avLst/>
            </a:prstGeom>
            <a:noFill/>
            <a:ln w="12700">
              <a:solidFill>
                <a:srgbClr val="005374"/>
              </a:solidFill>
              <a:bevel/>
            </a:ln>
          </p:spPr>
          <p:txBody>
            <a:bodyPr/>
            <a:lstStyle/>
            <a:p>
              <a:pPr fontAlgn="auto">
                <a:spcBef>
                  <a:spcPts val="0"/>
                </a:spcBef>
                <a:spcAft>
                  <a:spcPts val="0"/>
                </a:spcAft>
                <a:defRPr/>
              </a:pPr>
              <a:endParaRPr lang="zh-CN" altLang="en-US" kern="0">
                <a:solidFill>
                  <a:sysClr val="windowText" lastClr="000000"/>
                </a:solidFill>
              </a:endParaRPr>
            </a:p>
          </p:txBody>
        </p:sp>
        <p:cxnSp>
          <p:nvCxnSpPr>
            <p:cNvPr id="24" name="直接连接符 29">
              <a:extLst>
                <a:ext uri="{FF2B5EF4-FFF2-40B4-BE49-F238E27FC236}">
                  <a16:creationId xmlns:a16="http://schemas.microsoft.com/office/drawing/2014/main" id="{19448645-A9BD-4AB4-AEC7-556B052E88DE}"/>
                </a:ext>
              </a:extLst>
            </p:cNvPr>
            <p:cNvCxnSpPr>
              <a:cxnSpLocks noChangeShapeType="1"/>
              <a:stCxn id="35" idx="7"/>
              <a:endCxn id="31" idx="3"/>
            </p:cNvCxnSpPr>
            <p:nvPr/>
          </p:nvCxnSpPr>
          <p:spPr bwMode="auto">
            <a:xfrm flipV="1">
              <a:off x="5142950" y="1075698"/>
              <a:ext cx="1198743" cy="424397"/>
            </a:xfrm>
            <a:prstGeom prst="line">
              <a:avLst/>
            </a:prstGeom>
            <a:noFill/>
            <a:ln w="12700">
              <a:solidFill>
                <a:srgbClr val="005374"/>
              </a:solidFill>
              <a:bevel/>
            </a:ln>
            <a:extLst>
              <a:ext uri="{909E8E84-426E-40DD-AFC4-6F175D3DCCD1}">
                <a14:hiddenFill xmlns:a14="http://schemas.microsoft.com/office/drawing/2010/main">
                  <a:noFill/>
                </a14:hiddenFill>
              </a:ext>
            </a:extLst>
          </p:spPr>
        </p:cxnSp>
        <p:cxnSp>
          <p:nvCxnSpPr>
            <p:cNvPr id="25" name="直接连接符 32">
              <a:extLst>
                <a:ext uri="{FF2B5EF4-FFF2-40B4-BE49-F238E27FC236}">
                  <a16:creationId xmlns:a16="http://schemas.microsoft.com/office/drawing/2014/main" id="{6AEAA6FC-31B5-4268-9B5E-FEDB6EA1E6EA}"/>
                </a:ext>
              </a:extLst>
            </p:cNvPr>
            <p:cNvCxnSpPr>
              <a:cxnSpLocks noChangeShapeType="1"/>
              <a:stCxn id="31" idx="1"/>
              <a:endCxn id="33" idx="5"/>
            </p:cNvCxnSpPr>
            <p:nvPr/>
          </p:nvCxnSpPr>
          <p:spPr bwMode="auto">
            <a:xfrm flipH="1" flipV="1">
              <a:off x="5818074" y="857677"/>
              <a:ext cx="523619" cy="137199"/>
            </a:xfrm>
            <a:prstGeom prst="line">
              <a:avLst/>
            </a:prstGeom>
            <a:noFill/>
            <a:ln w="12700">
              <a:solidFill>
                <a:srgbClr val="005374"/>
              </a:solidFill>
              <a:bevel/>
            </a:ln>
            <a:extLst>
              <a:ext uri="{909E8E84-426E-40DD-AFC4-6F175D3DCCD1}">
                <a14:hiddenFill xmlns:a14="http://schemas.microsoft.com/office/drawing/2010/main">
                  <a:noFill/>
                </a14:hiddenFill>
              </a:ext>
            </a:extLst>
          </p:spPr>
        </p:cxnSp>
        <p:cxnSp>
          <p:nvCxnSpPr>
            <p:cNvPr id="26" name="直接连接符 34">
              <a:extLst>
                <a:ext uri="{FF2B5EF4-FFF2-40B4-BE49-F238E27FC236}">
                  <a16:creationId xmlns:a16="http://schemas.microsoft.com/office/drawing/2014/main" id="{1EB064FD-EC74-4C01-883D-65E0B9CC3B98}"/>
                </a:ext>
              </a:extLst>
            </p:cNvPr>
            <p:cNvCxnSpPr>
              <a:cxnSpLocks noChangeShapeType="1"/>
              <a:stCxn id="37" idx="6"/>
              <a:endCxn id="31" idx="2"/>
            </p:cNvCxnSpPr>
            <p:nvPr/>
          </p:nvCxnSpPr>
          <p:spPr bwMode="auto">
            <a:xfrm flipV="1">
              <a:off x="4212104" y="1035287"/>
              <a:ext cx="2065423" cy="133705"/>
            </a:xfrm>
            <a:prstGeom prst="line">
              <a:avLst/>
            </a:prstGeom>
            <a:noFill/>
            <a:ln w="12700">
              <a:solidFill>
                <a:srgbClr val="005374"/>
              </a:solidFill>
              <a:bevel/>
            </a:ln>
            <a:extLst>
              <a:ext uri="{909E8E84-426E-40DD-AFC4-6F175D3DCCD1}">
                <a14:hiddenFill xmlns:a14="http://schemas.microsoft.com/office/drawing/2010/main">
                  <a:noFill/>
                </a14:hiddenFill>
              </a:ext>
            </a:extLst>
          </p:spPr>
        </p:cxnSp>
        <p:sp>
          <p:nvSpPr>
            <p:cNvPr id="27" name="直接连接符 26">
              <a:extLst>
                <a:ext uri="{FF2B5EF4-FFF2-40B4-BE49-F238E27FC236}">
                  <a16:creationId xmlns:a16="http://schemas.microsoft.com/office/drawing/2014/main" id="{0BD53EF7-A4CA-4B2E-A85B-0A4082ED2BE3}"/>
                </a:ext>
              </a:extLst>
            </p:cNvPr>
            <p:cNvSpPr>
              <a:spLocks noChangeShapeType="1"/>
            </p:cNvSpPr>
            <p:nvPr/>
          </p:nvSpPr>
          <p:spPr bwMode="auto">
            <a:xfrm>
              <a:off x="3310865" y="1391366"/>
              <a:ext cx="1344295" cy="184685"/>
            </a:xfrm>
            <a:prstGeom prst="line">
              <a:avLst/>
            </a:prstGeom>
            <a:noFill/>
            <a:ln w="12700">
              <a:solidFill>
                <a:srgbClr val="005374"/>
              </a:solidFill>
              <a:bevel/>
            </a:ln>
          </p:spPr>
          <p:txBody>
            <a:bodyPr/>
            <a:lstStyle/>
            <a:p>
              <a:pPr fontAlgn="auto">
                <a:spcBef>
                  <a:spcPts val="0"/>
                </a:spcBef>
                <a:spcAft>
                  <a:spcPts val="0"/>
                </a:spcAft>
                <a:defRPr/>
              </a:pPr>
              <a:endParaRPr lang="zh-CN" altLang="en-US" kern="0">
                <a:solidFill>
                  <a:sysClr val="windowText" lastClr="000000"/>
                </a:solidFill>
              </a:endParaRPr>
            </a:p>
          </p:txBody>
        </p:sp>
        <p:sp>
          <p:nvSpPr>
            <p:cNvPr id="28" name="直接连接符 26">
              <a:extLst>
                <a:ext uri="{FF2B5EF4-FFF2-40B4-BE49-F238E27FC236}">
                  <a16:creationId xmlns:a16="http://schemas.microsoft.com/office/drawing/2014/main" id="{9937E091-E400-43E8-A96F-DDAE1EBADD68}"/>
                </a:ext>
              </a:extLst>
            </p:cNvPr>
            <p:cNvSpPr>
              <a:spLocks noChangeShapeType="1"/>
            </p:cNvSpPr>
            <p:nvPr/>
          </p:nvSpPr>
          <p:spPr bwMode="auto">
            <a:xfrm>
              <a:off x="2520837" y="1099044"/>
              <a:ext cx="1257018" cy="48721"/>
            </a:xfrm>
            <a:prstGeom prst="line">
              <a:avLst/>
            </a:prstGeom>
            <a:noFill/>
            <a:ln w="12700">
              <a:solidFill>
                <a:srgbClr val="005374"/>
              </a:solidFill>
              <a:bevel/>
            </a:ln>
          </p:spPr>
          <p:txBody>
            <a:bodyPr/>
            <a:lstStyle/>
            <a:p>
              <a:pPr fontAlgn="auto">
                <a:spcBef>
                  <a:spcPts val="0"/>
                </a:spcBef>
                <a:spcAft>
                  <a:spcPts val="0"/>
                </a:spcAft>
                <a:defRPr/>
              </a:pPr>
              <a:endParaRPr lang="zh-CN" altLang="en-US" kern="0">
                <a:solidFill>
                  <a:sysClr val="windowText" lastClr="000000"/>
                </a:solidFill>
              </a:endParaRPr>
            </a:p>
          </p:txBody>
        </p:sp>
        <p:cxnSp>
          <p:nvCxnSpPr>
            <p:cNvPr id="29" name="直接连接符 15">
              <a:extLst>
                <a:ext uri="{FF2B5EF4-FFF2-40B4-BE49-F238E27FC236}">
                  <a16:creationId xmlns:a16="http://schemas.microsoft.com/office/drawing/2014/main" id="{F29F9F29-B51F-448E-8154-A4A3AB283AB7}"/>
                </a:ext>
              </a:extLst>
            </p:cNvPr>
            <p:cNvCxnSpPr>
              <a:cxnSpLocks noChangeShapeType="1"/>
            </p:cNvCxnSpPr>
            <p:nvPr/>
          </p:nvCxnSpPr>
          <p:spPr bwMode="auto">
            <a:xfrm>
              <a:off x="1351742" y="1167465"/>
              <a:ext cx="1588347" cy="204555"/>
            </a:xfrm>
            <a:prstGeom prst="line">
              <a:avLst/>
            </a:prstGeom>
            <a:noFill/>
            <a:ln w="12700">
              <a:solidFill>
                <a:srgbClr val="005374"/>
              </a:solidFill>
              <a:bevel/>
            </a:ln>
            <a:extLst>
              <a:ext uri="{909E8E84-426E-40DD-AFC4-6F175D3DCCD1}">
                <a14:hiddenFill xmlns:a14="http://schemas.microsoft.com/office/drawing/2010/main">
                  <a:noFill/>
                </a14:hiddenFill>
              </a:ext>
            </a:extLst>
          </p:spPr>
        </p:cxnSp>
        <p:cxnSp>
          <p:nvCxnSpPr>
            <p:cNvPr id="30" name="直接连接符 34">
              <a:extLst>
                <a:ext uri="{FF2B5EF4-FFF2-40B4-BE49-F238E27FC236}">
                  <a16:creationId xmlns:a16="http://schemas.microsoft.com/office/drawing/2014/main" id="{76B7ED50-100E-44FA-A8E6-A467EDC5D063}"/>
                </a:ext>
              </a:extLst>
            </p:cNvPr>
            <p:cNvCxnSpPr>
              <a:cxnSpLocks noChangeShapeType="1"/>
            </p:cNvCxnSpPr>
            <p:nvPr/>
          </p:nvCxnSpPr>
          <p:spPr bwMode="auto">
            <a:xfrm flipV="1">
              <a:off x="4046448" y="807059"/>
              <a:ext cx="1456433" cy="332712"/>
            </a:xfrm>
            <a:prstGeom prst="line">
              <a:avLst/>
            </a:prstGeom>
            <a:noFill/>
            <a:ln w="12700">
              <a:solidFill>
                <a:srgbClr val="005374"/>
              </a:solidFill>
              <a:bevel/>
            </a:ln>
            <a:extLst>
              <a:ext uri="{909E8E84-426E-40DD-AFC4-6F175D3DCCD1}">
                <a14:hiddenFill xmlns:a14="http://schemas.microsoft.com/office/drawing/2010/main">
                  <a:noFill/>
                </a14:hiddenFill>
              </a:ext>
            </a:extLst>
          </p:spPr>
        </p:cxnSp>
      </p:grpSp>
      <p:grpSp>
        <p:nvGrpSpPr>
          <p:cNvPr id="45" name="Group 41">
            <a:extLst>
              <a:ext uri="{FF2B5EF4-FFF2-40B4-BE49-F238E27FC236}">
                <a16:creationId xmlns:a16="http://schemas.microsoft.com/office/drawing/2014/main" id="{803F579D-2EE0-4553-9C45-972E111A3F89}"/>
              </a:ext>
            </a:extLst>
          </p:cNvPr>
          <p:cNvGrpSpPr>
            <a:grpSpLocks noChangeAspect="1"/>
          </p:cNvGrpSpPr>
          <p:nvPr/>
        </p:nvGrpSpPr>
        <p:grpSpPr bwMode="auto">
          <a:xfrm>
            <a:off x="3592513" y="3535363"/>
            <a:ext cx="1338262" cy="1768475"/>
            <a:chOff x="0" y="351134"/>
            <a:chExt cx="955958" cy="1264310"/>
          </a:xfrm>
        </p:grpSpPr>
        <p:grpSp>
          <p:nvGrpSpPr>
            <p:cNvPr id="46" name="Group 42">
              <a:extLst>
                <a:ext uri="{FF2B5EF4-FFF2-40B4-BE49-F238E27FC236}">
                  <a16:creationId xmlns:a16="http://schemas.microsoft.com/office/drawing/2014/main" id="{864B2558-3AEA-4AA4-AE0D-6B168A47A00E}"/>
                </a:ext>
              </a:extLst>
            </p:cNvPr>
            <p:cNvGrpSpPr/>
            <p:nvPr/>
          </p:nvGrpSpPr>
          <p:grpSpPr bwMode="auto">
            <a:xfrm>
              <a:off x="0" y="351134"/>
              <a:ext cx="955958" cy="1264310"/>
              <a:chOff x="0" y="351134"/>
              <a:chExt cx="955958" cy="1264310"/>
            </a:xfrm>
          </p:grpSpPr>
          <p:sp>
            <p:nvSpPr>
              <p:cNvPr id="48" name="直接连接符 84">
                <a:extLst>
                  <a:ext uri="{FF2B5EF4-FFF2-40B4-BE49-F238E27FC236}">
                    <a16:creationId xmlns:a16="http://schemas.microsoft.com/office/drawing/2014/main" id="{A8A58271-2EB5-40C0-ACA5-1ED302A23F89}"/>
                  </a:ext>
                </a:extLst>
              </p:cNvPr>
              <p:cNvSpPr>
                <a:spLocks noChangeShapeType="1"/>
              </p:cNvSpPr>
              <p:nvPr/>
            </p:nvSpPr>
            <p:spPr bwMode="auto">
              <a:xfrm flipV="1">
                <a:off x="478546" y="427174"/>
                <a:ext cx="0" cy="1188270"/>
              </a:xfrm>
              <a:prstGeom prst="line">
                <a:avLst/>
              </a:prstGeom>
              <a:noFill/>
              <a:ln w="19050">
                <a:solidFill>
                  <a:srgbClr val="70AD47"/>
                </a:solidFill>
                <a:bevel/>
              </a:ln>
            </p:spPr>
            <p:txBody>
              <a:bodyPr/>
              <a:lstStyle/>
              <a:p>
                <a:pPr fontAlgn="auto">
                  <a:spcBef>
                    <a:spcPts val="0"/>
                  </a:spcBef>
                  <a:spcAft>
                    <a:spcPts val="0"/>
                  </a:spcAft>
                  <a:defRPr/>
                </a:pPr>
                <a:endParaRPr lang="zh-CN" altLang="en-US" kern="0">
                  <a:solidFill>
                    <a:sysClr val="windowText" lastClr="000000"/>
                  </a:solidFill>
                </a:endParaRPr>
              </a:p>
            </p:txBody>
          </p:sp>
          <p:sp>
            <p:nvSpPr>
              <p:cNvPr id="49" name="椭圆 90">
                <a:extLst>
                  <a:ext uri="{FF2B5EF4-FFF2-40B4-BE49-F238E27FC236}">
                    <a16:creationId xmlns:a16="http://schemas.microsoft.com/office/drawing/2014/main" id="{5124771B-B1EF-499B-B550-90451928363C}"/>
                  </a:ext>
                </a:extLst>
              </p:cNvPr>
              <p:cNvSpPr>
                <a:spLocks noChangeArrowheads="1"/>
              </p:cNvSpPr>
              <p:nvPr/>
            </p:nvSpPr>
            <p:spPr bwMode="auto">
              <a:xfrm>
                <a:off x="0" y="351134"/>
                <a:ext cx="955958" cy="956744"/>
              </a:xfrm>
              <a:prstGeom prst="ellipse">
                <a:avLst/>
              </a:prstGeom>
              <a:solidFill>
                <a:srgbClr val="005374"/>
              </a:solidFill>
              <a:ln w="38100">
                <a:solidFill>
                  <a:srgbClr val="8ABC1D"/>
                </a:solidFill>
                <a:bevel/>
              </a:ln>
            </p:spPr>
            <p:txBody>
              <a:bodyPr anchor="ctr"/>
              <a:lstStyle/>
              <a:p>
                <a:pPr algn="ctr" fontAlgn="auto">
                  <a:spcBef>
                    <a:spcPts val="0"/>
                  </a:spcBef>
                  <a:spcAft>
                    <a:spcPts val="0"/>
                  </a:spcAft>
                  <a:defRPr/>
                </a:pPr>
                <a:endParaRPr lang="zh-CN" altLang="zh-CN" kern="0">
                  <a:solidFill>
                    <a:srgbClr val="FFFFFF"/>
                  </a:solidFill>
                </a:endParaRPr>
              </a:p>
            </p:txBody>
          </p:sp>
        </p:grpSp>
        <p:sp>
          <p:nvSpPr>
            <p:cNvPr id="47" name="矩形 111">
              <a:extLst>
                <a:ext uri="{FF2B5EF4-FFF2-40B4-BE49-F238E27FC236}">
                  <a16:creationId xmlns:a16="http://schemas.microsoft.com/office/drawing/2014/main" id="{3A41D808-1354-4B06-80B9-FA94F0D20A78}"/>
                </a:ext>
              </a:extLst>
            </p:cNvPr>
            <p:cNvSpPr>
              <a:spLocks noChangeArrowheads="1"/>
            </p:cNvSpPr>
            <p:nvPr/>
          </p:nvSpPr>
          <p:spPr bwMode="auto">
            <a:xfrm>
              <a:off x="82781" y="461222"/>
              <a:ext cx="769983" cy="770617"/>
            </a:xfrm>
            <a:prstGeom prst="rect">
              <a:avLst/>
            </a:prstGeom>
            <a:noFill/>
            <a:ln w="9525">
              <a:noFill/>
              <a:miter lim="800000"/>
            </a:ln>
          </p:spPr>
          <p:txBody>
            <a:bodyPr wrap="none">
              <a:spAutoFit/>
            </a:bodyPr>
            <a:lstStyle/>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单据调度</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组织模型</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位置调度</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算法规则</a:t>
              </a:r>
            </a:p>
          </p:txBody>
        </p:sp>
      </p:grpSp>
      <p:grpSp>
        <p:nvGrpSpPr>
          <p:cNvPr id="50" name="Group 46">
            <a:extLst>
              <a:ext uri="{FF2B5EF4-FFF2-40B4-BE49-F238E27FC236}">
                <a16:creationId xmlns:a16="http://schemas.microsoft.com/office/drawing/2014/main" id="{DCA6FC3A-676E-4203-8F6D-477F6F7CCE1F}"/>
              </a:ext>
            </a:extLst>
          </p:cNvPr>
          <p:cNvGrpSpPr>
            <a:grpSpLocks noChangeAspect="1"/>
          </p:cNvGrpSpPr>
          <p:nvPr/>
        </p:nvGrpSpPr>
        <p:grpSpPr bwMode="auto">
          <a:xfrm>
            <a:off x="2027238" y="2425700"/>
            <a:ext cx="1301750" cy="2936875"/>
            <a:chOff x="0" y="-68372"/>
            <a:chExt cx="928942" cy="2096667"/>
          </a:xfrm>
        </p:grpSpPr>
        <p:grpSp>
          <p:nvGrpSpPr>
            <p:cNvPr id="51" name="Group 47">
              <a:extLst>
                <a:ext uri="{FF2B5EF4-FFF2-40B4-BE49-F238E27FC236}">
                  <a16:creationId xmlns:a16="http://schemas.microsoft.com/office/drawing/2014/main" id="{B078BB39-54C6-45F9-B8A0-757147EF1B45}"/>
                </a:ext>
              </a:extLst>
            </p:cNvPr>
            <p:cNvGrpSpPr/>
            <p:nvPr/>
          </p:nvGrpSpPr>
          <p:grpSpPr bwMode="auto">
            <a:xfrm>
              <a:off x="0" y="-68372"/>
              <a:ext cx="928942" cy="2096667"/>
              <a:chOff x="0" y="-68372"/>
              <a:chExt cx="928942" cy="2096667"/>
            </a:xfrm>
          </p:grpSpPr>
          <p:sp>
            <p:nvSpPr>
              <p:cNvPr id="53" name="直接连接符 12">
                <a:extLst>
                  <a:ext uri="{FF2B5EF4-FFF2-40B4-BE49-F238E27FC236}">
                    <a16:creationId xmlns:a16="http://schemas.microsoft.com/office/drawing/2014/main" id="{CCED24B8-1E0F-41E0-940D-C3091529E400}"/>
                  </a:ext>
                </a:extLst>
              </p:cNvPr>
              <p:cNvSpPr>
                <a:spLocks noChangeShapeType="1"/>
              </p:cNvSpPr>
              <p:nvPr/>
            </p:nvSpPr>
            <p:spPr bwMode="auto">
              <a:xfrm flipV="1">
                <a:off x="463338" y="840561"/>
                <a:ext cx="0" cy="1187734"/>
              </a:xfrm>
              <a:prstGeom prst="line">
                <a:avLst/>
              </a:prstGeom>
              <a:noFill/>
              <a:ln w="19050">
                <a:solidFill>
                  <a:srgbClr val="005374"/>
                </a:solidFill>
                <a:bevel/>
              </a:ln>
            </p:spPr>
            <p:txBody>
              <a:bodyPr/>
              <a:lstStyle/>
              <a:p>
                <a:pPr fontAlgn="auto">
                  <a:spcBef>
                    <a:spcPts val="0"/>
                  </a:spcBef>
                  <a:spcAft>
                    <a:spcPts val="0"/>
                  </a:spcAft>
                  <a:defRPr/>
                </a:pPr>
                <a:endParaRPr lang="zh-CN" altLang="en-US" kern="0">
                  <a:solidFill>
                    <a:sysClr val="windowText" lastClr="000000"/>
                  </a:solidFill>
                </a:endParaRPr>
              </a:p>
            </p:txBody>
          </p:sp>
          <p:sp>
            <p:nvSpPr>
              <p:cNvPr id="54" name="椭圆 95">
                <a:extLst>
                  <a:ext uri="{FF2B5EF4-FFF2-40B4-BE49-F238E27FC236}">
                    <a16:creationId xmlns:a16="http://schemas.microsoft.com/office/drawing/2014/main" id="{3F5C39DD-476D-49E2-B18F-1979D425A586}"/>
                  </a:ext>
                </a:extLst>
              </p:cNvPr>
              <p:cNvSpPr>
                <a:spLocks noChangeArrowheads="1"/>
              </p:cNvSpPr>
              <p:nvPr/>
            </p:nvSpPr>
            <p:spPr bwMode="auto">
              <a:xfrm>
                <a:off x="0" y="-68372"/>
                <a:ext cx="928942" cy="929333"/>
              </a:xfrm>
              <a:prstGeom prst="ellipse">
                <a:avLst/>
              </a:prstGeom>
              <a:solidFill>
                <a:srgbClr val="D74B4B"/>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zh-CN" altLang="zh-CN" kern="0">
                  <a:solidFill>
                    <a:srgbClr val="FFFFFF"/>
                  </a:solidFill>
                  <a:latin typeface="Segoe UI" panose="020B0502040204020203"/>
                  <a:ea typeface="微软雅黑" panose="020B0503020204020204" pitchFamily="34" charset="-122"/>
                </a:endParaRPr>
              </a:p>
            </p:txBody>
          </p:sp>
        </p:grpSp>
        <p:sp>
          <p:nvSpPr>
            <p:cNvPr id="52" name="矩形 112">
              <a:extLst>
                <a:ext uri="{FF2B5EF4-FFF2-40B4-BE49-F238E27FC236}">
                  <a16:creationId xmlns:a16="http://schemas.microsoft.com/office/drawing/2014/main" id="{613326A5-EC68-4CBA-ACCC-1740158F5D85}"/>
                </a:ext>
              </a:extLst>
            </p:cNvPr>
            <p:cNvSpPr>
              <a:spLocks noChangeArrowheads="1"/>
            </p:cNvSpPr>
            <p:nvPr/>
          </p:nvSpPr>
          <p:spPr bwMode="auto">
            <a:xfrm>
              <a:off x="49846" y="26828"/>
              <a:ext cx="769209" cy="769534"/>
            </a:xfrm>
            <a:prstGeom prst="rect">
              <a:avLst/>
            </a:prstGeom>
            <a:noFill/>
            <a:ln w="9525">
              <a:noFill/>
              <a:miter lim="800000"/>
            </a:ln>
          </p:spPr>
          <p:txBody>
            <a:bodyPr wrap="none">
              <a:spAutoFit/>
            </a:bodyPr>
            <a:lstStyle/>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物料异常</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设备异常</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质量异常</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搬运呼叫</a:t>
              </a:r>
              <a:endParaRPr lang="en-US" altLang="zh-CN" sz="1600" kern="0" dirty="0">
                <a:solidFill>
                  <a:srgbClr val="FFFFFF"/>
                </a:solidFill>
                <a:latin typeface="Calibri" panose="020F0502020204030204" pitchFamily="34" charset="0"/>
                <a:sym typeface="Calibri" panose="020F0502020204030204" pitchFamily="34" charset="0"/>
              </a:endParaRPr>
            </a:p>
          </p:txBody>
        </p:sp>
      </p:grpSp>
      <p:grpSp>
        <p:nvGrpSpPr>
          <p:cNvPr id="55" name="Group 51">
            <a:extLst>
              <a:ext uri="{FF2B5EF4-FFF2-40B4-BE49-F238E27FC236}">
                <a16:creationId xmlns:a16="http://schemas.microsoft.com/office/drawing/2014/main" id="{14BAF7B1-A739-40F1-BC82-C2BE0225D004}"/>
              </a:ext>
            </a:extLst>
          </p:cNvPr>
          <p:cNvGrpSpPr>
            <a:grpSpLocks noChangeAspect="1"/>
          </p:cNvGrpSpPr>
          <p:nvPr/>
        </p:nvGrpSpPr>
        <p:grpSpPr bwMode="auto">
          <a:xfrm>
            <a:off x="5953125" y="3454400"/>
            <a:ext cx="1338263" cy="1990725"/>
            <a:chOff x="0" y="750017"/>
            <a:chExt cx="955958" cy="1419486"/>
          </a:xfrm>
        </p:grpSpPr>
        <p:grpSp>
          <p:nvGrpSpPr>
            <p:cNvPr id="56" name="Group 52">
              <a:extLst>
                <a:ext uri="{FF2B5EF4-FFF2-40B4-BE49-F238E27FC236}">
                  <a16:creationId xmlns:a16="http://schemas.microsoft.com/office/drawing/2014/main" id="{D9AF9410-5762-41CD-B0C3-D514A93CB642}"/>
                </a:ext>
              </a:extLst>
            </p:cNvPr>
            <p:cNvGrpSpPr/>
            <p:nvPr/>
          </p:nvGrpSpPr>
          <p:grpSpPr bwMode="auto">
            <a:xfrm>
              <a:off x="0" y="750017"/>
              <a:ext cx="955958" cy="1419486"/>
              <a:chOff x="0" y="750017"/>
              <a:chExt cx="955958" cy="1419486"/>
            </a:xfrm>
          </p:grpSpPr>
          <p:sp>
            <p:nvSpPr>
              <p:cNvPr id="58" name="直接连接符 86">
                <a:extLst>
                  <a:ext uri="{FF2B5EF4-FFF2-40B4-BE49-F238E27FC236}">
                    <a16:creationId xmlns:a16="http://schemas.microsoft.com/office/drawing/2014/main" id="{B7341E81-CFB7-4107-B6BA-E6A2E4478ECC}"/>
                  </a:ext>
                </a:extLst>
              </p:cNvPr>
              <p:cNvSpPr>
                <a:spLocks noChangeShapeType="1"/>
              </p:cNvSpPr>
              <p:nvPr/>
            </p:nvSpPr>
            <p:spPr bwMode="auto">
              <a:xfrm flipV="1">
                <a:off x="483082" y="918680"/>
                <a:ext cx="0" cy="1250823"/>
              </a:xfrm>
              <a:prstGeom prst="line">
                <a:avLst/>
              </a:prstGeom>
              <a:noFill/>
              <a:ln w="19050">
                <a:solidFill>
                  <a:srgbClr val="005374"/>
                </a:solidFill>
                <a:bevel/>
              </a:ln>
            </p:spPr>
            <p:txBody>
              <a:bodyPr/>
              <a:lstStyle/>
              <a:p>
                <a:pPr fontAlgn="auto">
                  <a:spcBef>
                    <a:spcPts val="0"/>
                  </a:spcBef>
                  <a:spcAft>
                    <a:spcPts val="0"/>
                  </a:spcAft>
                  <a:defRPr/>
                </a:pPr>
                <a:endParaRPr lang="zh-CN" altLang="en-US" kern="0">
                  <a:solidFill>
                    <a:sysClr val="windowText" lastClr="000000"/>
                  </a:solidFill>
                </a:endParaRPr>
              </a:p>
            </p:txBody>
          </p:sp>
          <p:sp>
            <p:nvSpPr>
              <p:cNvPr id="59" name="椭圆 91">
                <a:extLst>
                  <a:ext uri="{FF2B5EF4-FFF2-40B4-BE49-F238E27FC236}">
                    <a16:creationId xmlns:a16="http://schemas.microsoft.com/office/drawing/2014/main" id="{8217E58A-846C-4E81-98EF-776182593FC1}"/>
                  </a:ext>
                </a:extLst>
              </p:cNvPr>
              <p:cNvSpPr>
                <a:spLocks noChangeArrowheads="1"/>
              </p:cNvSpPr>
              <p:nvPr/>
            </p:nvSpPr>
            <p:spPr bwMode="auto">
              <a:xfrm>
                <a:off x="0" y="750017"/>
                <a:ext cx="955958" cy="956512"/>
              </a:xfrm>
              <a:prstGeom prst="ellipse">
                <a:avLst/>
              </a:prstGeom>
              <a:solidFill>
                <a:srgbClr val="005374"/>
              </a:solidFill>
              <a:ln w="38100">
                <a:solidFill>
                  <a:srgbClr val="8ABC1D"/>
                </a:solidFill>
                <a:bevel/>
              </a:ln>
            </p:spPr>
            <p:txBody>
              <a:bodyPr anchor="ctr"/>
              <a:lstStyle/>
              <a:p>
                <a:pPr algn="ctr" fontAlgn="auto">
                  <a:spcBef>
                    <a:spcPts val="0"/>
                  </a:spcBef>
                  <a:spcAft>
                    <a:spcPts val="0"/>
                  </a:spcAft>
                  <a:defRPr/>
                </a:pPr>
                <a:endParaRPr lang="zh-CN" altLang="zh-CN" kern="0">
                  <a:solidFill>
                    <a:srgbClr val="FFFFFF"/>
                  </a:solidFill>
                </a:endParaRPr>
              </a:p>
            </p:txBody>
          </p:sp>
        </p:grpSp>
        <p:sp>
          <p:nvSpPr>
            <p:cNvPr id="57" name="矩形 113">
              <a:extLst>
                <a:ext uri="{FF2B5EF4-FFF2-40B4-BE49-F238E27FC236}">
                  <a16:creationId xmlns:a16="http://schemas.microsoft.com/office/drawing/2014/main" id="{734A71E1-C682-4B13-8F63-F74B09C9A352}"/>
                </a:ext>
              </a:extLst>
            </p:cNvPr>
            <p:cNvSpPr>
              <a:spLocks noChangeArrowheads="1"/>
            </p:cNvSpPr>
            <p:nvPr/>
          </p:nvSpPr>
          <p:spPr bwMode="auto">
            <a:xfrm>
              <a:off x="109998" y="855290"/>
              <a:ext cx="769982" cy="944060"/>
            </a:xfrm>
            <a:prstGeom prst="rect">
              <a:avLst/>
            </a:prstGeom>
            <a:noFill/>
            <a:ln w="9525">
              <a:noFill/>
              <a:miter lim="800000"/>
            </a:ln>
          </p:spPr>
          <p:txBody>
            <a:bodyPr wrap="none">
              <a:spAutoFit/>
            </a:bodyPr>
            <a:lstStyle/>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即时通讯</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新闻通知</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安灯协同</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文件协同</a:t>
              </a:r>
            </a:p>
            <a:p>
              <a:pPr fontAlgn="auto">
                <a:spcBef>
                  <a:spcPts val="0"/>
                </a:spcBef>
                <a:spcAft>
                  <a:spcPts val="0"/>
                </a:spcAft>
                <a:buFont typeface="Arial" panose="020B0604020202020204" pitchFamily="34" charset="0"/>
                <a:buChar char="•"/>
                <a:defRPr/>
              </a:pPr>
              <a:endParaRPr lang="en-US" altLang="zh-CN" sz="1600" kern="0" dirty="0">
                <a:solidFill>
                  <a:srgbClr val="FFFFFF"/>
                </a:solidFill>
                <a:latin typeface="Calibri" panose="020F0502020204030204" pitchFamily="34" charset="0"/>
                <a:sym typeface="Calibri" panose="020F0502020204030204" pitchFamily="34" charset="0"/>
              </a:endParaRPr>
            </a:p>
          </p:txBody>
        </p:sp>
      </p:grpSp>
      <p:grpSp>
        <p:nvGrpSpPr>
          <p:cNvPr id="60" name="Group 56">
            <a:extLst>
              <a:ext uri="{FF2B5EF4-FFF2-40B4-BE49-F238E27FC236}">
                <a16:creationId xmlns:a16="http://schemas.microsoft.com/office/drawing/2014/main" id="{60E162A4-D286-4FF1-A81D-CFE99C269BEE}"/>
              </a:ext>
            </a:extLst>
          </p:cNvPr>
          <p:cNvGrpSpPr>
            <a:grpSpLocks noChangeAspect="1"/>
          </p:cNvGrpSpPr>
          <p:nvPr/>
        </p:nvGrpSpPr>
        <p:grpSpPr bwMode="auto">
          <a:xfrm>
            <a:off x="9485313" y="2386013"/>
            <a:ext cx="1381125" cy="2838450"/>
            <a:chOff x="29277" y="672578"/>
            <a:chExt cx="988060" cy="2027011"/>
          </a:xfrm>
        </p:grpSpPr>
        <p:grpSp>
          <p:nvGrpSpPr>
            <p:cNvPr id="61" name="Group 57">
              <a:extLst>
                <a:ext uri="{FF2B5EF4-FFF2-40B4-BE49-F238E27FC236}">
                  <a16:creationId xmlns:a16="http://schemas.microsoft.com/office/drawing/2014/main" id="{CA9FA3F1-034E-4BEE-99C2-12F2401EE7C7}"/>
                </a:ext>
              </a:extLst>
            </p:cNvPr>
            <p:cNvGrpSpPr/>
            <p:nvPr/>
          </p:nvGrpSpPr>
          <p:grpSpPr bwMode="auto">
            <a:xfrm>
              <a:off x="29277" y="672578"/>
              <a:ext cx="956245" cy="2027011"/>
              <a:chOff x="29277" y="672578"/>
              <a:chExt cx="956245" cy="2027011"/>
            </a:xfrm>
          </p:grpSpPr>
          <p:sp>
            <p:nvSpPr>
              <p:cNvPr id="63" name="直接连接符 89">
                <a:extLst>
                  <a:ext uri="{FF2B5EF4-FFF2-40B4-BE49-F238E27FC236}">
                    <a16:creationId xmlns:a16="http://schemas.microsoft.com/office/drawing/2014/main" id="{6D034D2D-7371-44BB-B62F-FAEC0693D873}"/>
                  </a:ext>
                </a:extLst>
              </p:cNvPr>
              <p:cNvSpPr>
                <a:spLocks noChangeShapeType="1"/>
              </p:cNvSpPr>
              <p:nvPr/>
            </p:nvSpPr>
            <p:spPr bwMode="auto">
              <a:xfrm flipV="1">
                <a:off x="496050" y="791614"/>
                <a:ext cx="0" cy="1907975"/>
              </a:xfrm>
              <a:prstGeom prst="line">
                <a:avLst/>
              </a:prstGeom>
              <a:noFill/>
              <a:ln w="19050">
                <a:solidFill>
                  <a:srgbClr val="005374"/>
                </a:solidFill>
                <a:bevel/>
              </a:ln>
            </p:spPr>
            <p:txBody>
              <a:bodyPr/>
              <a:lstStyle/>
              <a:p>
                <a:pPr fontAlgn="auto">
                  <a:spcBef>
                    <a:spcPts val="0"/>
                  </a:spcBef>
                  <a:spcAft>
                    <a:spcPts val="0"/>
                  </a:spcAft>
                  <a:defRPr/>
                </a:pPr>
                <a:endParaRPr lang="zh-CN" altLang="en-US" kern="0">
                  <a:solidFill>
                    <a:sysClr val="windowText" lastClr="000000"/>
                  </a:solidFill>
                </a:endParaRPr>
              </a:p>
            </p:txBody>
          </p:sp>
          <p:sp>
            <p:nvSpPr>
              <p:cNvPr id="64" name="椭圆 94">
                <a:extLst>
                  <a:ext uri="{FF2B5EF4-FFF2-40B4-BE49-F238E27FC236}">
                    <a16:creationId xmlns:a16="http://schemas.microsoft.com/office/drawing/2014/main" id="{A51F4A02-6FBD-4379-84C4-38A553AD08BB}"/>
                  </a:ext>
                </a:extLst>
              </p:cNvPr>
              <p:cNvSpPr>
                <a:spLocks noChangeArrowheads="1"/>
              </p:cNvSpPr>
              <p:nvPr/>
            </p:nvSpPr>
            <p:spPr bwMode="auto">
              <a:xfrm>
                <a:off x="29277" y="672578"/>
                <a:ext cx="956260" cy="955688"/>
              </a:xfrm>
              <a:prstGeom prst="ellipse">
                <a:avLst/>
              </a:prstGeom>
              <a:solidFill>
                <a:srgbClr val="D74B4B"/>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zh-CN" altLang="zh-CN" kern="0" dirty="0">
                  <a:solidFill>
                    <a:srgbClr val="FFFFFF"/>
                  </a:solidFill>
                  <a:latin typeface="Segoe UI" panose="020B0502040204020203"/>
                  <a:ea typeface="微软雅黑" panose="020B0503020204020204" pitchFamily="34" charset="-122"/>
                </a:endParaRPr>
              </a:p>
            </p:txBody>
          </p:sp>
        </p:grpSp>
        <p:sp>
          <p:nvSpPr>
            <p:cNvPr id="62" name="矩形 114">
              <a:extLst>
                <a:ext uri="{FF2B5EF4-FFF2-40B4-BE49-F238E27FC236}">
                  <a16:creationId xmlns:a16="http://schemas.microsoft.com/office/drawing/2014/main" id="{0F57DDBF-6AC1-443D-A63A-FCC1DFF9C3D3}"/>
                </a:ext>
              </a:extLst>
            </p:cNvPr>
            <p:cNvSpPr>
              <a:spLocks noChangeArrowheads="1"/>
            </p:cNvSpPr>
            <p:nvPr/>
          </p:nvSpPr>
          <p:spPr bwMode="auto">
            <a:xfrm>
              <a:off x="99690" y="774609"/>
              <a:ext cx="917647" cy="769765"/>
            </a:xfrm>
            <a:prstGeom prst="rect">
              <a:avLst/>
            </a:prstGeom>
            <a:noFill/>
            <a:ln w="9525">
              <a:noFill/>
              <a:miter lim="800000"/>
            </a:ln>
          </p:spPr>
          <p:txBody>
            <a:bodyPr wrap="none">
              <a:spAutoFit/>
            </a:bodyPr>
            <a:lstStyle/>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设备监控</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数据可视化</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远程运维</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异常监控</a:t>
              </a:r>
              <a:endParaRPr lang="en-US" altLang="zh-CN" sz="1600" kern="0" dirty="0">
                <a:solidFill>
                  <a:srgbClr val="FFFFFF"/>
                </a:solidFill>
                <a:latin typeface="Calibri" panose="020F0502020204030204" pitchFamily="34" charset="0"/>
                <a:sym typeface="Calibri" panose="020F0502020204030204" pitchFamily="34" charset="0"/>
              </a:endParaRPr>
            </a:p>
          </p:txBody>
        </p:sp>
      </p:grpSp>
      <p:grpSp>
        <p:nvGrpSpPr>
          <p:cNvPr id="65" name="Group 61">
            <a:extLst>
              <a:ext uri="{FF2B5EF4-FFF2-40B4-BE49-F238E27FC236}">
                <a16:creationId xmlns:a16="http://schemas.microsoft.com/office/drawing/2014/main" id="{5E54801E-3A4C-4B57-998B-DAE47383B4FC}"/>
              </a:ext>
            </a:extLst>
          </p:cNvPr>
          <p:cNvGrpSpPr/>
          <p:nvPr/>
        </p:nvGrpSpPr>
        <p:grpSpPr bwMode="auto">
          <a:xfrm>
            <a:off x="7137400" y="2443163"/>
            <a:ext cx="1335088" cy="3514725"/>
            <a:chOff x="-192013" y="407972"/>
            <a:chExt cx="1335298" cy="3515996"/>
          </a:xfrm>
        </p:grpSpPr>
        <p:grpSp>
          <p:nvGrpSpPr>
            <p:cNvPr id="66" name="Group 62">
              <a:extLst>
                <a:ext uri="{FF2B5EF4-FFF2-40B4-BE49-F238E27FC236}">
                  <a16:creationId xmlns:a16="http://schemas.microsoft.com/office/drawing/2014/main" id="{610440E1-C1DD-494C-9158-CC344ECBE835}"/>
                </a:ext>
              </a:extLst>
            </p:cNvPr>
            <p:cNvGrpSpPr/>
            <p:nvPr/>
          </p:nvGrpSpPr>
          <p:grpSpPr bwMode="auto">
            <a:xfrm>
              <a:off x="-192013" y="407972"/>
              <a:ext cx="1243209" cy="3515996"/>
              <a:chOff x="-192013" y="407972"/>
              <a:chExt cx="1243209" cy="3515996"/>
            </a:xfrm>
          </p:grpSpPr>
          <p:sp>
            <p:nvSpPr>
              <p:cNvPr id="68" name="直接连接符 87">
                <a:extLst>
                  <a:ext uri="{FF2B5EF4-FFF2-40B4-BE49-F238E27FC236}">
                    <a16:creationId xmlns:a16="http://schemas.microsoft.com/office/drawing/2014/main" id="{53386DD5-5EF0-4245-9C7B-E34CB6D690DD}"/>
                  </a:ext>
                </a:extLst>
              </p:cNvPr>
              <p:cNvSpPr>
                <a:spLocks noChangeShapeType="1"/>
              </p:cNvSpPr>
              <p:nvPr/>
            </p:nvSpPr>
            <p:spPr bwMode="auto">
              <a:xfrm flipV="1">
                <a:off x="560581" y="1008264"/>
                <a:ext cx="0" cy="2915704"/>
              </a:xfrm>
              <a:prstGeom prst="line">
                <a:avLst/>
              </a:prstGeom>
              <a:noFill/>
              <a:ln w="19050">
                <a:solidFill>
                  <a:srgbClr val="005374"/>
                </a:solidFill>
                <a:bevel/>
              </a:ln>
            </p:spPr>
            <p:txBody>
              <a:bodyPr/>
              <a:lstStyle/>
              <a:p>
                <a:pPr fontAlgn="auto">
                  <a:spcBef>
                    <a:spcPts val="0"/>
                  </a:spcBef>
                  <a:spcAft>
                    <a:spcPts val="0"/>
                  </a:spcAft>
                  <a:defRPr/>
                </a:pPr>
                <a:endParaRPr lang="zh-CN" altLang="en-US" kern="0">
                  <a:solidFill>
                    <a:sysClr val="windowText" lastClr="000000"/>
                  </a:solidFill>
                </a:endParaRPr>
              </a:p>
            </p:txBody>
          </p:sp>
          <p:sp>
            <p:nvSpPr>
              <p:cNvPr id="69" name="椭圆 13">
                <a:extLst>
                  <a:ext uri="{FF2B5EF4-FFF2-40B4-BE49-F238E27FC236}">
                    <a16:creationId xmlns:a16="http://schemas.microsoft.com/office/drawing/2014/main" id="{401408C5-461B-4163-B29F-C3732CF6B3BC}"/>
                  </a:ext>
                </a:extLst>
              </p:cNvPr>
              <p:cNvSpPr>
                <a:spLocks noChangeArrowheads="1"/>
              </p:cNvSpPr>
              <p:nvPr/>
            </p:nvSpPr>
            <p:spPr bwMode="auto">
              <a:xfrm>
                <a:off x="-192013" y="407972"/>
                <a:ext cx="1243209" cy="1299045"/>
              </a:xfrm>
              <a:prstGeom prst="ellipse">
                <a:avLst/>
              </a:prstGeom>
              <a:solidFill>
                <a:srgbClr val="D74B4B"/>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zh-CN" altLang="zh-CN" kern="0">
                  <a:solidFill>
                    <a:srgbClr val="FFFFFF"/>
                  </a:solidFill>
                  <a:latin typeface="Segoe UI" panose="020B0502040204020203"/>
                  <a:ea typeface="微软雅黑" panose="020B0503020204020204" pitchFamily="34" charset="-122"/>
                </a:endParaRPr>
              </a:p>
            </p:txBody>
          </p:sp>
        </p:grpSp>
        <p:sp>
          <p:nvSpPr>
            <p:cNvPr id="67" name="矩形 118">
              <a:extLst>
                <a:ext uri="{FF2B5EF4-FFF2-40B4-BE49-F238E27FC236}">
                  <a16:creationId xmlns:a16="http://schemas.microsoft.com/office/drawing/2014/main" id="{9833FE82-10FD-45FC-A013-2C3AD913538C}"/>
                </a:ext>
              </a:extLst>
            </p:cNvPr>
            <p:cNvSpPr>
              <a:spLocks noChangeArrowheads="1"/>
            </p:cNvSpPr>
            <p:nvPr/>
          </p:nvSpPr>
          <p:spPr bwMode="auto">
            <a:xfrm>
              <a:off x="-123739" y="530253"/>
              <a:ext cx="1267024" cy="1078303"/>
            </a:xfrm>
            <a:prstGeom prst="rect">
              <a:avLst/>
            </a:prstGeom>
            <a:noFill/>
            <a:ln w="9525">
              <a:noFill/>
              <a:miter lim="800000"/>
            </a:ln>
          </p:spPr>
          <p:txBody>
            <a:bodyPr>
              <a:spAutoFit/>
            </a:bodyPr>
            <a:lstStyle/>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超时设定</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级别设置</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时间设定</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直通总监</a:t>
              </a:r>
            </a:p>
          </p:txBody>
        </p:sp>
      </p:grpSp>
      <p:grpSp>
        <p:nvGrpSpPr>
          <p:cNvPr id="70" name="Group 66">
            <a:extLst>
              <a:ext uri="{FF2B5EF4-FFF2-40B4-BE49-F238E27FC236}">
                <a16:creationId xmlns:a16="http://schemas.microsoft.com/office/drawing/2014/main" id="{BC1FAD79-398A-4344-AA2F-7B410A9D0B33}"/>
              </a:ext>
            </a:extLst>
          </p:cNvPr>
          <p:cNvGrpSpPr>
            <a:grpSpLocks noChangeAspect="1"/>
          </p:cNvGrpSpPr>
          <p:nvPr/>
        </p:nvGrpSpPr>
        <p:grpSpPr bwMode="auto">
          <a:xfrm>
            <a:off x="4768850" y="2416175"/>
            <a:ext cx="1338263" cy="3273425"/>
            <a:chOff x="0" y="672479"/>
            <a:chExt cx="955440" cy="2338481"/>
          </a:xfrm>
        </p:grpSpPr>
        <p:grpSp>
          <p:nvGrpSpPr>
            <p:cNvPr id="71" name="Group 67">
              <a:extLst>
                <a:ext uri="{FF2B5EF4-FFF2-40B4-BE49-F238E27FC236}">
                  <a16:creationId xmlns:a16="http://schemas.microsoft.com/office/drawing/2014/main" id="{294B5DEC-50A4-44F0-9925-030B257255FB}"/>
                </a:ext>
              </a:extLst>
            </p:cNvPr>
            <p:cNvGrpSpPr/>
            <p:nvPr/>
          </p:nvGrpSpPr>
          <p:grpSpPr bwMode="auto">
            <a:xfrm>
              <a:off x="0" y="672479"/>
              <a:ext cx="955440" cy="2338481"/>
              <a:chOff x="0" y="672479"/>
              <a:chExt cx="955440" cy="2338481"/>
            </a:xfrm>
          </p:grpSpPr>
          <p:sp>
            <p:nvSpPr>
              <p:cNvPr id="73" name="直接连接符 85">
                <a:extLst>
                  <a:ext uri="{FF2B5EF4-FFF2-40B4-BE49-F238E27FC236}">
                    <a16:creationId xmlns:a16="http://schemas.microsoft.com/office/drawing/2014/main" id="{C344E931-F9DB-4D37-8552-5D85CB07DEAC}"/>
                  </a:ext>
                </a:extLst>
              </p:cNvPr>
              <p:cNvSpPr>
                <a:spLocks noChangeShapeType="1"/>
              </p:cNvSpPr>
              <p:nvPr/>
            </p:nvSpPr>
            <p:spPr bwMode="auto">
              <a:xfrm flipV="1">
                <a:off x="466953" y="1417572"/>
                <a:ext cx="0" cy="1593388"/>
              </a:xfrm>
              <a:prstGeom prst="line">
                <a:avLst/>
              </a:prstGeom>
              <a:noFill/>
              <a:ln w="19050">
                <a:solidFill>
                  <a:srgbClr val="70AD47"/>
                </a:solidFill>
                <a:bevel/>
              </a:ln>
            </p:spPr>
            <p:txBody>
              <a:bodyPr/>
              <a:lstStyle/>
              <a:p>
                <a:pPr fontAlgn="auto">
                  <a:spcBef>
                    <a:spcPts val="0"/>
                  </a:spcBef>
                  <a:spcAft>
                    <a:spcPts val="0"/>
                  </a:spcAft>
                  <a:defRPr/>
                </a:pPr>
                <a:endParaRPr lang="zh-CN" altLang="en-US" kern="0">
                  <a:solidFill>
                    <a:sysClr val="windowText" lastClr="000000"/>
                  </a:solidFill>
                </a:endParaRPr>
              </a:p>
            </p:txBody>
          </p:sp>
          <p:sp>
            <p:nvSpPr>
              <p:cNvPr id="74" name="椭圆 93">
                <a:extLst>
                  <a:ext uri="{FF2B5EF4-FFF2-40B4-BE49-F238E27FC236}">
                    <a16:creationId xmlns:a16="http://schemas.microsoft.com/office/drawing/2014/main" id="{19A231CD-090A-455A-8C32-B845B0FAE810}"/>
                  </a:ext>
                </a:extLst>
              </p:cNvPr>
              <p:cNvSpPr>
                <a:spLocks noChangeArrowheads="1"/>
              </p:cNvSpPr>
              <p:nvPr/>
            </p:nvSpPr>
            <p:spPr bwMode="auto">
              <a:xfrm>
                <a:off x="0" y="672479"/>
                <a:ext cx="955440" cy="956033"/>
              </a:xfrm>
              <a:prstGeom prst="ellipse">
                <a:avLst/>
              </a:prstGeom>
              <a:solidFill>
                <a:srgbClr val="D74B4B"/>
              </a:solidFill>
              <a:ln w="38100" cap="flat" cmpd="sng" algn="ctr">
                <a:solidFill>
                  <a:srgbClr val="FFFFFF"/>
                </a:solidFill>
                <a:prstDash val="solid"/>
              </a:ln>
              <a:effectLst>
                <a:outerShdw blurRad="40000" dist="20000" dir="5400000" rotWithShape="0">
                  <a:srgbClr val="000000">
                    <a:alpha val="38000"/>
                  </a:srgbClr>
                </a:outerShdw>
              </a:effectLst>
            </p:spPr>
            <p:txBody>
              <a:bodyPr anchor="ctr"/>
              <a:lstStyle/>
              <a:p>
                <a:pPr algn="ctr" fontAlgn="auto">
                  <a:spcBef>
                    <a:spcPts val="0"/>
                  </a:spcBef>
                  <a:spcAft>
                    <a:spcPts val="0"/>
                  </a:spcAft>
                  <a:defRPr/>
                </a:pPr>
                <a:endParaRPr lang="zh-CN" altLang="zh-CN" kern="0">
                  <a:solidFill>
                    <a:srgbClr val="FFFFFF"/>
                  </a:solidFill>
                  <a:latin typeface="Segoe UI" panose="020B0502040204020203"/>
                  <a:ea typeface="微软雅黑" panose="020B0503020204020204" pitchFamily="34" charset="-122"/>
                </a:endParaRPr>
              </a:p>
            </p:txBody>
          </p:sp>
        </p:grpSp>
        <p:sp>
          <p:nvSpPr>
            <p:cNvPr id="72" name="矩形 119">
              <a:extLst>
                <a:ext uri="{FF2B5EF4-FFF2-40B4-BE49-F238E27FC236}">
                  <a16:creationId xmlns:a16="http://schemas.microsoft.com/office/drawing/2014/main" id="{96D7911F-CCCA-4166-A8C7-D7599E20F334}"/>
                </a:ext>
              </a:extLst>
            </p:cNvPr>
            <p:cNvSpPr>
              <a:spLocks noChangeArrowheads="1"/>
            </p:cNvSpPr>
            <p:nvPr/>
          </p:nvSpPr>
          <p:spPr bwMode="auto">
            <a:xfrm>
              <a:off x="74803" y="766608"/>
              <a:ext cx="769566" cy="770043"/>
            </a:xfrm>
            <a:prstGeom prst="rect">
              <a:avLst/>
            </a:prstGeom>
            <a:noFill/>
            <a:ln w="9525">
              <a:noFill/>
              <a:miter lim="800000"/>
            </a:ln>
          </p:spPr>
          <p:txBody>
            <a:bodyPr wrap="none">
              <a:spAutoFit/>
            </a:bodyPr>
            <a:lstStyle/>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到场扫码</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单据填报</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升级处理</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单据关闭</a:t>
              </a:r>
            </a:p>
          </p:txBody>
        </p:sp>
      </p:grpSp>
      <p:grpSp>
        <p:nvGrpSpPr>
          <p:cNvPr id="75" name="Group 71">
            <a:extLst>
              <a:ext uri="{FF2B5EF4-FFF2-40B4-BE49-F238E27FC236}">
                <a16:creationId xmlns:a16="http://schemas.microsoft.com/office/drawing/2014/main" id="{D6D0DBB7-2374-4E86-8692-DE7FD0E8F090}"/>
              </a:ext>
            </a:extLst>
          </p:cNvPr>
          <p:cNvGrpSpPr>
            <a:grpSpLocks noChangeAspect="1"/>
          </p:cNvGrpSpPr>
          <p:nvPr/>
        </p:nvGrpSpPr>
        <p:grpSpPr bwMode="auto">
          <a:xfrm>
            <a:off x="8270875" y="3390900"/>
            <a:ext cx="1319213" cy="1565275"/>
            <a:chOff x="48683" y="399677"/>
            <a:chExt cx="940716" cy="1118459"/>
          </a:xfrm>
        </p:grpSpPr>
        <p:grpSp>
          <p:nvGrpSpPr>
            <p:cNvPr id="76" name="Group 72">
              <a:extLst>
                <a:ext uri="{FF2B5EF4-FFF2-40B4-BE49-F238E27FC236}">
                  <a16:creationId xmlns:a16="http://schemas.microsoft.com/office/drawing/2014/main" id="{F62CB62B-3F30-48D8-BE5C-D04066ABD9D6}"/>
                </a:ext>
              </a:extLst>
            </p:cNvPr>
            <p:cNvGrpSpPr/>
            <p:nvPr/>
          </p:nvGrpSpPr>
          <p:grpSpPr bwMode="auto">
            <a:xfrm>
              <a:off x="48683" y="399677"/>
              <a:ext cx="940716" cy="1118459"/>
              <a:chOff x="48683" y="399677"/>
              <a:chExt cx="940716" cy="1118459"/>
            </a:xfrm>
          </p:grpSpPr>
          <p:sp>
            <p:nvSpPr>
              <p:cNvPr id="78" name="直接连接符 88">
                <a:extLst>
                  <a:ext uri="{FF2B5EF4-FFF2-40B4-BE49-F238E27FC236}">
                    <a16:creationId xmlns:a16="http://schemas.microsoft.com/office/drawing/2014/main" id="{2D3E34BF-610D-4254-BBD9-926158F3448C}"/>
                  </a:ext>
                </a:extLst>
              </p:cNvPr>
              <p:cNvSpPr>
                <a:spLocks noChangeShapeType="1"/>
              </p:cNvSpPr>
              <p:nvPr/>
            </p:nvSpPr>
            <p:spPr bwMode="auto">
              <a:xfrm flipV="1">
                <a:off x="528663" y="546007"/>
                <a:ext cx="0" cy="972129"/>
              </a:xfrm>
              <a:prstGeom prst="line">
                <a:avLst/>
              </a:prstGeom>
              <a:noFill/>
              <a:ln w="19050">
                <a:solidFill>
                  <a:srgbClr val="70AD47"/>
                </a:solidFill>
                <a:bevel/>
              </a:ln>
            </p:spPr>
            <p:txBody>
              <a:bodyPr/>
              <a:lstStyle/>
              <a:p>
                <a:pPr fontAlgn="auto">
                  <a:spcBef>
                    <a:spcPts val="0"/>
                  </a:spcBef>
                  <a:spcAft>
                    <a:spcPts val="0"/>
                  </a:spcAft>
                  <a:defRPr/>
                </a:pPr>
                <a:endParaRPr lang="zh-CN" altLang="en-US" kern="0">
                  <a:solidFill>
                    <a:sysClr val="windowText" lastClr="000000"/>
                  </a:solidFill>
                </a:endParaRPr>
              </a:p>
            </p:txBody>
          </p:sp>
          <p:sp>
            <p:nvSpPr>
              <p:cNvPr id="79" name="椭圆 92">
                <a:extLst>
                  <a:ext uri="{FF2B5EF4-FFF2-40B4-BE49-F238E27FC236}">
                    <a16:creationId xmlns:a16="http://schemas.microsoft.com/office/drawing/2014/main" id="{22F423EC-D4DB-4FF3-AA29-8FE704666B90}"/>
                  </a:ext>
                </a:extLst>
              </p:cNvPr>
              <p:cNvSpPr>
                <a:spLocks noChangeAspect="1" noChangeArrowheads="1"/>
              </p:cNvSpPr>
              <p:nvPr/>
            </p:nvSpPr>
            <p:spPr bwMode="auto">
              <a:xfrm>
                <a:off x="48683" y="399677"/>
                <a:ext cx="940716" cy="940368"/>
              </a:xfrm>
              <a:prstGeom prst="ellipse">
                <a:avLst/>
              </a:prstGeom>
              <a:solidFill>
                <a:srgbClr val="005374"/>
              </a:solidFill>
              <a:ln w="38100">
                <a:solidFill>
                  <a:srgbClr val="8ABC1D"/>
                </a:solidFill>
                <a:bevel/>
              </a:ln>
            </p:spPr>
            <p:txBody>
              <a:bodyPr anchor="ctr"/>
              <a:lstStyle/>
              <a:p>
                <a:pPr algn="ctr" fontAlgn="auto">
                  <a:spcBef>
                    <a:spcPts val="0"/>
                  </a:spcBef>
                  <a:spcAft>
                    <a:spcPts val="0"/>
                  </a:spcAft>
                  <a:defRPr/>
                </a:pPr>
                <a:endParaRPr lang="zh-CN" altLang="zh-CN" kern="0">
                  <a:solidFill>
                    <a:srgbClr val="FFFFFF"/>
                  </a:solidFill>
                </a:endParaRPr>
              </a:p>
            </p:txBody>
          </p:sp>
        </p:grpSp>
        <p:sp>
          <p:nvSpPr>
            <p:cNvPr id="77" name="矩形 120">
              <a:extLst>
                <a:ext uri="{FF2B5EF4-FFF2-40B4-BE49-F238E27FC236}">
                  <a16:creationId xmlns:a16="http://schemas.microsoft.com/office/drawing/2014/main" id="{98BC1A2A-3C46-4DC4-A9EB-DB801E96831D}"/>
                </a:ext>
              </a:extLst>
            </p:cNvPr>
            <p:cNvSpPr>
              <a:spLocks noChangeArrowheads="1"/>
            </p:cNvSpPr>
            <p:nvPr/>
          </p:nvSpPr>
          <p:spPr bwMode="auto">
            <a:xfrm>
              <a:off x="135850" y="487022"/>
              <a:ext cx="768647" cy="944905"/>
            </a:xfrm>
            <a:prstGeom prst="rect">
              <a:avLst/>
            </a:prstGeom>
            <a:noFill/>
            <a:ln w="9525">
              <a:noFill/>
              <a:miter lim="800000"/>
            </a:ln>
          </p:spPr>
          <p:txBody>
            <a:bodyPr wrap="none">
              <a:spAutoFit/>
            </a:bodyPr>
            <a:lstStyle/>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通讯协议</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边缘计算</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运行数据</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r>
                <a:rPr lang="zh-CN" altLang="en-US" sz="1600" kern="0" dirty="0">
                  <a:solidFill>
                    <a:srgbClr val="FFFFFF"/>
                  </a:solidFill>
                  <a:latin typeface="Calibri" panose="020F0502020204030204" pitchFamily="34" charset="0"/>
                  <a:sym typeface="Calibri" panose="020F0502020204030204" pitchFamily="34" charset="0"/>
                </a:rPr>
                <a:t>工艺参数</a:t>
              </a:r>
              <a:endParaRPr lang="en-US" altLang="zh-CN" sz="1600" kern="0" dirty="0">
                <a:solidFill>
                  <a:srgbClr val="FFFFFF"/>
                </a:solidFill>
                <a:latin typeface="Calibri" panose="020F0502020204030204" pitchFamily="34" charset="0"/>
                <a:sym typeface="Calibri" panose="020F0502020204030204" pitchFamily="34" charset="0"/>
              </a:endParaRPr>
            </a:p>
            <a:p>
              <a:pPr fontAlgn="auto">
                <a:spcBef>
                  <a:spcPts val="0"/>
                </a:spcBef>
                <a:spcAft>
                  <a:spcPts val="0"/>
                </a:spcAft>
                <a:buFont typeface="Arial" panose="020B0604020202020204" pitchFamily="34" charset="0"/>
                <a:buChar char="•"/>
                <a:defRPr/>
              </a:pPr>
              <a:endParaRPr lang="en-US" altLang="zh-CN" sz="1600" kern="0" dirty="0">
                <a:solidFill>
                  <a:srgbClr val="FFFFFF"/>
                </a:solidFill>
                <a:latin typeface="Calibri" panose="020F0502020204030204" pitchFamily="34" charset="0"/>
                <a:sym typeface="Calibri" panose="020F0502020204030204" pitchFamily="34" charset="0"/>
              </a:endParaRPr>
            </a:p>
          </p:txBody>
        </p:sp>
      </p:grpSp>
      <p:sp>
        <p:nvSpPr>
          <p:cNvPr id="80" name="矩形 526">
            <a:extLst>
              <a:ext uri="{FF2B5EF4-FFF2-40B4-BE49-F238E27FC236}">
                <a16:creationId xmlns:a16="http://schemas.microsoft.com/office/drawing/2014/main" id="{4E0D0646-A729-4F6F-8DC9-38F9D1C2EC6A}"/>
              </a:ext>
            </a:extLst>
          </p:cNvPr>
          <p:cNvSpPr>
            <a:spLocks noChangeArrowheads="1"/>
          </p:cNvSpPr>
          <p:nvPr/>
        </p:nvSpPr>
        <p:spPr bwMode="auto">
          <a:xfrm rot="694585">
            <a:off x="2706688" y="5826125"/>
            <a:ext cx="1346200" cy="368300"/>
          </a:xfrm>
          <a:prstGeom prst="rect">
            <a:avLst/>
          </a:prstGeom>
          <a:noFill/>
          <a:ln w="9525">
            <a:noFill/>
            <a:miter lim="800000"/>
          </a:ln>
        </p:spPr>
        <p:txBody>
          <a:bodyPr wrap="none">
            <a:spAutoFit/>
          </a:bodyPr>
          <a:lstStyle/>
          <a:p>
            <a:pPr fontAlgn="auto">
              <a:spcBef>
                <a:spcPts val="0"/>
              </a:spcBef>
              <a:spcAft>
                <a:spcPts val="0"/>
              </a:spcAft>
              <a:defRPr/>
            </a:pPr>
            <a:r>
              <a:rPr lang="zh-CN" altLang="en-US" b="1" kern="0" dirty="0">
                <a:solidFill>
                  <a:srgbClr val="000000"/>
                </a:solidFill>
                <a:latin typeface="微软雅黑" panose="020B0503020204020204" pitchFamily="34" charset="-122"/>
                <a:ea typeface="微软雅黑" panose="020B0503020204020204" pitchFamily="34" charset="-122"/>
                <a:sym typeface="Calibri" panose="020F0502020204030204" pitchFamily="34" charset="0"/>
              </a:rPr>
              <a:t>技术云平台</a:t>
            </a:r>
            <a:endParaRPr lang="zh-CN" altLang="en-US" b="1" kern="0" dirty="0">
              <a:solidFill>
                <a:sysClr val="windowText" lastClr="000000"/>
              </a:solidFill>
              <a:latin typeface="微软雅黑" panose="020B0503020204020204" pitchFamily="34" charset="-122"/>
              <a:ea typeface="微软雅黑" panose="020B0503020204020204" pitchFamily="34" charset="-122"/>
            </a:endParaRPr>
          </a:p>
        </p:txBody>
      </p:sp>
      <p:sp>
        <p:nvSpPr>
          <p:cNvPr id="81" name="矩形 527">
            <a:extLst>
              <a:ext uri="{FF2B5EF4-FFF2-40B4-BE49-F238E27FC236}">
                <a16:creationId xmlns:a16="http://schemas.microsoft.com/office/drawing/2014/main" id="{5FAED59A-5302-4430-A56C-49107662B96F}"/>
              </a:ext>
            </a:extLst>
          </p:cNvPr>
          <p:cNvSpPr>
            <a:spLocks noChangeArrowheads="1"/>
          </p:cNvSpPr>
          <p:nvPr/>
        </p:nvSpPr>
        <p:spPr bwMode="auto">
          <a:xfrm rot="20123582">
            <a:off x="9461500" y="5700713"/>
            <a:ext cx="1347788" cy="369887"/>
          </a:xfrm>
          <a:prstGeom prst="rect">
            <a:avLst/>
          </a:prstGeom>
          <a:noFill/>
          <a:ln w="9525">
            <a:noFill/>
            <a:miter lim="800000"/>
          </a:ln>
        </p:spPr>
        <p:txBody>
          <a:bodyPr wrap="none">
            <a:spAutoFit/>
          </a:bodyPr>
          <a:lstStyle/>
          <a:p>
            <a:pPr fontAlgn="auto">
              <a:spcBef>
                <a:spcPts val="0"/>
              </a:spcBef>
              <a:spcAft>
                <a:spcPts val="0"/>
              </a:spcAft>
              <a:defRPr/>
            </a:pPr>
            <a:r>
              <a:rPr lang="zh-CN" altLang="en-US" b="1" kern="0" dirty="0">
                <a:solidFill>
                  <a:sysClr val="windowText" lastClr="000000"/>
                </a:solidFill>
                <a:latin typeface="微软雅黑" panose="020B0503020204020204" pitchFamily="34" charset="-122"/>
                <a:ea typeface="微软雅黑" panose="020B0503020204020204" pitchFamily="34" charset="-122"/>
              </a:rPr>
              <a:t>大数据平台</a:t>
            </a:r>
          </a:p>
        </p:txBody>
      </p:sp>
      <p:sp>
        <p:nvSpPr>
          <p:cNvPr id="82" name="矩形 530">
            <a:extLst>
              <a:ext uri="{FF2B5EF4-FFF2-40B4-BE49-F238E27FC236}">
                <a16:creationId xmlns:a16="http://schemas.microsoft.com/office/drawing/2014/main" id="{429AE631-04B8-4241-8E91-6A6A73E95459}"/>
              </a:ext>
            </a:extLst>
          </p:cNvPr>
          <p:cNvSpPr>
            <a:spLocks noChangeArrowheads="1"/>
          </p:cNvSpPr>
          <p:nvPr/>
        </p:nvSpPr>
        <p:spPr bwMode="auto">
          <a:xfrm>
            <a:off x="150813" y="1292225"/>
            <a:ext cx="1108075" cy="369888"/>
          </a:xfrm>
          <a:prstGeom prst="rect">
            <a:avLst/>
          </a:prstGeom>
          <a:noFill/>
          <a:ln w="9525">
            <a:noFill/>
            <a:miter lim="800000"/>
          </a:ln>
        </p:spPr>
        <p:txBody>
          <a:bodyPr wrap="none">
            <a:spAutoFit/>
          </a:bodyPr>
          <a:lstStyle/>
          <a:p>
            <a:pPr fontAlgn="auto">
              <a:spcBef>
                <a:spcPts val="0"/>
              </a:spcBef>
              <a:spcAft>
                <a:spcPts val="0"/>
              </a:spcAft>
              <a:defRPr/>
            </a:pPr>
            <a:r>
              <a:rPr lang="zh-CN" altLang="en-US" b="1" kern="0" dirty="0">
                <a:solidFill>
                  <a:srgbClr val="C00000"/>
                </a:solidFill>
                <a:latin typeface="微软雅黑" panose="020B0503020204020204" pitchFamily="34" charset="-122"/>
                <a:ea typeface="微软雅黑" panose="020B0503020204020204" pitchFamily="34" charset="-122"/>
              </a:rPr>
              <a:t>应用价值</a:t>
            </a:r>
          </a:p>
        </p:txBody>
      </p:sp>
      <p:grpSp>
        <p:nvGrpSpPr>
          <p:cNvPr id="83" name="그룹 185">
            <a:extLst>
              <a:ext uri="{FF2B5EF4-FFF2-40B4-BE49-F238E27FC236}">
                <a16:creationId xmlns:a16="http://schemas.microsoft.com/office/drawing/2014/main" id="{9D0B46EA-66B5-449D-96C9-0E9325E2B45F}"/>
              </a:ext>
            </a:extLst>
          </p:cNvPr>
          <p:cNvGrpSpPr/>
          <p:nvPr/>
        </p:nvGrpSpPr>
        <p:grpSpPr>
          <a:xfrm>
            <a:off x="1371513" y="1308059"/>
            <a:ext cx="1849359" cy="514367"/>
            <a:chOff x="566292" y="4447050"/>
            <a:chExt cx="1584424" cy="514367"/>
          </a:xfrm>
          <a:solidFill>
            <a:srgbClr val="FFFFFF">
              <a:lumMod val="50000"/>
            </a:srgbClr>
          </a:solidFill>
        </p:grpSpPr>
        <p:sp>
          <p:nvSpPr>
            <p:cNvPr id="84" name="원통 18">
              <a:extLst>
                <a:ext uri="{FF2B5EF4-FFF2-40B4-BE49-F238E27FC236}">
                  <a16:creationId xmlns:a16="http://schemas.microsoft.com/office/drawing/2014/main" id="{5CBD34BB-520B-4B82-A560-569BD759F285}"/>
                </a:ext>
              </a:extLst>
            </p:cNvPr>
            <p:cNvSpPr/>
            <p:nvPr/>
          </p:nvSpPr>
          <p:spPr>
            <a:xfrm rot="5400000">
              <a:off x="1178484" y="3834858"/>
              <a:ext cx="360040" cy="1584424"/>
            </a:xfrm>
            <a:prstGeom prst="can">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85" name="이등변 삼각형 22">
              <a:extLst>
                <a:ext uri="{FF2B5EF4-FFF2-40B4-BE49-F238E27FC236}">
                  <a16:creationId xmlns:a16="http://schemas.microsoft.com/office/drawing/2014/main" id="{8256F5C1-E556-4495-A5DD-C0BC9DB9DFC8}"/>
                </a:ext>
              </a:extLst>
            </p:cNvPr>
            <p:cNvSpPr/>
            <p:nvPr/>
          </p:nvSpPr>
          <p:spPr>
            <a:xfrm rot="10800000">
              <a:off x="1166293" y="4775190"/>
              <a:ext cx="216024" cy="186227"/>
            </a:xfrm>
            <a:prstGeom prst="triangle">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grpSp>
        <p:nvGrpSpPr>
          <p:cNvPr id="86" name="그룹 186">
            <a:extLst>
              <a:ext uri="{FF2B5EF4-FFF2-40B4-BE49-F238E27FC236}">
                <a16:creationId xmlns:a16="http://schemas.microsoft.com/office/drawing/2014/main" id="{18A3EA94-31F6-44E8-B3B0-59F0BE3971C4}"/>
              </a:ext>
            </a:extLst>
          </p:cNvPr>
          <p:cNvGrpSpPr/>
          <p:nvPr/>
        </p:nvGrpSpPr>
        <p:grpSpPr>
          <a:xfrm>
            <a:off x="3316406" y="1308058"/>
            <a:ext cx="1992578" cy="514368"/>
            <a:chOff x="2102711" y="4447049"/>
            <a:chExt cx="1584424" cy="514368"/>
          </a:xfrm>
          <a:solidFill>
            <a:srgbClr val="000000">
              <a:lumMod val="65000"/>
              <a:lumOff val="35000"/>
            </a:srgbClr>
          </a:solidFill>
        </p:grpSpPr>
        <p:sp>
          <p:nvSpPr>
            <p:cNvPr id="87" name="원통 19">
              <a:extLst>
                <a:ext uri="{FF2B5EF4-FFF2-40B4-BE49-F238E27FC236}">
                  <a16:creationId xmlns:a16="http://schemas.microsoft.com/office/drawing/2014/main" id="{CD83E960-D24D-4FCB-ADAB-404691198D82}"/>
                </a:ext>
              </a:extLst>
            </p:cNvPr>
            <p:cNvSpPr/>
            <p:nvPr/>
          </p:nvSpPr>
          <p:spPr>
            <a:xfrm rot="5400000">
              <a:off x="2714903" y="3834857"/>
              <a:ext cx="360040" cy="1584424"/>
            </a:xfrm>
            <a:prstGeom prst="can">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88" name="이등변 삼각형 23">
              <a:extLst>
                <a:ext uri="{FF2B5EF4-FFF2-40B4-BE49-F238E27FC236}">
                  <a16:creationId xmlns:a16="http://schemas.microsoft.com/office/drawing/2014/main" id="{02CA54D7-20A0-44C4-BFC3-D1C2937555EA}"/>
                </a:ext>
              </a:extLst>
            </p:cNvPr>
            <p:cNvSpPr/>
            <p:nvPr/>
          </p:nvSpPr>
          <p:spPr>
            <a:xfrm rot="10800000">
              <a:off x="2798788" y="4775190"/>
              <a:ext cx="216024" cy="186227"/>
            </a:xfrm>
            <a:prstGeom prst="triangle">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grpSp>
        <p:nvGrpSpPr>
          <p:cNvPr id="89" name="그룹 187">
            <a:extLst>
              <a:ext uri="{FF2B5EF4-FFF2-40B4-BE49-F238E27FC236}">
                <a16:creationId xmlns:a16="http://schemas.microsoft.com/office/drawing/2014/main" id="{F6250BB3-38B6-422B-899A-3C6BA0075DDE}"/>
              </a:ext>
            </a:extLst>
          </p:cNvPr>
          <p:cNvGrpSpPr/>
          <p:nvPr/>
        </p:nvGrpSpPr>
        <p:grpSpPr>
          <a:xfrm>
            <a:off x="5386063" y="1308058"/>
            <a:ext cx="1847270" cy="514368"/>
            <a:chOff x="3639130" y="4447049"/>
            <a:chExt cx="2592040" cy="514368"/>
          </a:xfrm>
          <a:solidFill>
            <a:srgbClr val="B1B6BD">
              <a:lumMod val="50000"/>
            </a:srgbClr>
          </a:solidFill>
        </p:grpSpPr>
        <p:sp>
          <p:nvSpPr>
            <p:cNvPr id="90" name="원통 20">
              <a:extLst>
                <a:ext uri="{FF2B5EF4-FFF2-40B4-BE49-F238E27FC236}">
                  <a16:creationId xmlns:a16="http://schemas.microsoft.com/office/drawing/2014/main" id="{73BFEC1A-EF5F-40CD-AA7C-5642EAFC1246}"/>
                </a:ext>
              </a:extLst>
            </p:cNvPr>
            <p:cNvSpPr/>
            <p:nvPr/>
          </p:nvSpPr>
          <p:spPr>
            <a:xfrm rot="5400000">
              <a:off x="4755130" y="3331049"/>
              <a:ext cx="360040" cy="2592040"/>
            </a:xfrm>
            <a:prstGeom prst="can">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91" name="이등변 삼각형 24">
              <a:extLst>
                <a:ext uri="{FF2B5EF4-FFF2-40B4-BE49-F238E27FC236}">
                  <a16:creationId xmlns:a16="http://schemas.microsoft.com/office/drawing/2014/main" id="{50025B1F-E861-4B4A-B64C-47D2E3BAFEBC}"/>
                </a:ext>
              </a:extLst>
            </p:cNvPr>
            <p:cNvSpPr/>
            <p:nvPr/>
          </p:nvSpPr>
          <p:spPr>
            <a:xfrm rot="10800000">
              <a:off x="4743004" y="4775190"/>
              <a:ext cx="216024" cy="186227"/>
            </a:xfrm>
            <a:prstGeom prst="triangle">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grpSp>
        <p:nvGrpSpPr>
          <p:cNvPr id="92" name="그룹 188">
            <a:extLst>
              <a:ext uri="{FF2B5EF4-FFF2-40B4-BE49-F238E27FC236}">
                <a16:creationId xmlns:a16="http://schemas.microsoft.com/office/drawing/2014/main" id="{E7B60130-EDD7-4FC9-ADA8-99F489FA1DED}"/>
              </a:ext>
            </a:extLst>
          </p:cNvPr>
          <p:cNvGrpSpPr/>
          <p:nvPr/>
        </p:nvGrpSpPr>
        <p:grpSpPr>
          <a:xfrm>
            <a:off x="9226609" y="1308058"/>
            <a:ext cx="2376264" cy="514368"/>
            <a:chOff x="6183164" y="4447049"/>
            <a:chExt cx="2376264" cy="514368"/>
          </a:xfrm>
          <a:solidFill>
            <a:srgbClr val="D74B4B">
              <a:lumMod val="75000"/>
            </a:srgbClr>
          </a:solidFill>
        </p:grpSpPr>
        <p:sp>
          <p:nvSpPr>
            <p:cNvPr id="93" name="원통 21">
              <a:extLst>
                <a:ext uri="{FF2B5EF4-FFF2-40B4-BE49-F238E27FC236}">
                  <a16:creationId xmlns:a16="http://schemas.microsoft.com/office/drawing/2014/main" id="{84DDC9F4-5387-4621-996C-4B461B5BA8F8}"/>
                </a:ext>
              </a:extLst>
            </p:cNvPr>
            <p:cNvSpPr/>
            <p:nvPr/>
          </p:nvSpPr>
          <p:spPr>
            <a:xfrm rot="5400000">
              <a:off x="7191276" y="3438937"/>
              <a:ext cx="360040" cy="2376264"/>
            </a:xfrm>
            <a:prstGeom prst="can">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94" name="이등변 삼각형 25">
              <a:extLst>
                <a:ext uri="{FF2B5EF4-FFF2-40B4-BE49-F238E27FC236}">
                  <a16:creationId xmlns:a16="http://schemas.microsoft.com/office/drawing/2014/main" id="{DDBE8E34-F0B4-48B3-B8CD-A9068C49DE4B}"/>
                </a:ext>
              </a:extLst>
            </p:cNvPr>
            <p:cNvSpPr/>
            <p:nvPr/>
          </p:nvSpPr>
          <p:spPr>
            <a:xfrm rot="10800000">
              <a:off x="7263284" y="4775190"/>
              <a:ext cx="216024" cy="186227"/>
            </a:xfrm>
            <a:prstGeom prst="triangle">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sp>
        <p:nvSpPr>
          <p:cNvPr id="95" name="TextBox 30">
            <a:extLst>
              <a:ext uri="{FF2B5EF4-FFF2-40B4-BE49-F238E27FC236}">
                <a16:creationId xmlns:a16="http://schemas.microsoft.com/office/drawing/2014/main" id="{17559ABD-5C16-420C-9D9F-7416CE4E264D}"/>
              </a:ext>
            </a:extLst>
          </p:cNvPr>
          <p:cNvSpPr txBox="1">
            <a:spLocks noChangeArrowheads="1"/>
          </p:cNvSpPr>
          <p:nvPr/>
        </p:nvSpPr>
        <p:spPr bwMode="auto">
          <a:xfrm>
            <a:off x="3248025" y="1293813"/>
            <a:ext cx="2047875" cy="369887"/>
          </a:xfrm>
          <a:prstGeom prst="rect">
            <a:avLst/>
          </a:prstGeom>
          <a:noFill/>
          <a:ln w="9525">
            <a:noFill/>
            <a:miter lim="800000"/>
          </a:ln>
        </p:spPr>
        <p:txBody>
          <a:bodyPr>
            <a:spAutoFit/>
          </a:bodyPr>
          <a:lstStyle/>
          <a:p>
            <a:pPr algn="ctr" fontAlgn="auto">
              <a:spcBef>
                <a:spcPts val="0"/>
              </a:spcBef>
              <a:spcAft>
                <a:spcPts val="0"/>
              </a:spcAft>
              <a:defRPr/>
            </a:pPr>
            <a:r>
              <a:rPr lang="zh-CN" altLang="en-US"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电子文件协同</a:t>
            </a:r>
            <a:endParaRPr lang="en-US" altLang="ko-KR"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TextBox 31">
            <a:extLst>
              <a:ext uri="{FF2B5EF4-FFF2-40B4-BE49-F238E27FC236}">
                <a16:creationId xmlns:a16="http://schemas.microsoft.com/office/drawing/2014/main" id="{67116EEB-13CF-4971-81E9-D1C1052C30E0}"/>
              </a:ext>
            </a:extLst>
          </p:cNvPr>
          <p:cNvSpPr txBox="1">
            <a:spLocks noChangeArrowheads="1"/>
          </p:cNvSpPr>
          <p:nvPr/>
        </p:nvSpPr>
        <p:spPr bwMode="auto">
          <a:xfrm>
            <a:off x="1282700" y="1293813"/>
            <a:ext cx="2155825" cy="369887"/>
          </a:xfrm>
          <a:prstGeom prst="rect">
            <a:avLst/>
          </a:prstGeom>
          <a:noFill/>
          <a:ln w="9525">
            <a:noFill/>
            <a:miter lim="800000"/>
          </a:ln>
        </p:spPr>
        <p:txBody>
          <a:bodyPr>
            <a:spAutoFit/>
          </a:bodyPr>
          <a:lstStyle/>
          <a:p>
            <a:pPr algn="ctr" fontAlgn="auto">
              <a:spcBef>
                <a:spcPts val="0"/>
              </a:spcBef>
              <a:spcAft>
                <a:spcPts val="0"/>
              </a:spcAft>
              <a:defRPr/>
            </a:pPr>
            <a:r>
              <a:rPr lang="zh-CN" altLang="en-US"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异常呼叫处理</a:t>
            </a:r>
            <a:endParaRPr lang="en-US" altLang="ko-KR"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7" name="TextBox 32">
            <a:extLst>
              <a:ext uri="{FF2B5EF4-FFF2-40B4-BE49-F238E27FC236}">
                <a16:creationId xmlns:a16="http://schemas.microsoft.com/office/drawing/2014/main" id="{748BAD78-ED74-4A58-89EE-B059ABC92C5A}"/>
              </a:ext>
            </a:extLst>
          </p:cNvPr>
          <p:cNvSpPr txBox="1">
            <a:spLocks noChangeArrowheads="1"/>
          </p:cNvSpPr>
          <p:nvPr/>
        </p:nvSpPr>
        <p:spPr bwMode="auto">
          <a:xfrm>
            <a:off x="5360988" y="1293813"/>
            <a:ext cx="1817687" cy="369887"/>
          </a:xfrm>
          <a:prstGeom prst="rect">
            <a:avLst/>
          </a:prstGeom>
          <a:noFill/>
          <a:ln w="9525">
            <a:noFill/>
            <a:miter lim="800000"/>
          </a:ln>
        </p:spPr>
        <p:txBody>
          <a:bodyPr>
            <a:spAutoFit/>
          </a:bodyPr>
          <a:lstStyle/>
          <a:p>
            <a:pPr algn="ctr" fontAlgn="auto">
              <a:spcBef>
                <a:spcPts val="0"/>
              </a:spcBef>
              <a:spcAft>
                <a:spcPts val="0"/>
              </a:spcAft>
              <a:defRPr/>
            </a:pPr>
            <a:r>
              <a:rPr lang="zh-CN" altLang="en-US"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设备状态可视化</a:t>
            </a:r>
            <a:endParaRPr lang="en-US" altLang="ko-KR"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8" name="TextBox 33">
            <a:extLst>
              <a:ext uri="{FF2B5EF4-FFF2-40B4-BE49-F238E27FC236}">
                <a16:creationId xmlns:a16="http://schemas.microsoft.com/office/drawing/2014/main" id="{9B4982EB-D151-46D7-A7AE-0311F6C8B102}"/>
              </a:ext>
            </a:extLst>
          </p:cNvPr>
          <p:cNvSpPr txBox="1">
            <a:spLocks noChangeArrowheads="1"/>
          </p:cNvSpPr>
          <p:nvPr/>
        </p:nvSpPr>
        <p:spPr bwMode="auto">
          <a:xfrm>
            <a:off x="9334500" y="1308100"/>
            <a:ext cx="2157413" cy="369888"/>
          </a:xfrm>
          <a:prstGeom prst="rect">
            <a:avLst/>
          </a:prstGeom>
          <a:noFill/>
          <a:ln w="9525">
            <a:noFill/>
            <a:miter lim="800000"/>
          </a:ln>
        </p:spPr>
        <p:txBody>
          <a:bodyPr>
            <a:spAutoFit/>
          </a:bodyPr>
          <a:lstStyle/>
          <a:p>
            <a:pPr algn="ctr" fontAlgn="auto">
              <a:spcBef>
                <a:spcPts val="0"/>
              </a:spcBef>
              <a:spcAft>
                <a:spcPts val="0"/>
              </a:spcAft>
              <a:defRPr/>
            </a:pPr>
            <a:r>
              <a:rPr lang="zh-CN" altLang="en-US"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周</a:t>
            </a:r>
            <a:r>
              <a:rPr lang="en-US" altLang="zh-CN"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a:t>
            </a:r>
            <a:r>
              <a:rPr lang="zh-CN" altLang="en-US"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月异常监控</a:t>
            </a:r>
            <a:endParaRPr lang="en-US" altLang="ko-KR"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9" name="그룹 27">
            <a:extLst>
              <a:ext uri="{FF2B5EF4-FFF2-40B4-BE49-F238E27FC236}">
                <a16:creationId xmlns:a16="http://schemas.microsoft.com/office/drawing/2014/main" id="{81C4F61E-3C74-4A1E-969C-C05AF6667968}"/>
              </a:ext>
            </a:extLst>
          </p:cNvPr>
          <p:cNvGrpSpPr/>
          <p:nvPr/>
        </p:nvGrpSpPr>
        <p:grpSpPr bwMode="auto">
          <a:xfrm>
            <a:off x="2190750" y="1827213"/>
            <a:ext cx="215900" cy="215900"/>
            <a:chOff x="5633277" y="2090324"/>
            <a:chExt cx="216024" cy="216024"/>
          </a:xfrm>
        </p:grpSpPr>
        <p:sp>
          <p:nvSpPr>
            <p:cNvPr id="100" name="타원 35">
              <a:extLst>
                <a:ext uri="{FF2B5EF4-FFF2-40B4-BE49-F238E27FC236}">
                  <a16:creationId xmlns:a16="http://schemas.microsoft.com/office/drawing/2014/main" id="{3144B07F-8697-41CF-BE20-B24003566673}"/>
                </a:ext>
              </a:extLst>
            </p:cNvPr>
            <p:cNvSpPr/>
            <p:nvPr/>
          </p:nvSpPr>
          <p:spPr>
            <a:xfrm>
              <a:off x="5633277" y="2090324"/>
              <a:ext cx="216024" cy="216024"/>
            </a:xfrm>
            <a:prstGeom prst="ellipse">
              <a:avLst/>
            </a:prstGeom>
            <a:solidFill>
              <a:srgbClr val="FFFFFF">
                <a:lumMod val="65000"/>
                <a:alpha val="62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101" name="타원 36">
              <a:extLst>
                <a:ext uri="{FF2B5EF4-FFF2-40B4-BE49-F238E27FC236}">
                  <a16:creationId xmlns:a16="http://schemas.microsoft.com/office/drawing/2014/main" id="{BBAD6983-DA24-42DE-A8B8-78CDF8ECAD01}"/>
                </a:ext>
              </a:extLst>
            </p:cNvPr>
            <p:cNvSpPr/>
            <p:nvPr/>
          </p:nvSpPr>
          <p:spPr>
            <a:xfrm>
              <a:off x="5682518" y="2139564"/>
              <a:ext cx="117542" cy="117542"/>
            </a:xfrm>
            <a:prstGeom prst="ellipse">
              <a:avLst/>
            </a:prstGeom>
            <a:solidFill>
              <a:srgbClr val="000000">
                <a:lumMod val="65000"/>
                <a:lumOff val="35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grpSp>
        <p:nvGrpSpPr>
          <p:cNvPr id="102" name="그룹 28">
            <a:extLst>
              <a:ext uri="{FF2B5EF4-FFF2-40B4-BE49-F238E27FC236}">
                <a16:creationId xmlns:a16="http://schemas.microsoft.com/office/drawing/2014/main" id="{1D97CB26-7761-4551-9DBA-34CF8F1B81AF}"/>
              </a:ext>
            </a:extLst>
          </p:cNvPr>
          <p:cNvGrpSpPr/>
          <p:nvPr/>
        </p:nvGrpSpPr>
        <p:grpSpPr bwMode="auto">
          <a:xfrm>
            <a:off x="4313238" y="1800225"/>
            <a:ext cx="215900" cy="215900"/>
            <a:chOff x="5633277" y="2090324"/>
            <a:chExt cx="216024" cy="216024"/>
          </a:xfrm>
        </p:grpSpPr>
        <p:sp>
          <p:nvSpPr>
            <p:cNvPr id="103" name="타원 38">
              <a:extLst>
                <a:ext uri="{FF2B5EF4-FFF2-40B4-BE49-F238E27FC236}">
                  <a16:creationId xmlns:a16="http://schemas.microsoft.com/office/drawing/2014/main" id="{3D2055A4-525E-4D51-B677-580111368999}"/>
                </a:ext>
              </a:extLst>
            </p:cNvPr>
            <p:cNvSpPr/>
            <p:nvPr/>
          </p:nvSpPr>
          <p:spPr>
            <a:xfrm>
              <a:off x="5633277" y="2090324"/>
              <a:ext cx="216024" cy="216024"/>
            </a:xfrm>
            <a:prstGeom prst="ellipse">
              <a:avLst/>
            </a:prstGeom>
            <a:solidFill>
              <a:srgbClr val="FFFFFF">
                <a:lumMod val="50000"/>
                <a:alpha val="62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104" name="타원 39">
              <a:extLst>
                <a:ext uri="{FF2B5EF4-FFF2-40B4-BE49-F238E27FC236}">
                  <a16:creationId xmlns:a16="http://schemas.microsoft.com/office/drawing/2014/main" id="{4F848023-748F-4362-8783-510EAEE54F09}"/>
                </a:ext>
              </a:extLst>
            </p:cNvPr>
            <p:cNvSpPr/>
            <p:nvPr/>
          </p:nvSpPr>
          <p:spPr>
            <a:xfrm>
              <a:off x="5682517" y="2139565"/>
              <a:ext cx="117542" cy="117542"/>
            </a:xfrm>
            <a:prstGeom prst="ellipse">
              <a:avLst/>
            </a:prstGeom>
            <a:solidFill>
              <a:srgbClr val="000000">
                <a:lumMod val="65000"/>
                <a:lumOff val="35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grpSp>
        <p:nvGrpSpPr>
          <p:cNvPr id="105" name="그룹 33">
            <a:extLst>
              <a:ext uri="{FF2B5EF4-FFF2-40B4-BE49-F238E27FC236}">
                <a16:creationId xmlns:a16="http://schemas.microsoft.com/office/drawing/2014/main" id="{581A0148-B836-4F89-89DF-225A7AAC42E1}"/>
              </a:ext>
            </a:extLst>
          </p:cNvPr>
          <p:cNvGrpSpPr/>
          <p:nvPr/>
        </p:nvGrpSpPr>
        <p:grpSpPr bwMode="auto">
          <a:xfrm>
            <a:off x="8074025" y="1785938"/>
            <a:ext cx="215900" cy="215900"/>
            <a:chOff x="5633277" y="2090324"/>
            <a:chExt cx="216024" cy="216024"/>
          </a:xfrm>
        </p:grpSpPr>
        <p:sp>
          <p:nvSpPr>
            <p:cNvPr id="106" name="타원 41">
              <a:extLst>
                <a:ext uri="{FF2B5EF4-FFF2-40B4-BE49-F238E27FC236}">
                  <a16:creationId xmlns:a16="http://schemas.microsoft.com/office/drawing/2014/main" id="{10F8148B-2DCE-4930-A474-BFD9F883FE66}"/>
                </a:ext>
              </a:extLst>
            </p:cNvPr>
            <p:cNvSpPr/>
            <p:nvPr/>
          </p:nvSpPr>
          <p:spPr>
            <a:xfrm>
              <a:off x="5633277" y="2090324"/>
              <a:ext cx="216024" cy="216024"/>
            </a:xfrm>
            <a:prstGeom prst="ellipse">
              <a:avLst/>
            </a:prstGeom>
            <a:solidFill>
              <a:srgbClr val="B1B6BD">
                <a:lumMod val="75000"/>
                <a:alpha val="62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107" name="타원 42">
              <a:extLst>
                <a:ext uri="{FF2B5EF4-FFF2-40B4-BE49-F238E27FC236}">
                  <a16:creationId xmlns:a16="http://schemas.microsoft.com/office/drawing/2014/main" id="{A58FB053-7DC4-4058-BC9A-150EE0518439}"/>
                </a:ext>
              </a:extLst>
            </p:cNvPr>
            <p:cNvSpPr/>
            <p:nvPr/>
          </p:nvSpPr>
          <p:spPr>
            <a:xfrm>
              <a:off x="5682518" y="2139564"/>
              <a:ext cx="117542" cy="117542"/>
            </a:xfrm>
            <a:prstGeom prst="ellipse">
              <a:avLst/>
            </a:prstGeom>
            <a:solidFill>
              <a:srgbClr val="B1B6BD">
                <a:lumMod val="50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grpSp>
        <p:nvGrpSpPr>
          <p:cNvPr id="108" name="그룹 36">
            <a:extLst>
              <a:ext uri="{FF2B5EF4-FFF2-40B4-BE49-F238E27FC236}">
                <a16:creationId xmlns:a16="http://schemas.microsoft.com/office/drawing/2014/main" id="{CC484E8C-7A92-4F30-B2DA-8B3F0A7BECD5}"/>
              </a:ext>
            </a:extLst>
          </p:cNvPr>
          <p:cNvGrpSpPr/>
          <p:nvPr/>
        </p:nvGrpSpPr>
        <p:grpSpPr bwMode="auto">
          <a:xfrm>
            <a:off x="10306050" y="1827213"/>
            <a:ext cx="215900" cy="215900"/>
            <a:chOff x="5633277" y="2090324"/>
            <a:chExt cx="216024" cy="216024"/>
          </a:xfrm>
        </p:grpSpPr>
        <p:sp>
          <p:nvSpPr>
            <p:cNvPr id="109" name="타원 44">
              <a:extLst>
                <a:ext uri="{FF2B5EF4-FFF2-40B4-BE49-F238E27FC236}">
                  <a16:creationId xmlns:a16="http://schemas.microsoft.com/office/drawing/2014/main" id="{C70EBCE5-B73E-489B-AECA-4AD972303459}"/>
                </a:ext>
              </a:extLst>
            </p:cNvPr>
            <p:cNvSpPr/>
            <p:nvPr/>
          </p:nvSpPr>
          <p:spPr>
            <a:xfrm>
              <a:off x="5633277" y="2090324"/>
              <a:ext cx="216024" cy="216024"/>
            </a:xfrm>
            <a:prstGeom prst="ellipse">
              <a:avLst/>
            </a:prstGeom>
            <a:solidFill>
              <a:srgbClr val="D74B4B">
                <a:alpha val="62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110" name="타원 45">
              <a:extLst>
                <a:ext uri="{FF2B5EF4-FFF2-40B4-BE49-F238E27FC236}">
                  <a16:creationId xmlns:a16="http://schemas.microsoft.com/office/drawing/2014/main" id="{78A913F6-7EBD-4884-80A9-F6819375168D}"/>
                </a:ext>
              </a:extLst>
            </p:cNvPr>
            <p:cNvSpPr/>
            <p:nvPr/>
          </p:nvSpPr>
          <p:spPr>
            <a:xfrm>
              <a:off x="5682518" y="2139564"/>
              <a:ext cx="117542" cy="117542"/>
            </a:xfrm>
            <a:prstGeom prst="ellipse">
              <a:avLst/>
            </a:prstGeom>
            <a:solidFill>
              <a:srgbClr val="D74B4B">
                <a:lumMod val="50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grpSp>
        <p:nvGrpSpPr>
          <p:cNvPr id="111" name="그룹 187">
            <a:extLst>
              <a:ext uri="{FF2B5EF4-FFF2-40B4-BE49-F238E27FC236}">
                <a16:creationId xmlns:a16="http://schemas.microsoft.com/office/drawing/2014/main" id="{36005E68-D9F3-411C-B3CB-2715CC8DC6E6}"/>
              </a:ext>
            </a:extLst>
          </p:cNvPr>
          <p:cNvGrpSpPr/>
          <p:nvPr/>
        </p:nvGrpSpPr>
        <p:grpSpPr>
          <a:xfrm>
            <a:off x="7312671" y="1310332"/>
            <a:ext cx="1847270" cy="514368"/>
            <a:chOff x="3639130" y="4447049"/>
            <a:chExt cx="2592040" cy="514368"/>
          </a:xfrm>
          <a:solidFill>
            <a:srgbClr val="E7E6E6">
              <a:lumMod val="25000"/>
            </a:srgbClr>
          </a:solidFill>
        </p:grpSpPr>
        <p:sp>
          <p:nvSpPr>
            <p:cNvPr id="112" name="원통 20">
              <a:extLst>
                <a:ext uri="{FF2B5EF4-FFF2-40B4-BE49-F238E27FC236}">
                  <a16:creationId xmlns:a16="http://schemas.microsoft.com/office/drawing/2014/main" id="{C0B77852-FAB3-4EE3-B9BB-2E816BB2E520}"/>
                </a:ext>
              </a:extLst>
            </p:cNvPr>
            <p:cNvSpPr/>
            <p:nvPr/>
          </p:nvSpPr>
          <p:spPr>
            <a:xfrm rot="5400000">
              <a:off x="4755130" y="3331049"/>
              <a:ext cx="360040" cy="2592040"/>
            </a:xfrm>
            <a:prstGeom prst="can">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113" name="이등변 삼각형 24">
              <a:extLst>
                <a:ext uri="{FF2B5EF4-FFF2-40B4-BE49-F238E27FC236}">
                  <a16:creationId xmlns:a16="http://schemas.microsoft.com/office/drawing/2014/main" id="{CDB8BB10-D00B-489B-AE37-2BF5D8759C82}"/>
                </a:ext>
              </a:extLst>
            </p:cNvPr>
            <p:cNvSpPr/>
            <p:nvPr/>
          </p:nvSpPr>
          <p:spPr>
            <a:xfrm rot="10800000">
              <a:off x="4743004" y="4775190"/>
              <a:ext cx="216024" cy="186227"/>
            </a:xfrm>
            <a:prstGeom prst="triangle">
              <a:avLst/>
            </a:prstGeom>
            <a:grp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sp>
        <p:nvSpPr>
          <p:cNvPr id="114" name="TextBox 32">
            <a:extLst>
              <a:ext uri="{FF2B5EF4-FFF2-40B4-BE49-F238E27FC236}">
                <a16:creationId xmlns:a16="http://schemas.microsoft.com/office/drawing/2014/main" id="{776410C0-49F6-4BFB-8333-AADC7036FE21}"/>
              </a:ext>
            </a:extLst>
          </p:cNvPr>
          <p:cNvSpPr txBox="1">
            <a:spLocks noChangeArrowheads="1"/>
          </p:cNvSpPr>
          <p:nvPr/>
        </p:nvSpPr>
        <p:spPr bwMode="auto">
          <a:xfrm>
            <a:off x="7232650" y="1296988"/>
            <a:ext cx="1941513" cy="369887"/>
          </a:xfrm>
          <a:prstGeom prst="rect">
            <a:avLst/>
          </a:prstGeom>
          <a:noFill/>
          <a:ln w="9525">
            <a:noFill/>
            <a:miter lim="800000"/>
          </a:ln>
        </p:spPr>
        <p:txBody>
          <a:bodyPr>
            <a:spAutoFit/>
          </a:bodyPr>
          <a:lstStyle/>
          <a:p>
            <a:pPr algn="ctr" fontAlgn="auto">
              <a:spcBef>
                <a:spcPts val="0"/>
              </a:spcBef>
              <a:spcAft>
                <a:spcPts val="0"/>
              </a:spcAft>
              <a:defRPr/>
            </a:pPr>
            <a:r>
              <a:rPr lang="zh-CN" altLang="en-US"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rPr>
              <a:t>超时怠工报警</a:t>
            </a:r>
            <a:endParaRPr lang="en-US" altLang="ko-KR" b="1" kern="0" dirty="0">
              <a:solidFill>
                <a:srgbClr val="FFFFF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15" name="그룹 33">
            <a:extLst>
              <a:ext uri="{FF2B5EF4-FFF2-40B4-BE49-F238E27FC236}">
                <a16:creationId xmlns:a16="http://schemas.microsoft.com/office/drawing/2014/main" id="{A3FAD173-604C-40AA-B05B-3A43407FFAF9}"/>
              </a:ext>
            </a:extLst>
          </p:cNvPr>
          <p:cNvGrpSpPr/>
          <p:nvPr/>
        </p:nvGrpSpPr>
        <p:grpSpPr bwMode="auto">
          <a:xfrm>
            <a:off x="6148388" y="1800225"/>
            <a:ext cx="215900" cy="215900"/>
            <a:chOff x="5633277" y="2090324"/>
            <a:chExt cx="216024" cy="216024"/>
          </a:xfrm>
        </p:grpSpPr>
        <p:sp>
          <p:nvSpPr>
            <p:cNvPr id="116" name="타원 41">
              <a:extLst>
                <a:ext uri="{FF2B5EF4-FFF2-40B4-BE49-F238E27FC236}">
                  <a16:creationId xmlns:a16="http://schemas.microsoft.com/office/drawing/2014/main" id="{592E32B0-932A-4944-BA94-4CE84E2D4B02}"/>
                </a:ext>
              </a:extLst>
            </p:cNvPr>
            <p:cNvSpPr/>
            <p:nvPr/>
          </p:nvSpPr>
          <p:spPr>
            <a:xfrm>
              <a:off x="5633277" y="2090324"/>
              <a:ext cx="216024" cy="216024"/>
            </a:xfrm>
            <a:prstGeom prst="ellipse">
              <a:avLst/>
            </a:prstGeom>
            <a:solidFill>
              <a:srgbClr val="B1B6BD">
                <a:lumMod val="75000"/>
                <a:alpha val="62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sp>
          <p:nvSpPr>
            <p:cNvPr id="117" name="타원 42">
              <a:extLst>
                <a:ext uri="{FF2B5EF4-FFF2-40B4-BE49-F238E27FC236}">
                  <a16:creationId xmlns:a16="http://schemas.microsoft.com/office/drawing/2014/main" id="{0383A400-DCB3-4379-BD31-000C773415DF}"/>
                </a:ext>
              </a:extLst>
            </p:cNvPr>
            <p:cNvSpPr/>
            <p:nvPr/>
          </p:nvSpPr>
          <p:spPr>
            <a:xfrm>
              <a:off x="5682517" y="2139565"/>
              <a:ext cx="117542" cy="117542"/>
            </a:xfrm>
            <a:prstGeom prst="ellipse">
              <a:avLst/>
            </a:prstGeom>
            <a:solidFill>
              <a:srgbClr val="B1B6BD">
                <a:lumMod val="50000"/>
              </a:srgbClr>
            </a:solidFill>
            <a:ln w="25400" cap="flat" cmpd="sng" algn="ctr">
              <a:noFill/>
              <a:prstDash val="solid"/>
            </a:ln>
            <a:effectLst/>
          </p:spPr>
          <p:txBody>
            <a:bodyPr anchor="ctr"/>
            <a:lstStyle/>
            <a:p>
              <a:pPr algn="ctr" fontAlgn="auto">
                <a:spcBef>
                  <a:spcPts val="0"/>
                </a:spcBef>
                <a:spcAft>
                  <a:spcPts val="0"/>
                </a:spcAft>
                <a:defRPr/>
              </a:pPr>
              <a:endParaRPr lang="ko-KR" altLang="en-US" kern="0">
                <a:solidFill>
                  <a:srgbClr val="FFFFFF"/>
                </a:solidFill>
                <a:latin typeface="Segoe UI" panose="020B0502040204020203"/>
              </a:endParaRPr>
            </a:p>
          </p:txBody>
        </p:sp>
      </p:grpSp>
      <p:sp>
        <p:nvSpPr>
          <p:cNvPr id="118" name="矩形 127">
            <a:extLst>
              <a:ext uri="{FF2B5EF4-FFF2-40B4-BE49-F238E27FC236}">
                <a16:creationId xmlns:a16="http://schemas.microsoft.com/office/drawing/2014/main" id="{380766F4-3EDC-4F07-B9D7-A6647741926F}"/>
              </a:ext>
            </a:extLst>
          </p:cNvPr>
          <p:cNvSpPr>
            <a:spLocks noChangeArrowheads="1"/>
          </p:cNvSpPr>
          <p:nvPr/>
        </p:nvSpPr>
        <p:spPr bwMode="auto">
          <a:xfrm>
            <a:off x="177800" y="3654425"/>
            <a:ext cx="1570038" cy="368300"/>
          </a:xfrm>
          <a:prstGeom prst="rect">
            <a:avLst/>
          </a:prstGeom>
          <a:noFill/>
          <a:ln w="9525">
            <a:noFill/>
            <a:miter lim="800000"/>
          </a:ln>
        </p:spPr>
        <p:txBody>
          <a:bodyPr wrap="none">
            <a:spAutoFit/>
          </a:bodyPr>
          <a:lstStyle/>
          <a:p>
            <a:pPr fontAlgn="auto">
              <a:spcBef>
                <a:spcPts val="0"/>
              </a:spcBef>
              <a:spcAft>
                <a:spcPts val="0"/>
              </a:spcAft>
              <a:defRPr/>
            </a:pPr>
            <a:r>
              <a:rPr lang="zh-CN" altLang="en-US" b="1" kern="0" dirty="0">
                <a:solidFill>
                  <a:srgbClr val="C00000"/>
                </a:solidFill>
                <a:latin typeface="微软雅黑" panose="020B0503020204020204" pitchFamily="34" charset="-122"/>
                <a:ea typeface="微软雅黑" panose="020B0503020204020204" pitchFamily="34" charset="-122"/>
              </a:rPr>
              <a:t>业务迭代能力</a:t>
            </a:r>
          </a:p>
        </p:txBody>
      </p:sp>
      <p:sp>
        <p:nvSpPr>
          <p:cNvPr id="119" name="矩形 128">
            <a:extLst>
              <a:ext uri="{FF2B5EF4-FFF2-40B4-BE49-F238E27FC236}">
                <a16:creationId xmlns:a16="http://schemas.microsoft.com/office/drawing/2014/main" id="{13D2087E-31FF-43B0-9116-0616D42CA043}"/>
              </a:ext>
            </a:extLst>
          </p:cNvPr>
          <p:cNvSpPr>
            <a:spLocks noChangeArrowheads="1"/>
          </p:cNvSpPr>
          <p:nvPr/>
        </p:nvSpPr>
        <p:spPr bwMode="auto">
          <a:xfrm>
            <a:off x="177800" y="5756275"/>
            <a:ext cx="1338263" cy="369888"/>
          </a:xfrm>
          <a:prstGeom prst="rect">
            <a:avLst/>
          </a:prstGeom>
          <a:noFill/>
          <a:ln w="9525">
            <a:noFill/>
            <a:miter lim="800000"/>
          </a:ln>
        </p:spPr>
        <p:txBody>
          <a:bodyPr wrap="none">
            <a:spAutoFit/>
          </a:bodyPr>
          <a:lstStyle/>
          <a:p>
            <a:pPr fontAlgn="auto">
              <a:spcBef>
                <a:spcPts val="0"/>
              </a:spcBef>
              <a:spcAft>
                <a:spcPts val="0"/>
              </a:spcAft>
              <a:defRPr/>
            </a:pPr>
            <a:r>
              <a:rPr lang="zh-CN" altLang="en-US" b="1" kern="0">
                <a:solidFill>
                  <a:srgbClr val="C00000"/>
                </a:solidFill>
                <a:latin typeface="微软雅黑" panose="020B0503020204020204" pitchFamily="34" charset="-122"/>
                <a:ea typeface="微软雅黑" panose="020B0503020204020204" pitchFamily="34" charset="-122"/>
              </a:rPr>
              <a:t>云计算能力</a:t>
            </a:r>
          </a:p>
        </p:txBody>
      </p:sp>
      <p:sp>
        <p:nvSpPr>
          <p:cNvPr id="120" name="矩形 119">
            <a:extLst>
              <a:ext uri="{FF2B5EF4-FFF2-40B4-BE49-F238E27FC236}">
                <a16:creationId xmlns:a16="http://schemas.microsoft.com/office/drawing/2014/main" id="{CEAFA304-72C8-4AB3-B405-73591272C4DB}"/>
              </a:ext>
            </a:extLst>
          </p:cNvPr>
          <p:cNvSpPr/>
          <p:nvPr/>
        </p:nvSpPr>
        <p:spPr>
          <a:xfrm>
            <a:off x="2155825" y="2111375"/>
            <a:ext cx="1108075" cy="369888"/>
          </a:xfrm>
          <a:prstGeom prst="rect">
            <a:avLst/>
          </a:prstGeom>
        </p:spPr>
        <p:txBody>
          <a:bodyPr wrap="none">
            <a:spAutoFit/>
          </a:bodyPr>
          <a:lstStyle/>
          <a:p>
            <a:pPr fontAlgn="auto">
              <a:spcBef>
                <a:spcPts val="0"/>
              </a:spcBef>
              <a:spcAft>
                <a:spcPts val="0"/>
              </a:spcAft>
              <a:defRPr/>
            </a:pPr>
            <a:r>
              <a:rPr lang="zh-CN" altLang="en-US" kern="0" dirty="0">
                <a:solidFill>
                  <a:srgbClr val="475F77">
                    <a:lumMod val="75000"/>
                  </a:srgbClr>
                </a:solidFill>
                <a:latin typeface="微软雅黑" panose="020B0503020204020204" pitchFamily="34" charset="-122"/>
                <a:ea typeface="微软雅黑" panose="020B0503020204020204" pitchFamily="34" charset="-122"/>
              </a:rPr>
              <a:t>呼叫中心</a:t>
            </a: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21" name="矩形 120">
            <a:extLst>
              <a:ext uri="{FF2B5EF4-FFF2-40B4-BE49-F238E27FC236}">
                <a16:creationId xmlns:a16="http://schemas.microsoft.com/office/drawing/2014/main" id="{D7CA9CD9-41D7-490D-BAA3-708757231291}"/>
              </a:ext>
            </a:extLst>
          </p:cNvPr>
          <p:cNvSpPr/>
          <p:nvPr/>
        </p:nvSpPr>
        <p:spPr>
          <a:xfrm>
            <a:off x="3684588" y="3216275"/>
            <a:ext cx="1108075" cy="369888"/>
          </a:xfrm>
          <a:prstGeom prst="rect">
            <a:avLst/>
          </a:prstGeom>
        </p:spPr>
        <p:txBody>
          <a:bodyPr wrap="none">
            <a:spAutoFit/>
          </a:bodyPr>
          <a:lstStyle/>
          <a:p>
            <a:pPr fontAlgn="auto">
              <a:spcBef>
                <a:spcPts val="0"/>
              </a:spcBef>
              <a:spcAft>
                <a:spcPts val="0"/>
              </a:spcAft>
              <a:defRPr/>
            </a:pPr>
            <a:r>
              <a:rPr lang="zh-CN" altLang="en-US" kern="0" dirty="0">
                <a:solidFill>
                  <a:sysClr val="windowText" lastClr="000000"/>
                </a:solidFill>
                <a:latin typeface="微软雅黑" panose="020B0503020204020204" pitchFamily="34" charset="-122"/>
                <a:ea typeface="微软雅黑" panose="020B0503020204020204" pitchFamily="34" charset="-122"/>
              </a:rPr>
              <a:t>调度中心</a:t>
            </a:r>
          </a:p>
        </p:txBody>
      </p:sp>
      <p:sp>
        <p:nvSpPr>
          <p:cNvPr id="122" name="矩形 121">
            <a:extLst>
              <a:ext uri="{FF2B5EF4-FFF2-40B4-BE49-F238E27FC236}">
                <a16:creationId xmlns:a16="http://schemas.microsoft.com/office/drawing/2014/main" id="{06D925B7-0CAE-4D8A-A6A1-04DF80831E18}"/>
              </a:ext>
            </a:extLst>
          </p:cNvPr>
          <p:cNvSpPr/>
          <p:nvPr/>
        </p:nvSpPr>
        <p:spPr>
          <a:xfrm>
            <a:off x="6045200" y="3133725"/>
            <a:ext cx="1108075" cy="369888"/>
          </a:xfrm>
          <a:prstGeom prst="rect">
            <a:avLst/>
          </a:prstGeom>
        </p:spPr>
        <p:txBody>
          <a:bodyPr wrap="none">
            <a:spAutoFit/>
          </a:bodyPr>
          <a:lstStyle/>
          <a:p>
            <a:pPr fontAlgn="auto">
              <a:spcBef>
                <a:spcPts val="0"/>
              </a:spcBef>
              <a:spcAft>
                <a:spcPts val="0"/>
              </a:spcAft>
              <a:defRPr/>
            </a:pPr>
            <a:r>
              <a:rPr lang="zh-CN" altLang="en-US" kern="0" dirty="0">
                <a:solidFill>
                  <a:srgbClr val="475F77">
                    <a:lumMod val="75000"/>
                  </a:srgbClr>
                </a:solidFill>
                <a:latin typeface="微软雅黑" panose="020B0503020204020204" pitchFamily="34" charset="-122"/>
                <a:ea typeface="微软雅黑" panose="020B0503020204020204" pitchFamily="34" charset="-122"/>
              </a:rPr>
              <a:t>协同中心</a:t>
            </a: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23" name="矩形 122">
            <a:extLst>
              <a:ext uri="{FF2B5EF4-FFF2-40B4-BE49-F238E27FC236}">
                <a16:creationId xmlns:a16="http://schemas.microsoft.com/office/drawing/2014/main" id="{6E5EB91B-C766-40B8-A550-2D1349AA5703}"/>
              </a:ext>
            </a:extLst>
          </p:cNvPr>
          <p:cNvSpPr/>
          <p:nvPr/>
        </p:nvSpPr>
        <p:spPr>
          <a:xfrm>
            <a:off x="4857750" y="2082800"/>
            <a:ext cx="1108075" cy="369888"/>
          </a:xfrm>
          <a:prstGeom prst="rect">
            <a:avLst/>
          </a:prstGeom>
        </p:spPr>
        <p:txBody>
          <a:bodyPr wrap="none">
            <a:spAutoFit/>
          </a:bodyPr>
          <a:lstStyle/>
          <a:p>
            <a:pPr fontAlgn="auto">
              <a:spcBef>
                <a:spcPts val="0"/>
              </a:spcBef>
              <a:spcAft>
                <a:spcPts val="0"/>
              </a:spcAft>
              <a:defRPr/>
            </a:pPr>
            <a:r>
              <a:rPr lang="zh-CN" altLang="en-US" kern="0" dirty="0">
                <a:solidFill>
                  <a:srgbClr val="475F77">
                    <a:lumMod val="75000"/>
                  </a:srgbClr>
                </a:solidFill>
                <a:latin typeface="微软雅黑" panose="020B0503020204020204" pitchFamily="34" charset="-122"/>
                <a:ea typeface="微软雅黑" panose="020B0503020204020204" pitchFamily="34" charset="-122"/>
              </a:rPr>
              <a:t>处理中心</a:t>
            </a: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1694E267-3BDA-4694-B512-AC0AE0224914}"/>
              </a:ext>
            </a:extLst>
          </p:cNvPr>
          <p:cNvSpPr/>
          <p:nvPr/>
        </p:nvSpPr>
        <p:spPr>
          <a:xfrm>
            <a:off x="7192963" y="2097088"/>
            <a:ext cx="1108075" cy="369887"/>
          </a:xfrm>
          <a:prstGeom prst="rect">
            <a:avLst/>
          </a:prstGeom>
        </p:spPr>
        <p:txBody>
          <a:bodyPr wrap="none">
            <a:spAutoFit/>
          </a:bodyPr>
          <a:lstStyle/>
          <a:p>
            <a:pPr fontAlgn="auto">
              <a:spcBef>
                <a:spcPts val="0"/>
              </a:spcBef>
              <a:spcAft>
                <a:spcPts val="0"/>
              </a:spcAft>
              <a:defRPr/>
            </a:pPr>
            <a:r>
              <a:rPr lang="zh-CN" altLang="en-US" kern="0" dirty="0">
                <a:solidFill>
                  <a:srgbClr val="475F77">
                    <a:lumMod val="75000"/>
                  </a:srgbClr>
                </a:solidFill>
                <a:latin typeface="微软雅黑" panose="020B0503020204020204" pitchFamily="34" charset="-122"/>
                <a:ea typeface="微软雅黑" panose="020B0503020204020204" pitchFamily="34" charset="-122"/>
              </a:rPr>
              <a:t>预警中心</a:t>
            </a: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25" name="矩形 124">
            <a:extLst>
              <a:ext uri="{FF2B5EF4-FFF2-40B4-BE49-F238E27FC236}">
                <a16:creationId xmlns:a16="http://schemas.microsoft.com/office/drawing/2014/main" id="{7E6FF2BA-C305-47DB-B345-37462F69EF25}"/>
              </a:ext>
            </a:extLst>
          </p:cNvPr>
          <p:cNvSpPr/>
          <p:nvPr/>
        </p:nvSpPr>
        <p:spPr>
          <a:xfrm>
            <a:off x="8378825" y="2997200"/>
            <a:ext cx="1108075" cy="369888"/>
          </a:xfrm>
          <a:prstGeom prst="rect">
            <a:avLst/>
          </a:prstGeom>
        </p:spPr>
        <p:txBody>
          <a:bodyPr wrap="none">
            <a:spAutoFit/>
          </a:bodyPr>
          <a:lstStyle/>
          <a:p>
            <a:pPr fontAlgn="auto">
              <a:spcBef>
                <a:spcPts val="0"/>
              </a:spcBef>
              <a:spcAft>
                <a:spcPts val="0"/>
              </a:spcAft>
              <a:defRPr/>
            </a:pPr>
            <a:r>
              <a:rPr lang="zh-CN" altLang="en-US" kern="0" dirty="0">
                <a:solidFill>
                  <a:srgbClr val="475F77">
                    <a:lumMod val="75000"/>
                  </a:srgbClr>
                </a:solidFill>
                <a:latin typeface="微软雅黑" panose="020B0503020204020204" pitchFamily="34" charset="-122"/>
                <a:ea typeface="微软雅黑" panose="020B0503020204020204" pitchFamily="34" charset="-122"/>
              </a:rPr>
              <a:t>物联中心</a:t>
            </a: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
        <p:nvSpPr>
          <p:cNvPr id="126" name="矩形 125">
            <a:extLst>
              <a:ext uri="{FF2B5EF4-FFF2-40B4-BE49-F238E27FC236}">
                <a16:creationId xmlns:a16="http://schemas.microsoft.com/office/drawing/2014/main" id="{26290BFC-6FA9-4B30-92FB-8F90FCF078E4}"/>
              </a:ext>
            </a:extLst>
          </p:cNvPr>
          <p:cNvSpPr/>
          <p:nvPr/>
        </p:nvSpPr>
        <p:spPr>
          <a:xfrm>
            <a:off x="9566275" y="2097088"/>
            <a:ext cx="1108075" cy="369887"/>
          </a:xfrm>
          <a:prstGeom prst="rect">
            <a:avLst/>
          </a:prstGeom>
        </p:spPr>
        <p:txBody>
          <a:bodyPr wrap="none">
            <a:spAutoFit/>
          </a:bodyPr>
          <a:lstStyle/>
          <a:p>
            <a:pPr fontAlgn="auto">
              <a:spcBef>
                <a:spcPts val="0"/>
              </a:spcBef>
              <a:spcAft>
                <a:spcPts val="0"/>
              </a:spcAft>
              <a:defRPr/>
            </a:pPr>
            <a:r>
              <a:rPr lang="zh-CN" altLang="en-US" kern="0" dirty="0">
                <a:solidFill>
                  <a:srgbClr val="475F77">
                    <a:lumMod val="75000"/>
                  </a:srgbClr>
                </a:solidFill>
                <a:latin typeface="微软雅黑" panose="020B0503020204020204" pitchFamily="34" charset="-122"/>
                <a:ea typeface="微软雅黑" panose="020B0503020204020204" pitchFamily="34" charset="-122"/>
              </a:rPr>
              <a:t>数据中心</a:t>
            </a:r>
            <a:endParaRPr lang="zh-CN" altLang="en-US" kern="0"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8355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简易云平台 </a:t>
            </a:r>
            <a:r>
              <a:rPr lang="en-US" altLang="zh-CN" dirty="0"/>
              <a:t>– </a:t>
            </a:r>
            <a:r>
              <a:rPr lang="zh-CN" altLang="en-US" dirty="0"/>
              <a:t>大数据分析</a:t>
            </a:r>
            <a:endParaRPr lang="zh-CN" dirty="0"/>
          </a:p>
        </p:txBody>
      </p:sp>
      <p:pic>
        <p:nvPicPr>
          <p:cNvPr id="9" name="图片 8">
            <a:extLst>
              <a:ext uri="{FF2B5EF4-FFF2-40B4-BE49-F238E27FC236}">
                <a16:creationId xmlns:a16="http://schemas.microsoft.com/office/drawing/2014/main" id="{0EEADF51-D2CE-442A-BE34-4D7051FFEB5F}"/>
              </a:ext>
            </a:extLst>
          </p:cNvPr>
          <p:cNvPicPr>
            <a:picLocks noChangeAspect="1"/>
          </p:cNvPicPr>
          <p:nvPr/>
        </p:nvPicPr>
        <p:blipFill>
          <a:blip r:embed="rId3"/>
          <a:stretch>
            <a:fillRect/>
          </a:stretch>
        </p:blipFill>
        <p:spPr>
          <a:xfrm>
            <a:off x="1303089" y="978761"/>
            <a:ext cx="4116781" cy="2468559"/>
          </a:xfrm>
          <a:prstGeom prst="rect">
            <a:avLst/>
          </a:prstGeom>
        </p:spPr>
      </p:pic>
      <p:pic>
        <p:nvPicPr>
          <p:cNvPr id="10" name="内容占位符 9">
            <a:extLst>
              <a:ext uri="{FF2B5EF4-FFF2-40B4-BE49-F238E27FC236}">
                <a16:creationId xmlns:a16="http://schemas.microsoft.com/office/drawing/2014/main" id="{3F64D740-C835-4925-9447-170D2E6AF95B}"/>
              </a:ext>
            </a:extLst>
          </p:cNvPr>
          <p:cNvPicPr>
            <a:picLocks noGrp="1" noChangeAspect="1"/>
          </p:cNvPicPr>
          <p:nvPr>
            <p:ph idx="1"/>
          </p:nvPr>
        </p:nvPicPr>
        <p:blipFill>
          <a:blip r:embed="rId4" cstate="print"/>
          <a:stretch>
            <a:fillRect/>
          </a:stretch>
        </p:blipFill>
        <p:spPr>
          <a:xfrm>
            <a:off x="6503030" y="979624"/>
            <a:ext cx="4385881" cy="2466834"/>
          </a:xfrm>
          <a:prstGeom prst="rect">
            <a:avLst/>
          </a:prstGeom>
        </p:spPr>
      </p:pic>
      <p:pic>
        <p:nvPicPr>
          <p:cNvPr id="11" name="图片 1">
            <a:extLst>
              <a:ext uri="{FF2B5EF4-FFF2-40B4-BE49-F238E27FC236}">
                <a16:creationId xmlns:a16="http://schemas.microsoft.com/office/drawing/2014/main" id="{7AE6C6EF-6435-4D10-9A4C-DB6DF488F1F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85"/>
          <a:stretch>
            <a:fillRect/>
          </a:stretch>
        </p:blipFill>
        <p:spPr bwMode="auto">
          <a:xfrm>
            <a:off x="1303089" y="3842201"/>
            <a:ext cx="4116781" cy="2544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4BC75A59-8DEB-49BF-8CC6-846D84FD66EE}"/>
              </a:ext>
            </a:extLst>
          </p:cNvPr>
          <p:cNvPicPr>
            <a:picLocks noChangeAspect="1"/>
          </p:cNvPicPr>
          <p:nvPr/>
        </p:nvPicPr>
        <p:blipFill>
          <a:blip r:embed="rId6"/>
          <a:stretch>
            <a:fillRect/>
          </a:stretch>
        </p:blipFill>
        <p:spPr>
          <a:xfrm>
            <a:off x="6503030" y="3842200"/>
            <a:ext cx="4385880" cy="2544565"/>
          </a:xfrm>
          <a:prstGeom prst="rect">
            <a:avLst/>
          </a:prstGeom>
        </p:spPr>
      </p:pic>
      <p:sp>
        <p:nvSpPr>
          <p:cNvPr id="13" name="Shape 154">
            <a:extLst>
              <a:ext uri="{FF2B5EF4-FFF2-40B4-BE49-F238E27FC236}">
                <a16:creationId xmlns:a16="http://schemas.microsoft.com/office/drawing/2014/main" id="{E9B5CD90-F941-4163-B649-8694EFB1EA6E}"/>
              </a:ext>
            </a:extLst>
          </p:cNvPr>
          <p:cNvSpPr txBox="1">
            <a:spLocks/>
          </p:cNvSpPr>
          <p:nvPr/>
        </p:nvSpPr>
        <p:spPr>
          <a:xfrm>
            <a:off x="698500" y="1560421"/>
            <a:ext cx="569694" cy="1040166"/>
          </a:xfrm>
          <a:prstGeom prst="rect">
            <a:avLst/>
          </a:prstGeom>
          <a:ln w="12700">
            <a:miter lim="400000"/>
          </a:ln>
          <a:extLst>
            <a:ext uri="{C572A759-6A51-4108-AA02-DFA0A04FC94B}">
              <ma14:wrappingTextBoxFlag xmlns:p14="http://schemas.microsoft.com/office/powerpoint/2010/main" xmlns:p15="http://schemas.microsoft.com/office/powerpoint/2012/main" xmlns="" xmlns:ma14="http://schemas.microsoft.com/office/mac/drawingml/2011/main" val="1"/>
            </a:ext>
          </a:extLst>
        </p:spPr>
        <p:txBody>
          <a:bodyPr vert="horz" lIns="0" tIns="0" rIns="0" bIns="0" rtlCol="0">
            <a:noAutofit/>
          </a:bodyPr>
          <a:lstStyle>
            <a:lvl1pPr marL="228600" indent="-228600" algn="l" defTabSz="647700" rtl="0" eaLnBrk="1" latinLnBrk="0" hangingPunct="1">
              <a:lnSpc>
                <a:spcPct val="120000"/>
              </a:lnSpc>
              <a:spcBef>
                <a:spcPts val="1700"/>
              </a:spcBef>
              <a:spcAft>
                <a:spcPts val="600"/>
              </a:spcAft>
              <a:buFont typeface="Wingdings" panose="05000000000000000000" pitchFamily="2" charset="2"/>
              <a:buChar char="l"/>
              <a:defRPr sz="1800" kern="1200">
                <a:solidFill>
                  <a:srgbClr val="656565"/>
                </a:solidFill>
                <a:latin typeface="Lato"/>
                <a:ea typeface="Lato"/>
                <a:cs typeface="Lato"/>
                <a:sym typeface="Lato"/>
              </a:defRPr>
            </a:lvl1pPr>
            <a:lvl2pPr marL="685800" indent="-228600" algn="l" defTabSz="914400" rtl="0" eaLnBrk="1" latinLnBrk="0" hangingPunct="1">
              <a:lnSpc>
                <a:spcPct val="120000"/>
              </a:lnSpc>
              <a:spcBef>
                <a:spcPts val="600"/>
              </a:spcBef>
              <a:spcAft>
                <a:spcPts val="600"/>
              </a:spcAft>
              <a:buFont typeface="微软雅黑" panose="020B0503020204020204" pitchFamily="34" charset="-12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600"/>
              </a:spcBef>
              <a:spcAft>
                <a:spcPts val="600"/>
              </a:spcAft>
              <a:buFont typeface="微软雅黑" panose="020B0503020204020204" pitchFamily="34" charset="-122"/>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spcAft>
                <a:spcPts val="600"/>
              </a:spcAft>
              <a:buFont typeface="微软雅黑" panose="020B0503020204020204" pitchFamily="34" charset="-122"/>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spcAft>
                <a:spcPts val="600"/>
              </a:spcAft>
              <a:buFont typeface="微软雅黑" panose="020B0503020204020204" pitchFamily="34" charset="-12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solidFill>
                  <a:srgbClr val="000000"/>
                </a:solidFill>
              </a:defRPr>
            </a:pPr>
            <a:r>
              <a:rPr lang="zh-CN" altLang="en-US" kern="0" dirty="0">
                <a:solidFill>
                  <a:schemeClr val="tx1"/>
                </a:solidFill>
                <a:latin typeface="微软雅黑" panose="020B0503020204020204" pitchFamily="34" charset="-122"/>
                <a:ea typeface="微软雅黑" panose="020B0503020204020204" pitchFamily="34" charset="-122"/>
              </a:rPr>
              <a:t>数据导入</a:t>
            </a:r>
          </a:p>
        </p:txBody>
      </p:sp>
      <p:sp>
        <p:nvSpPr>
          <p:cNvPr id="14" name="Shape 154">
            <a:extLst>
              <a:ext uri="{FF2B5EF4-FFF2-40B4-BE49-F238E27FC236}">
                <a16:creationId xmlns:a16="http://schemas.microsoft.com/office/drawing/2014/main" id="{DF84EDDC-844E-4F06-AABF-40AFD0AEB36F}"/>
              </a:ext>
            </a:extLst>
          </p:cNvPr>
          <p:cNvSpPr txBox="1">
            <a:spLocks/>
          </p:cNvSpPr>
          <p:nvPr/>
        </p:nvSpPr>
        <p:spPr>
          <a:xfrm>
            <a:off x="5811153" y="1560421"/>
            <a:ext cx="569694" cy="1040166"/>
          </a:xfrm>
          <a:prstGeom prst="rect">
            <a:avLst/>
          </a:prstGeom>
          <a:ln w="12700">
            <a:miter lim="400000"/>
          </a:ln>
          <a:extLst>
            <a:ext uri="{C572A759-6A51-4108-AA02-DFA0A04FC94B}">
              <ma14:wrappingTextBoxFlag xmlns:p14="http://schemas.microsoft.com/office/powerpoint/2010/main" xmlns:p15="http://schemas.microsoft.com/office/powerpoint/2012/main" xmlns="" xmlns:ma14="http://schemas.microsoft.com/office/mac/drawingml/2011/main" val="1"/>
            </a:ext>
          </a:extLst>
        </p:spPr>
        <p:txBody>
          <a:bodyPr vert="horz" lIns="0" tIns="0" rIns="0" bIns="0" rtlCol="0">
            <a:noAutofit/>
          </a:bodyPr>
          <a:lstStyle>
            <a:lvl1pPr marL="228600" indent="-228600" algn="l" defTabSz="647700" rtl="0" eaLnBrk="1" latinLnBrk="0" hangingPunct="1">
              <a:lnSpc>
                <a:spcPct val="120000"/>
              </a:lnSpc>
              <a:spcBef>
                <a:spcPts val="1700"/>
              </a:spcBef>
              <a:spcAft>
                <a:spcPts val="600"/>
              </a:spcAft>
              <a:buFont typeface="Wingdings" panose="05000000000000000000" pitchFamily="2" charset="2"/>
              <a:buChar char="l"/>
              <a:defRPr sz="1800" kern="1200">
                <a:solidFill>
                  <a:srgbClr val="656565"/>
                </a:solidFill>
                <a:latin typeface="Lato"/>
                <a:ea typeface="Lato"/>
                <a:cs typeface="Lato"/>
                <a:sym typeface="Lato"/>
              </a:defRPr>
            </a:lvl1pPr>
            <a:lvl2pPr marL="685800" indent="-228600" algn="l" defTabSz="914400" rtl="0" eaLnBrk="1" latinLnBrk="0" hangingPunct="1">
              <a:lnSpc>
                <a:spcPct val="120000"/>
              </a:lnSpc>
              <a:spcBef>
                <a:spcPts val="600"/>
              </a:spcBef>
              <a:spcAft>
                <a:spcPts val="600"/>
              </a:spcAft>
              <a:buFont typeface="微软雅黑" panose="020B0503020204020204" pitchFamily="34" charset="-12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600"/>
              </a:spcBef>
              <a:spcAft>
                <a:spcPts val="600"/>
              </a:spcAft>
              <a:buFont typeface="微软雅黑" panose="020B0503020204020204" pitchFamily="34" charset="-122"/>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spcAft>
                <a:spcPts val="600"/>
              </a:spcAft>
              <a:buFont typeface="微软雅黑" panose="020B0503020204020204" pitchFamily="34" charset="-122"/>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spcAft>
                <a:spcPts val="600"/>
              </a:spcAft>
              <a:buFont typeface="微软雅黑" panose="020B0503020204020204" pitchFamily="34" charset="-12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solidFill>
                  <a:srgbClr val="000000"/>
                </a:solidFill>
              </a:defRPr>
            </a:pPr>
            <a:r>
              <a:rPr lang="zh-CN" altLang="en-US" kern="0" dirty="0">
                <a:solidFill>
                  <a:schemeClr val="tx1"/>
                </a:solidFill>
                <a:latin typeface="微软雅黑" panose="020B0503020204020204" pitchFamily="34" charset="-122"/>
                <a:ea typeface="微软雅黑" panose="020B0503020204020204" pitchFamily="34" charset="-122"/>
              </a:rPr>
              <a:t>数据分析</a:t>
            </a:r>
          </a:p>
        </p:txBody>
      </p:sp>
      <p:sp>
        <p:nvSpPr>
          <p:cNvPr id="15" name="Shape 154">
            <a:extLst>
              <a:ext uri="{FF2B5EF4-FFF2-40B4-BE49-F238E27FC236}">
                <a16:creationId xmlns:a16="http://schemas.microsoft.com/office/drawing/2014/main" id="{13B7F653-3BFB-496F-B27C-BB00EC8F61E7}"/>
              </a:ext>
            </a:extLst>
          </p:cNvPr>
          <p:cNvSpPr txBox="1">
            <a:spLocks/>
          </p:cNvSpPr>
          <p:nvPr/>
        </p:nvSpPr>
        <p:spPr>
          <a:xfrm>
            <a:off x="698500" y="4777496"/>
            <a:ext cx="569694" cy="1040166"/>
          </a:xfrm>
          <a:prstGeom prst="rect">
            <a:avLst/>
          </a:prstGeom>
          <a:ln w="12700">
            <a:miter lim="400000"/>
          </a:ln>
          <a:extLst>
            <a:ext uri="{C572A759-6A51-4108-AA02-DFA0A04FC94B}">
              <ma14:wrappingTextBoxFlag xmlns:p14="http://schemas.microsoft.com/office/powerpoint/2010/main" xmlns:p15="http://schemas.microsoft.com/office/powerpoint/2012/main" xmlns="" xmlns:ma14="http://schemas.microsoft.com/office/mac/drawingml/2011/main" val="1"/>
            </a:ext>
          </a:extLst>
        </p:spPr>
        <p:txBody>
          <a:bodyPr vert="horz" lIns="0" tIns="0" rIns="0" bIns="0" rtlCol="0">
            <a:noAutofit/>
          </a:bodyPr>
          <a:lstStyle>
            <a:lvl1pPr marL="228600" indent="-228600" algn="l" defTabSz="647700" rtl="0" eaLnBrk="1" latinLnBrk="0" hangingPunct="1">
              <a:lnSpc>
                <a:spcPct val="120000"/>
              </a:lnSpc>
              <a:spcBef>
                <a:spcPts val="1700"/>
              </a:spcBef>
              <a:spcAft>
                <a:spcPts val="600"/>
              </a:spcAft>
              <a:buFont typeface="Wingdings" panose="05000000000000000000" pitchFamily="2" charset="2"/>
              <a:buChar char="l"/>
              <a:defRPr sz="1800" kern="1200">
                <a:solidFill>
                  <a:srgbClr val="656565"/>
                </a:solidFill>
                <a:latin typeface="Lato"/>
                <a:ea typeface="Lato"/>
                <a:cs typeface="Lato"/>
                <a:sym typeface="Lato"/>
              </a:defRPr>
            </a:lvl1pPr>
            <a:lvl2pPr marL="685800" indent="-228600" algn="l" defTabSz="914400" rtl="0" eaLnBrk="1" latinLnBrk="0" hangingPunct="1">
              <a:lnSpc>
                <a:spcPct val="120000"/>
              </a:lnSpc>
              <a:spcBef>
                <a:spcPts val="600"/>
              </a:spcBef>
              <a:spcAft>
                <a:spcPts val="600"/>
              </a:spcAft>
              <a:buFont typeface="微软雅黑" panose="020B0503020204020204" pitchFamily="34" charset="-12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600"/>
              </a:spcBef>
              <a:spcAft>
                <a:spcPts val="600"/>
              </a:spcAft>
              <a:buFont typeface="微软雅黑" panose="020B0503020204020204" pitchFamily="34" charset="-122"/>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spcAft>
                <a:spcPts val="600"/>
              </a:spcAft>
              <a:buFont typeface="微软雅黑" panose="020B0503020204020204" pitchFamily="34" charset="-122"/>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spcAft>
                <a:spcPts val="600"/>
              </a:spcAft>
              <a:buFont typeface="微软雅黑" panose="020B0503020204020204" pitchFamily="34" charset="-12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solidFill>
                  <a:srgbClr val="000000"/>
                </a:solidFill>
              </a:defRPr>
            </a:pPr>
            <a:r>
              <a:rPr lang="zh-CN" altLang="en-US" kern="0" dirty="0">
                <a:solidFill>
                  <a:schemeClr val="tx1"/>
                </a:solidFill>
                <a:latin typeface="微软雅黑" panose="020B0503020204020204" pitchFamily="34" charset="-122"/>
                <a:ea typeface="微软雅黑" panose="020B0503020204020204" pitchFamily="34" charset="-122"/>
              </a:rPr>
              <a:t>模型训练</a:t>
            </a:r>
          </a:p>
        </p:txBody>
      </p:sp>
      <p:sp>
        <p:nvSpPr>
          <p:cNvPr id="16" name="Shape 154">
            <a:extLst>
              <a:ext uri="{FF2B5EF4-FFF2-40B4-BE49-F238E27FC236}">
                <a16:creationId xmlns:a16="http://schemas.microsoft.com/office/drawing/2014/main" id="{B42BF988-4787-4964-A8E7-C357594D9495}"/>
              </a:ext>
            </a:extLst>
          </p:cNvPr>
          <p:cNvSpPr txBox="1">
            <a:spLocks/>
          </p:cNvSpPr>
          <p:nvPr/>
        </p:nvSpPr>
        <p:spPr>
          <a:xfrm>
            <a:off x="5811153" y="4777496"/>
            <a:ext cx="569694" cy="1040166"/>
          </a:xfrm>
          <a:prstGeom prst="rect">
            <a:avLst/>
          </a:prstGeom>
          <a:ln w="12700">
            <a:miter lim="400000"/>
          </a:ln>
          <a:extLst>
            <a:ext uri="{C572A759-6A51-4108-AA02-DFA0A04FC94B}">
              <ma14:wrappingTextBoxFlag xmlns:p14="http://schemas.microsoft.com/office/powerpoint/2010/main" xmlns:p15="http://schemas.microsoft.com/office/powerpoint/2012/main" xmlns="" xmlns:ma14="http://schemas.microsoft.com/office/mac/drawingml/2011/main" val="1"/>
            </a:ext>
          </a:extLst>
        </p:spPr>
        <p:txBody>
          <a:bodyPr vert="horz" lIns="0" tIns="0" rIns="0" bIns="0" rtlCol="0">
            <a:noAutofit/>
          </a:bodyPr>
          <a:lstStyle>
            <a:lvl1pPr marL="228600" indent="-228600" algn="l" defTabSz="647700" rtl="0" eaLnBrk="1" latinLnBrk="0" hangingPunct="1">
              <a:lnSpc>
                <a:spcPct val="120000"/>
              </a:lnSpc>
              <a:spcBef>
                <a:spcPts val="1700"/>
              </a:spcBef>
              <a:spcAft>
                <a:spcPts val="600"/>
              </a:spcAft>
              <a:buFont typeface="Wingdings" panose="05000000000000000000" pitchFamily="2" charset="2"/>
              <a:buChar char="l"/>
              <a:defRPr sz="1800" kern="1200">
                <a:solidFill>
                  <a:srgbClr val="656565"/>
                </a:solidFill>
                <a:latin typeface="Lato"/>
                <a:ea typeface="Lato"/>
                <a:cs typeface="Lato"/>
                <a:sym typeface="Lato"/>
              </a:defRPr>
            </a:lvl1pPr>
            <a:lvl2pPr marL="685800" indent="-228600" algn="l" defTabSz="914400" rtl="0" eaLnBrk="1" latinLnBrk="0" hangingPunct="1">
              <a:lnSpc>
                <a:spcPct val="120000"/>
              </a:lnSpc>
              <a:spcBef>
                <a:spcPts val="600"/>
              </a:spcBef>
              <a:spcAft>
                <a:spcPts val="600"/>
              </a:spcAft>
              <a:buFont typeface="微软雅黑" panose="020B0503020204020204" pitchFamily="34" charset="-122"/>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600"/>
              </a:spcBef>
              <a:spcAft>
                <a:spcPts val="600"/>
              </a:spcAft>
              <a:buFont typeface="微软雅黑" panose="020B0503020204020204" pitchFamily="34" charset="-122"/>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600"/>
              </a:spcBef>
              <a:spcAft>
                <a:spcPts val="600"/>
              </a:spcAft>
              <a:buFont typeface="微软雅黑" panose="020B0503020204020204" pitchFamily="34" charset="-122"/>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600"/>
              </a:spcBef>
              <a:spcAft>
                <a:spcPts val="600"/>
              </a:spcAft>
              <a:buFont typeface="微软雅黑" panose="020B0503020204020204" pitchFamily="34" charset="-12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defRPr>
                <a:solidFill>
                  <a:srgbClr val="000000"/>
                </a:solidFill>
              </a:defRPr>
            </a:pPr>
            <a:r>
              <a:rPr lang="zh-CN" altLang="en-US" kern="0" dirty="0">
                <a:solidFill>
                  <a:schemeClr val="tx1"/>
                </a:solidFill>
                <a:latin typeface="微软雅黑" panose="020B0503020204020204" pitchFamily="34" charset="-122"/>
                <a:ea typeface="微软雅黑" panose="020B0503020204020204" pitchFamily="34" charset="-122"/>
              </a:rPr>
              <a:t>结果反馈</a:t>
            </a:r>
          </a:p>
        </p:txBody>
      </p:sp>
    </p:spTree>
    <p:extLst>
      <p:ext uri="{BB962C8B-B14F-4D97-AF65-F5344CB8AC3E}">
        <p14:creationId xmlns:p14="http://schemas.microsoft.com/office/powerpoint/2010/main" val="109383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200"/>
                                  </p:stCondLst>
                                  <p:childTnLst>
                                    <p:set>
                                      <p:cBhvr>
                                        <p:cTn id="6" fill="hold"/>
                                        <p:tgtEl>
                                          <p:spTgt spid="13"/>
                                        </p:tgtEl>
                                        <p:attrNameLst>
                                          <p:attrName>style.visibility</p:attrName>
                                        </p:attrNameLst>
                                      </p:cBhvr>
                                      <p:to>
                                        <p:strVal val="visible"/>
                                      </p:to>
                                    </p:set>
                                    <p:anim calcmode="lin" valueType="num">
                                      <p:cBhvr>
                                        <p:cTn id="7" dur="700" fill="hold"/>
                                        <p:tgtEl>
                                          <p:spTgt spid="13"/>
                                        </p:tgtEl>
                                        <p:attrNameLst>
                                          <p:attrName>ppt_x</p:attrName>
                                        </p:attrNameLst>
                                      </p:cBhvr>
                                      <p:tavLst>
                                        <p:tav tm="0">
                                          <p:val>
                                            <p:strVal val="0-#ppt_w/2"/>
                                          </p:val>
                                        </p:tav>
                                        <p:tav tm="100000">
                                          <p:val>
                                            <p:strVal val="#ppt_x"/>
                                          </p:val>
                                        </p:tav>
                                      </p:tavLst>
                                    </p:anim>
                                    <p:anim calcmode="lin" valueType="num">
                                      <p:cBhvr>
                                        <p:cTn id="8" dur="7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900"/>
                            </p:stCondLst>
                            <p:childTnLst>
                              <p:par>
                                <p:cTn id="10" presetID="2" presetClass="entr" presetSubtype="8" fill="hold" grpId="0" nodeType="afterEffect">
                                  <p:stCondLst>
                                    <p:cond delay="200"/>
                                  </p:stCondLst>
                                  <p:childTnLst>
                                    <p:set>
                                      <p:cBhvr>
                                        <p:cTn id="11" fill="hold"/>
                                        <p:tgtEl>
                                          <p:spTgt spid="14"/>
                                        </p:tgtEl>
                                        <p:attrNameLst>
                                          <p:attrName>style.visibility</p:attrName>
                                        </p:attrNameLst>
                                      </p:cBhvr>
                                      <p:to>
                                        <p:strVal val="visible"/>
                                      </p:to>
                                    </p:set>
                                    <p:anim calcmode="lin" valueType="num">
                                      <p:cBhvr>
                                        <p:cTn id="12" dur="700" fill="hold"/>
                                        <p:tgtEl>
                                          <p:spTgt spid="14"/>
                                        </p:tgtEl>
                                        <p:attrNameLst>
                                          <p:attrName>ppt_x</p:attrName>
                                        </p:attrNameLst>
                                      </p:cBhvr>
                                      <p:tavLst>
                                        <p:tav tm="0">
                                          <p:val>
                                            <p:strVal val="0-#ppt_w/2"/>
                                          </p:val>
                                        </p:tav>
                                        <p:tav tm="100000">
                                          <p:val>
                                            <p:strVal val="#ppt_x"/>
                                          </p:val>
                                        </p:tav>
                                      </p:tavLst>
                                    </p:anim>
                                    <p:anim calcmode="lin" valueType="num">
                                      <p:cBhvr>
                                        <p:cTn id="13" dur="7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800"/>
                            </p:stCondLst>
                            <p:childTnLst>
                              <p:par>
                                <p:cTn id="15" presetID="2" presetClass="entr" presetSubtype="8" fill="hold" grpId="0" nodeType="afterEffect">
                                  <p:stCondLst>
                                    <p:cond delay="200"/>
                                  </p:stCondLst>
                                  <p:childTnLst>
                                    <p:set>
                                      <p:cBhvr>
                                        <p:cTn id="16" fill="hold"/>
                                        <p:tgtEl>
                                          <p:spTgt spid="15"/>
                                        </p:tgtEl>
                                        <p:attrNameLst>
                                          <p:attrName>style.visibility</p:attrName>
                                        </p:attrNameLst>
                                      </p:cBhvr>
                                      <p:to>
                                        <p:strVal val="visible"/>
                                      </p:to>
                                    </p:set>
                                    <p:anim calcmode="lin" valueType="num">
                                      <p:cBhvr>
                                        <p:cTn id="17" dur="700" fill="hold"/>
                                        <p:tgtEl>
                                          <p:spTgt spid="15"/>
                                        </p:tgtEl>
                                        <p:attrNameLst>
                                          <p:attrName>ppt_x</p:attrName>
                                        </p:attrNameLst>
                                      </p:cBhvr>
                                      <p:tavLst>
                                        <p:tav tm="0">
                                          <p:val>
                                            <p:strVal val="0-#ppt_w/2"/>
                                          </p:val>
                                        </p:tav>
                                        <p:tav tm="100000">
                                          <p:val>
                                            <p:strVal val="#ppt_x"/>
                                          </p:val>
                                        </p:tav>
                                      </p:tavLst>
                                    </p:anim>
                                    <p:anim calcmode="lin" valueType="num">
                                      <p:cBhvr>
                                        <p:cTn id="18" dur="700" fill="hold"/>
                                        <p:tgtEl>
                                          <p:spTgt spid="15"/>
                                        </p:tgtEl>
                                        <p:attrNameLst>
                                          <p:attrName>ppt_y</p:attrName>
                                        </p:attrNameLst>
                                      </p:cBhvr>
                                      <p:tavLst>
                                        <p:tav tm="0">
                                          <p:val>
                                            <p:strVal val="#ppt_y"/>
                                          </p:val>
                                        </p:tav>
                                        <p:tav tm="100000">
                                          <p:val>
                                            <p:strVal val="#ppt_y"/>
                                          </p:val>
                                        </p:tav>
                                      </p:tavLst>
                                    </p:anim>
                                  </p:childTnLst>
                                </p:cTn>
                              </p:par>
                            </p:childTnLst>
                          </p:cTn>
                        </p:par>
                        <p:par>
                          <p:cTn id="19" fill="hold">
                            <p:stCondLst>
                              <p:cond delay="2700"/>
                            </p:stCondLst>
                            <p:childTnLst>
                              <p:par>
                                <p:cTn id="20" presetID="2" presetClass="entr" presetSubtype="8" fill="hold" grpId="0" nodeType="afterEffect">
                                  <p:stCondLst>
                                    <p:cond delay="200"/>
                                  </p:stCondLst>
                                  <p:childTnLst>
                                    <p:set>
                                      <p:cBhvr>
                                        <p:cTn id="21" fill="hold"/>
                                        <p:tgtEl>
                                          <p:spTgt spid="16"/>
                                        </p:tgtEl>
                                        <p:attrNameLst>
                                          <p:attrName>style.visibility</p:attrName>
                                        </p:attrNameLst>
                                      </p:cBhvr>
                                      <p:to>
                                        <p:strVal val="visible"/>
                                      </p:to>
                                    </p:set>
                                    <p:anim calcmode="lin" valueType="num">
                                      <p:cBhvr>
                                        <p:cTn id="22" dur="700" fill="hold"/>
                                        <p:tgtEl>
                                          <p:spTgt spid="16"/>
                                        </p:tgtEl>
                                        <p:attrNameLst>
                                          <p:attrName>ppt_x</p:attrName>
                                        </p:attrNameLst>
                                      </p:cBhvr>
                                      <p:tavLst>
                                        <p:tav tm="0">
                                          <p:val>
                                            <p:strVal val="0-#ppt_w/2"/>
                                          </p:val>
                                        </p:tav>
                                        <p:tav tm="100000">
                                          <p:val>
                                            <p:strVal val="#ppt_x"/>
                                          </p:val>
                                        </p:tav>
                                      </p:tavLst>
                                    </p:anim>
                                    <p:anim calcmode="lin" valueType="num">
                                      <p:cBhvr>
                                        <p:cTn id="23" dur="7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advAuto="0"/>
      <p:bldP spid="14" grpId="0" animBg="1" advAuto="0"/>
      <p:bldP spid="15" grpId="0" animBg="1" advAuto="0"/>
      <p:bldP spid="16" grpId="0" animBg="1" advAuto="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简易云平台 </a:t>
            </a:r>
            <a:r>
              <a:rPr lang="en-US" altLang="zh-CN" dirty="0"/>
              <a:t>– </a:t>
            </a:r>
            <a:r>
              <a:rPr lang="zh-CN" altLang="en-US" dirty="0"/>
              <a:t>自定义算法平台</a:t>
            </a:r>
            <a:endParaRPr lang="zh-CN" dirty="0"/>
          </a:p>
        </p:txBody>
      </p:sp>
      <p:sp>
        <p:nvSpPr>
          <p:cNvPr id="3" name="内容占位符 2">
            <a:extLst>
              <a:ext uri="{FF2B5EF4-FFF2-40B4-BE49-F238E27FC236}">
                <a16:creationId xmlns:a16="http://schemas.microsoft.com/office/drawing/2014/main" id="{B16B476C-3F06-4606-A24F-9D5C9D7DD4AB}"/>
              </a:ext>
            </a:extLst>
          </p:cNvPr>
          <p:cNvSpPr>
            <a:spLocks noGrp="1"/>
          </p:cNvSpPr>
          <p:nvPr>
            <p:ph idx="1"/>
          </p:nvPr>
        </p:nvSpPr>
        <p:spPr/>
        <p:txBody>
          <a:bodyPr/>
          <a:lstStyle/>
          <a:p>
            <a:endParaRPr lang="zh-CN" altLang="en-US" dirty="0"/>
          </a:p>
        </p:txBody>
      </p:sp>
      <p:pic>
        <p:nvPicPr>
          <p:cNvPr id="22" name="图片 21">
            <a:extLst>
              <a:ext uri="{FF2B5EF4-FFF2-40B4-BE49-F238E27FC236}">
                <a16:creationId xmlns:a16="http://schemas.microsoft.com/office/drawing/2014/main" id="{1F96E6F3-87D1-45D4-B749-9F0D4404F1C9}"/>
              </a:ext>
            </a:extLst>
          </p:cNvPr>
          <p:cNvPicPr/>
          <p:nvPr/>
        </p:nvPicPr>
        <p:blipFill>
          <a:blip r:embed="rId3"/>
          <a:stretch>
            <a:fillRect/>
          </a:stretch>
        </p:blipFill>
        <p:spPr>
          <a:xfrm>
            <a:off x="545352" y="1605275"/>
            <a:ext cx="5366089" cy="3470064"/>
          </a:xfrm>
          <a:prstGeom prst="rect">
            <a:avLst/>
          </a:prstGeom>
        </p:spPr>
      </p:pic>
      <p:pic>
        <p:nvPicPr>
          <p:cNvPr id="23" name="图片 22">
            <a:extLst>
              <a:ext uri="{FF2B5EF4-FFF2-40B4-BE49-F238E27FC236}">
                <a16:creationId xmlns:a16="http://schemas.microsoft.com/office/drawing/2014/main" id="{ABB6F9F0-33C9-41C7-B2C4-6519BC1B9BB2}"/>
              </a:ext>
            </a:extLst>
          </p:cNvPr>
          <p:cNvPicPr/>
          <p:nvPr/>
        </p:nvPicPr>
        <p:blipFill>
          <a:blip r:embed="rId4"/>
          <a:stretch>
            <a:fillRect/>
          </a:stretch>
        </p:blipFill>
        <p:spPr>
          <a:xfrm>
            <a:off x="5911442" y="1605274"/>
            <a:ext cx="5735206" cy="3470063"/>
          </a:xfrm>
          <a:prstGeom prst="rect">
            <a:avLst/>
          </a:prstGeom>
        </p:spPr>
      </p:pic>
      <p:sp>
        <p:nvSpPr>
          <p:cNvPr id="24" name="文本框 23">
            <a:extLst>
              <a:ext uri="{FF2B5EF4-FFF2-40B4-BE49-F238E27FC236}">
                <a16:creationId xmlns:a16="http://schemas.microsoft.com/office/drawing/2014/main" id="{6DE2E09A-A93A-4810-B9CF-5E5600FA099F}"/>
              </a:ext>
            </a:extLst>
          </p:cNvPr>
          <p:cNvSpPr txBox="1"/>
          <p:nvPr/>
        </p:nvSpPr>
        <p:spPr>
          <a:xfrm>
            <a:off x="1542220" y="5121472"/>
            <a:ext cx="9255807" cy="307777"/>
          </a:xfrm>
          <a:prstGeom prst="rect">
            <a:avLst/>
          </a:prstGeom>
          <a:noFill/>
        </p:spPr>
        <p:txBody>
          <a:bodyPr wrap="square" rtlCol="0">
            <a:spAutoFit/>
          </a:bodyPr>
          <a:lstStyle/>
          <a:p>
            <a:pPr algn="ctr"/>
            <a:r>
              <a:rPr lang="zh-CN" altLang="en-US" sz="1400" dirty="0"/>
              <a:t>算法模块的调用与调试</a:t>
            </a:r>
            <a:endParaRPr lang="en-US" altLang="zh-CN" sz="1400" dirty="0"/>
          </a:p>
        </p:txBody>
      </p:sp>
      <p:sp>
        <p:nvSpPr>
          <p:cNvPr id="25" name="文本框 24">
            <a:extLst>
              <a:ext uri="{FF2B5EF4-FFF2-40B4-BE49-F238E27FC236}">
                <a16:creationId xmlns:a16="http://schemas.microsoft.com/office/drawing/2014/main" id="{09A1287A-BC1D-4272-B749-E67F6CB33FED}"/>
              </a:ext>
            </a:extLst>
          </p:cNvPr>
          <p:cNvSpPr txBox="1"/>
          <p:nvPr/>
        </p:nvSpPr>
        <p:spPr>
          <a:xfrm>
            <a:off x="429034" y="977900"/>
            <a:ext cx="9255807" cy="307777"/>
          </a:xfrm>
          <a:prstGeom prst="rect">
            <a:avLst/>
          </a:prstGeom>
          <a:noFill/>
        </p:spPr>
        <p:txBody>
          <a:bodyPr wrap="square" rtlCol="0">
            <a:spAutoFit/>
          </a:bodyPr>
          <a:lstStyle/>
          <a:p>
            <a:r>
              <a:rPr lang="zh-CN" altLang="en-US" sz="1400" dirty="0">
                <a:latin typeface="+mn-ea"/>
              </a:rPr>
              <a:t>由</a:t>
            </a:r>
            <a:r>
              <a:rPr lang="en-US" altLang="zh-CN" sz="1400" dirty="0">
                <a:latin typeface="+mn-ea"/>
              </a:rPr>
              <a:t>C++</a:t>
            </a:r>
            <a:r>
              <a:rPr lang="zh-CN" altLang="en-US" sz="1400" dirty="0">
                <a:latin typeface="+mn-ea"/>
              </a:rPr>
              <a:t>、</a:t>
            </a:r>
            <a:r>
              <a:rPr lang="en-US" altLang="zh-CN" sz="1400" dirty="0">
                <a:latin typeface="+mn-ea"/>
              </a:rPr>
              <a:t>Python</a:t>
            </a:r>
            <a:r>
              <a:rPr lang="zh-CN" altLang="en-US" sz="1400" dirty="0">
                <a:latin typeface="+mn-ea"/>
              </a:rPr>
              <a:t>编写通用性算法模块，封装成</a:t>
            </a:r>
            <a:r>
              <a:rPr lang="en-US" altLang="zh-CN" sz="1400" dirty="0">
                <a:latin typeface="+mn-ea"/>
              </a:rPr>
              <a:t>web</a:t>
            </a:r>
            <a:r>
              <a:rPr lang="zh-CN" altLang="en-US" sz="1400" dirty="0">
                <a:latin typeface="+mn-ea"/>
              </a:rPr>
              <a:t>端组件，可视化调用。</a:t>
            </a:r>
            <a:endParaRPr lang="en-US" altLang="zh-CN" sz="1400" dirty="0">
              <a:latin typeface="+mn-ea"/>
            </a:endParaRPr>
          </a:p>
        </p:txBody>
      </p:sp>
    </p:spTree>
    <p:extLst>
      <p:ext uri="{BB962C8B-B14F-4D97-AF65-F5344CB8AC3E}">
        <p14:creationId xmlns:p14="http://schemas.microsoft.com/office/powerpoint/2010/main" val="24365516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简易云平台 </a:t>
            </a:r>
            <a:r>
              <a:rPr lang="en-US" altLang="zh-CN" dirty="0"/>
              <a:t>– </a:t>
            </a:r>
            <a:r>
              <a:rPr lang="zh-CN" altLang="en-US" dirty="0"/>
              <a:t>自定义算法平台</a:t>
            </a:r>
            <a:endParaRPr lang="zh-CN" dirty="0"/>
          </a:p>
        </p:txBody>
      </p:sp>
      <p:sp>
        <p:nvSpPr>
          <p:cNvPr id="3" name="内容占位符 2">
            <a:extLst>
              <a:ext uri="{FF2B5EF4-FFF2-40B4-BE49-F238E27FC236}">
                <a16:creationId xmlns:a16="http://schemas.microsoft.com/office/drawing/2014/main" id="{B16B476C-3F06-4606-A24F-9D5C9D7DD4AB}"/>
              </a:ext>
            </a:extLst>
          </p:cNvPr>
          <p:cNvSpPr>
            <a:spLocks noGrp="1"/>
          </p:cNvSpPr>
          <p:nvPr>
            <p:ph idx="1"/>
          </p:nvPr>
        </p:nvSpPr>
        <p:spPr/>
        <p:txBody>
          <a:bodyPr/>
          <a:lstStyle/>
          <a:p>
            <a:endParaRPr lang="zh-CN" altLang="en-US" dirty="0"/>
          </a:p>
        </p:txBody>
      </p:sp>
      <p:sp>
        <p:nvSpPr>
          <p:cNvPr id="24" name="文本框 23">
            <a:extLst>
              <a:ext uri="{FF2B5EF4-FFF2-40B4-BE49-F238E27FC236}">
                <a16:creationId xmlns:a16="http://schemas.microsoft.com/office/drawing/2014/main" id="{6DE2E09A-A93A-4810-B9CF-5E5600FA099F}"/>
              </a:ext>
            </a:extLst>
          </p:cNvPr>
          <p:cNvSpPr txBox="1"/>
          <p:nvPr/>
        </p:nvSpPr>
        <p:spPr>
          <a:xfrm>
            <a:off x="1340883" y="5275360"/>
            <a:ext cx="9255807" cy="307777"/>
          </a:xfrm>
          <a:prstGeom prst="rect">
            <a:avLst/>
          </a:prstGeom>
          <a:noFill/>
        </p:spPr>
        <p:txBody>
          <a:bodyPr wrap="square" rtlCol="0">
            <a:spAutoFit/>
          </a:bodyPr>
          <a:lstStyle/>
          <a:p>
            <a:pPr algn="ctr"/>
            <a:r>
              <a:rPr lang="zh-CN" altLang="en-US" sz="1400" dirty="0"/>
              <a:t>算法模块的新建与相关说明</a:t>
            </a:r>
          </a:p>
        </p:txBody>
      </p:sp>
      <p:sp>
        <p:nvSpPr>
          <p:cNvPr id="25" name="文本框 24">
            <a:extLst>
              <a:ext uri="{FF2B5EF4-FFF2-40B4-BE49-F238E27FC236}">
                <a16:creationId xmlns:a16="http://schemas.microsoft.com/office/drawing/2014/main" id="{09A1287A-BC1D-4272-B749-E67F6CB33FED}"/>
              </a:ext>
            </a:extLst>
          </p:cNvPr>
          <p:cNvSpPr txBox="1"/>
          <p:nvPr/>
        </p:nvSpPr>
        <p:spPr>
          <a:xfrm>
            <a:off x="429034" y="977900"/>
            <a:ext cx="9255807" cy="307777"/>
          </a:xfrm>
          <a:prstGeom prst="rect">
            <a:avLst/>
          </a:prstGeom>
          <a:noFill/>
        </p:spPr>
        <p:txBody>
          <a:bodyPr wrap="square" rtlCol="0">
            <a:spAutoFit/>
          </a:bodyPr>
          <a:lstStyle/>
          <a:p>
            <a:r>
              <a:rPr lang="zh-CN" altLang="en-US" sz="1400" dirty="0">
                <a:latin typeface="+mn-ea"/>
              </a:rPr>
              <a:t>算法模块可扩展，支持不同行业的开发人员新建及上传新的算法模块，添加模块评价机制，保证新增模块的可用性</a:t>
            </a:r>
          </a:p>
        </p:txBody>
      </p:sp>
      <p:pic>
        <p:nvPicPr>
          <p:cNvPr id="8" name="图片 7">
            <a:extLst>
              <a:ext uri="{FF2B5EF4-FFF2-40B4-BE49-F238E27FC236}">
                <a16:creationId xmlns:a16="http://schemas.microsoft.com/office/drawing/2014/main" id="{D4053A5E-37BB-4F00-B3B7-B3D10180047F}"/>
              </a:ext>
            </a:extLst>
          </p:cNvPr>
          <p:cNvPicPr/>
          <p:nvPr/>
        </p:nvPicPr>
        <p:blipFill>
          <a:blip r:embed="rId3"/>
          <a:stretch>
            <a:fillRect/>
          </a:stretch>
        </p:blipFill>
        <p:spPr>
          <a:xfrm>
            <a:off x="527960" y="1736528"/>
            <a:ext cx="5274310" cy="3270462"/>
          </a:xfrm>
          <a:prstGeom prst="rect">
            <a:avLst/>
          </a:prstGeom>
        </p:spPr>
      </p:pic>
      <p:pic>
        <p:nvPicPr>
          <p:cNvPr id="9" name="图片 8">
            <a:extLst>
              <a:ext uri="{FF2B5EF4-FFF2-40B4-BE49-F238E27FC236}">
                <a16:creationId xmlns:a16="http://schemas.microsoft.com/office/drawing/2014/main" id="{8DCE16E6-00EC-4F2B-80F5-F882326CCC27}"/>
              </a:ext>
            </a:extLst>
          </p:cNvPr>
          <p:cNvPicPr/>
          <p:nvPr/>
        </p:nvPicPr>
        <p:blipFill>
          <a:blip r:embed="rId4"/>
          <a:stretch>
            <a:fillRect/>
          </a:stretch>
        </p:blipFill>
        <p:spPr>
          <a:xfrm>
            <a:off x="5802269" y="1736528"/>
            <a:ext cx="5520691" cy="3270462"/>
          </a:xfrm>
          <a:prstGeom prst="rect">
            <a:avLst/>
          </a:prstGeom>
        </p:spPr>
      </p:pic>
    </p:spTree>
    <p:extLst>
      <p:ext uri="{BB962C8B-B14F-4D97-AF65-F5344CB8AC3E}">
        <p14:creationId xmlns:p14="http://schemas.microsoft.com/office/powerpoint/2010/main" val="28468772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2020609" y="2490498"/>
            <a:ext cx="1941792"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05</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6096000" y="2422883"/>
            <a:ext cx="3962399"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使用与效果</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8"/>
            <a:ext cx="6095999" cy="1"/>
          </a:xfrm>
          <a:prstGeom prst="line">
            <a:avLst/>
          </a:prstGeom>
        </p:spPr>
        <p:style>
          <a:lnRef idx="1">
            <a:schemeClr val="accent3"/>
          </a:lnRef>
          <a:fillRef idx="0">
            <a:schemeClr val="accent3"/>
          </a:fillRef>
          <a:effectRef idx="0">
            <a:schemeClr val="accent3"/>
          </a:effectRef>
          <a:fontRef idx="minor">
            <a:schemeClr val="tx1"/>
          </a:fontRef>
        </p:style>
      </p:cxnSp>
      <p:sp>
        <p:nvSpPr>
          <p:cNvPr id="11" name="文本框 10">
            <a:extLst>
              <a:ext uri="{FF2B5EF4-FFF2-40B4-BE49-F238E27FC236}">
                <a16:creationId xmlns:a16="http://schemas.microsoft.com/office/drawing/2014/main" id="{9D3384DB-C218-44D5-A861-C16DB045FBC2}"/>
              </a:ext>
            </a:extLst>
          </p:cNvPr>
          <p:cNvSpPr txBox="1"/>
          <p:nvPr/>
        </p:nvSpPr>
        <p:spPr bwMode="auto">
          <a:xfrm>
            <a:off x="5043055" y="3397297"/>
            <a:ext cx="5015345" cy="400110"/>
          </a:xfrm>
          <a:prstGeom prst="rect">
            <a:avLst/>
          </a:prstGeom>
          <a:noFill/>
          <a:ln>
            <a:noFill/>
          </a:ln>
          <a:effectLst/>
        </p:spPr>
        <p:txBody>
          <a:bodyPr wrap="square" anchor="ctr">
            <a:spAutoFit/>
          </a:bodyPr>
          <a:lstStyle/>
          <a:p>
            <a:pPr algn="r" eaLnBrk="1" fontAlgn="auto" hangingPunct="1">
              <a:spcBef>
                <a:spcPts val="0"/>
              </a:spcBef>
              <a:spcAft>
                <a:spcPts val="0"/>
              </a:spcAft>
              <a:defRPr/>
            </a:pPr>
            <a:r>
              <a:rPr lang="zh-CN" altLang="en-US" sz="2000" b="1" spc="150" dirty="0">
                <a:solidFill>
                  <a:schemeClr val="bg2">
                    <a:lumMod val="75000"/>
                  </a:schemeClr>
                </a:solidFill>
                <a:latin typeface="微软雅黑" panose="020B0503020204020204" pitchFamily="34" charset="-122"/>
                <a:ea typeface="微软雅黑" panose="020B0503020204020204" pitchFamily="34" charset="-122"/>
              </a:rPr>
              <a:t>快速上手</a:t>
            </a:r>
            <a:r>
              <a:rPr lang="en-US" altLang="zh-CN" sz="2000" b="1" spc="150" dirty="0">
                <a:solidFill>
                  <a:schemeClr val="bg2">
                    <a:lumMod val="75000"/>
                  </a:schemeClr>
                </a:solidFill>
                <a:latin typeface="微软雅黑" panose="020B0503020204020204" pitchFamily="34" charset="-122"/>
                <a:ea typeface="微软雅黑" panose="020B0503020204020204" pitchFamily="34" charset="-122"/>
              </a:rPr>
              <a:t>---</a:t>
            </a:r>
            <a:r>
              <a:rPr lang="zh-CN" altLang="en-US" sz="2000" b="1" spc="150" dirty="0">
                <a:solidFill>
                  <a:schemeClr val="bg2">
                    <a:lumMod val="75000"/>
                  </a:schemeClr>
                </a:solidFill>
                <a:latin typeface="微软雅黑" panose="020B0503020204020204" pitchFamily="34" charset="-122"/>
                <a:ea typeface="微软雅黑" panose="020B0503020204020204" pitchFamily="34" charset="-122"/>
              </a:rPr>
              <a:t>最终效果</a:t>
            </a:r>
          </a:p>
        </p:txBody>
      </p:sp>
    </p:spTree>
    <p:extLst>
      <p:ext uri="{BB962C8B-B14F-4D97-AF65-F5344CB8AC3E}">
        <p14:creationId xmlns:p14="http://schemas.microsoft.com/office/powerpoint/2010/main" val="247208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601663" y="69850"/>
            <a:ext cx="10795000" cy="854075"/>
          </a:xfrm>
        </p:spPr>
        <p:txBody>
          <a:bodyPr/>
          <a:lstStyle/>
          <a:p>
            <a:pPr eaLnBrk="1" hangingPunct="1"/>
            <a:r>
              <a:rPr lang="zh-CN" altLang="en-US" dirty="0"/>
              <a:t>快速上手</a:t>
            </a:r>
          </a:p>
        </p:txBody>
      </p:sp>
      <p:sp>
        <p:nvSpPr>
          <p:cNvPr id="24" name="六边形 23"/>
          <p:cNvSpPr/>
          <p:nvPr/>
        </p:nvSpPr>
        <p:spPr bwMode="auto">
          <a:xfrm rot="5400000">
            <a:off x="2659244" y="2325886"/>
            <a:ext cx="1384300" cy="1258888"/>
          </a:xfrm>
          <a:prstGeom prst="hexagon">
            <a:avLst>
              <a:gd name="adj" fmla="val 26941"/>
              <a:gd name="vf" fmla="val 115470"/>
            </a:avLst>
          </a:prstGeom>
          <a:solidFill>
            <a:schemeClr val="accent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nvGrpSpPr>
          <p:cNvPr id="26" name="组合 62"/>
          <p:cNvGrpSpPr/>
          <p:nvPr/>
        </p:nvGrpSpPr>
        <p:grpSpPr bwMode="auto">
          <a:xfrm>
            <a:off x="601663" y="4039943"/>
            <a:ext cx="1836000" cy="772176"/>
            <a:chOff x="794617" y="4665645"/>
            <a:chExt cx="2511426" cy="771903"/>
          </a:xfrm>
        </p:grpSpPr>
        <p:sp>
          <p:nvSpPr>
            <p:cNvPr id="27" name="矩形 63"/>
            <p:cNvSpPr>
              <a:spLocks noChangeArrowheads="1"/>
            </p:cNvSpPr>
            <p:nvPr/>
          </p:nvSpPr>
          <p:spPr bwMode="auto">
            <a:xfrm>
              <a:off x="794617" y="5129880"/>
              <a:ext cx="2511426" cy="30766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用户注册企业账号</a:t>
              </a:r>
            </a:p>
          </p:txBody>
        </p:sp>
        <p:sp>
          <p:nvSpPr>
            <p:cNvPr id="28" name="矩形 64"/>
            <p:cNvSpPr>
              <a:spLocks noChangeArrowheads="1"/>
            </p:cNvSpPr>
            <p:nvPr/>
          </p:nvSpPr>
          <p:spPr bwMode="auto">
            <a:xfrm>
              <a:off x="1068894" y="4665645"/>
              <a:ext cx="1962872"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latin typeface="微软雅黑" panose="020B0503020204020204" pitchFamily="34" charset="-122"/>
                  <a:ea typeface="微软雅黑" panose="020B0503020204020204" pitchFamily="34" charset="-122"/>
                </a:rPr>
                <a:t>注册账号</a:t>
              </a:r>
              <a:endParaRPr lang="zh-CN" altLang="en-US" b="1" dirty="0"/>
            </a:p>
          </p:txBody>
        </p:sp>
      </p:grpSp>
      <p:grpSp>
        <p:nvGrpSpPr>
          <p:cNvPr id="2" name="组合 1"/>
          <p:cNvGrpSpPr/>
          <p:nvPr/>
        </p:nvGrpSpPr>
        <p:grpSpPr>
          <a:xfrm>
            <a:off x="890220" y="2263180"/>
            <a:ext cx="1258887" cy="1384300"/>
            <a:chOff x="1325563" y="2163233"/>
            <a:chExt cx="1258887" cy="1384300"/>
          </a:xfrm>
        </p:grpSpPr>
        <p:sp>
          <p:nvSpPr>
            <p:cNvPr id="5" name="六边形 4"/>
            <p:cNvSpPr/>
            <p:nvPr/>
          </p:nvSpPr>
          <p:spPr bwMode="auto">
            <a:xfrm rot="5400000">
              <a:off x="1262857" y="2225939"/>
              <a:ext cx="1384300" cy="1258887"/>
            </a:xfrm>
            <a:prstGeom prst="hexagon">
              <a:avLst>
                <a:gd name="adj" fmla="val 26941"/>
                <a:gd name="vf" fmla="val 115470"/>
              </a:avLst>
            </a:prstGeom>
            <a:solidFill>
              <a:schemeClr val="accent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9" name="Freeform 92"/>
            <p:cNvSpPr/>
            <p:nvPr/>
          </p:nvSpPr>
          <p:spPr>
            <a:xfrm>
              <a:off x="1581835" y="2493186"/>
              <a:ext cx="746343" cy="724392"/>
            </a:xfrm>
            <a:custGeom>
              <a:avLst/>
              <a:gdLst/>
              <a:ahLst/>
              <a:cxnLst>
                <a:cxn ang="0">
                  <a:pos x="wd2" y="hd2"/>
                </a:cxn>
                <a:cxn ang="5400000">
                  <a:pos x="wd2" y="hd2"/>
                </a:cxn>
                <a:cxn ang="10800000">
                  <a:pos x="wd2" y="hd2"/>
                </a:cxn>
                <a:cxn ang="16200000">
                  <a:pos x="wd2" y="hd2"/>
                </a:cxn>
              </a:cxnLst>
              <a:rect l="0" t="0" r="r" b="b"/>
              <a:pathLst>
                <a:path w="21600" h="21600" extrusionOk="0">
                  <a:moveTo>
                    <a:pt x="20171" y="0"/>
                  </a:moveTo>
                  <a:cubicBezTo>
                    <a:pt x="11594" y="0"/>
                    <a:pt x="11594" y="0"/>
                    <a:pt x="11594" y="0"/>
                  </a:cubicBezTo>
                  <a:cubicBezTo>
                    <a:pt x="10800" y="0"/>
                    <a:pt x="10165" y="655"/>
                    <a:pt x="10165" y="1473"/>
                  </a:cubicBezTo>
                  <a:cubicBezTo>
                    <a:pt x="10165" y="3600"/>
                    <a:pt x="10165" y="3600"/>
                    <a:pt x="10165" y="3600"/>
                  </a:cubicBezTo>
                  <a:cubicBezTo>
                    <a:pt x="5400" y="3600"/>
                    <a:pt x="5400" y="3600"/>
                    <a:pt x="5400" y="3600"/>
                  </a:cubicBezTo>
                  <a:cubicBezTo>
                    <a:pt x="1112" y="3600"/>
                    <a:pt x="1112" y="3600"/>
                    <a:pt x="1112" y="3600"/>
                  </a:cubicBezTo>
                  <a:cubicBezTo>
                    <a:pt x="476" y="3600"/>
                    <a:pt x="0" y="4091"/>
                    <a:pt x="0" y="4582"/>
                  </a:cubicBezTo>
                  <a:cubicBezTo>
                    <a:pt x="0" y="20618"/>
                    <a:pt x="0" y="20618"/>
                    <a:pt x="0" y="20618"/>
                  </a:cubicBezTo>
                  <a:cubicBezTo>
                    <a:pt x="0" y="21109"/>
                    <a:pt x="476" y="21600"/>
                    <a:pt x="1112" y="21600"/>
                  </a:cubicBezTo>
                  <a:cubicBezTo>
                    <a:pt x="5400" y="21600"/>
                    <a:pt x="5400" y="21600"/>
                    <a:pt x="5400" y="21600"/>
                  </a:cubicBezTo>
                  <a:cubicBezTo>
                    <a:pt x="11118" y="21600"/>
                    <a:pt x="11118" y="21600"/>
                    <a:pt x="11118" y="21600"/>
                  </a:cubicBezTo>
                  <a:cubicBezTo>
                    <a:pt x="15406" y="21600"/>
                    <a:pt x="15406" y="21600"/>
                    <a:pt x="15406" y="21600"/>
                  </a:cubicBezTo>
                  <a:cubicBezTo>
                    <a:pt x="16041" y="21600"/>
                    <a:pt x="16518" y="21109"/>
                    <a:pt x="16518" y="20618"/>
                  </a:cubicBezTo>
                  <a:cubicBezTo>
                    <a:pt x="16518" y="8836"/>
                    <a:pt x="16518" y="8836"/>
                    <a:pt x="16518" y="8836"/>
                  </a:cubicBezTo>
                  <a:cubicBezTo>
                    <a:pt x="20171" y="8836"/>
                    <a:pt x="20171" y="8836"/>
                    <a:pt x="20171" y="8836"/>
                  </a:cubicBezTo>
                  <a:cubicBezTo>
                    <a:pt x="20965" y="8836"/>
                    <a:pt x="21600" y="8182"/>
                    <a:pt x="21600" y="7364"/>
                  </a:cubicBezTo>
                  <a:cubicBezTo>
                    <a:pt x="21600" y="1473"/>
                    <a:pt x="21600" y="1473"/>
                    <a:pt x="21600" y="1473"/>
                  </a:cubicBezTo>
                  <a:cubicBezTo>
                    <a:pt x="21600" y="655"/>
                    <a:pt x="20965" y="0"/>
                    <a:pt x="20171" y="0"/>
                  </a:cubicBezTo>
                  <a:close/>
                  <a:moveTo>
                    <a:pt x="2224" y="6382"/>
                  </a:moveTo>
                  <a:cubicBezTo>
                    <a:pt x="2224" y="6055"/>
                    <a:pt x="2382" y="6055"/>
                    <a:pt x="2541" y="6055"/>
                  </a:cubicBezTo>
                  <a:cubicBezTo>
                    <a:pt x="10165" y="6055"/>
                    <a:pt x="10165" y="6055"/>
                    <a:pt x="10165" y="6055"/>
                  </a:cubicBezTo>
                  <a:cubicBezTo>
                    <a:pt x="10165" y="7364"/>
                    <a:pt x="10165" y="7364"/>
                    <a:pt x="10165" y="7364"/>
                  </a:cubicBezTo>
                  <a:cubicBezTo>
                    <a:pt x="10165" y="7364"/>
                    <a:pt x="10165" y="7364"/>
                    <a:pt x="10165" y="7527"/>
                  </a:cubicBezTo>
                  <a:cubicBezTo>
                    <a:pt x="2541" y="7527"/>
                    <a:pt x="2541" y="7527"/>
                    <a:pt x="2541" y="7527"/>
                  </a:cubicBezTo>
                  <a:cubicBezTo>
                    <a:pt x="2382" y="7527"/>
                    <a:pt x="2224" y="7364"/>
                    <a:pt x="2224" y="7036"/>
                  </a:cubicBezTo>
                  <a:lnTo>
                    <a:pt x="2224" y="6382"/>
                  </a:lnTo>
                  <a:close/>
                  <a:moveTo>
                    <a:pt x="14453" y="18982"/>
                  </a:moveTo>
                  <a:cubicBezTo>
                    <a:pt x="14453" y="19145"/>
                    <a:pt x="14453" y="19309"/>
                    <a:pt x="14135" y="19309"/>
                  </a:cubicBezTo>
                  <a:cubicBezTo>
                    <a:pt x="2541" y="19309"/>
                    <a:pt x="2541" y="19309"/>
                    <a:pt x="2541" y="19309"/>
                  </a:cubicBezTo>
                  <a:cubicBezTo>
                    <a:pt x="2382" y="19309"/>
                    <a:pt x="2224" y="19145"/>
                    <a:pt x="2224" y="18982"/>
                  </a:cubicBezTo>
                  <a:cubicBezTo>
                    <a:pt x="2224" y="18164"/>
                    <a:pt x="2224" y="18164"/>
                    <a:pt x="2224" y="18164"/>
                  </a:cubicBezTo>
                  <a:cubicBezTo>
                    <a:pt x="2224" y="18000"/>
                    <a:pt x="2382" y="17836"/>
                    <a:pt x="2541" y="17836"/>
                  </a:cubicBezTo>
                  <a:cubicBezTo>
                    <a:pt x="14135" y="17836"/>
                    <a:pt x="14135" y="17836"/>
                    <a:pt x="14135" y="17836"/>
                  </a:cubicBezTo>
                  <a:cubicBezTo>
                    <a:pt x="14453" y="17836"/>
                    <a:pt x="14453" y="18000"/>
                    <a:pt x="14453" y="18164"/>
                  </a:cubicBezTo>
                  <a:lnTo>
                    <a:pt x="14453" y="18982"/>
                  </a:lnTo>
                  <a:close/>
                  <a:moveTo>
                    <a:pt x="14453" y="16036"/>
                  </a:moveTo>
                  <a:cubicBezTo>
                    <a:pt x="14453" y="16200"/>
                    <a:pt x="14453" y="16364"/>
                    <a:pt x="14135" y="16364"/>
                  </a:cubicBezTo>
                  <a:cubicBezTo>
                    <a:pt x="2541" y="16364"/>
                    <a:pt x="2541" y="16364"/>
                    <a:pt x="2541" y="16364"/>
                  </a:cubicBezTo>
                  <a:cubicBezTo>
                    <a:pt x="2382" y="16364"/>
                    <a:pt x="2224" y="16200"/>
                    <a:pt x="2224" y="16036"/>
                  </a:cubicBezTo>
                  <a:cubicBezTo>
                    <a:pt x="2224" y="15218"/>
                    <a:pt x="2224" y="15218"/>
                    <a:pt x="2224" y="15218"/>
                  </a:cubicBezTo>
                  <a:cubicBezTo>
                    <a:pt x="2224" y="15055"/>
                    <a:pt x="2382" y="14891"/>
                    <a:pt x="2541" y="14891"/>
                  </a:cubicBezTo>
                  <a:cubicBezTo>
                    <a:pt x="14135" y="14891"/>
                    <a:pt x="14135" y="14891"/>
                    <a:pt x="14135" y="14891"/>
                  </a:cubicBezTo>
                  <a:cubicBezTo>
                    <a:pt x="14453" y="14891"/>
                    <a:pt x="14453" y="15055"/>
                    <a:pt x="14453" y="15218"/>
                  </a:cubicBezTo>
                  <a:lnTo>
                    <a:pt x="14453" y="16036"/>
                  </a:lnTo>
                  <a:close/>
                  <a:moveTo>
                    <a:pt x="14453" y="12927"/>
                  </a:moveTo>
                  <a:cubicBezTo>
                    <a:pt x="14453" y="13091"/>
                    <a:pt x="14453" y="13255"/>
                    <a:pt x="14135" y="13255"/>
                  </a:cubicBezTo>
                  <a:cubicBezTo>
                    <a:pt x="2541" y="13255"/>
                    <a:pt x="2541" y="13255"/>
                    <a:pt x="2541" y="13255"/>
                  </a:cubicBezTo>
                  <a:cubicBezTo>
                    <a:pt x="2382" y="13255"/>
                    <a:pt x="2224" y="13091"/>
                    <a:pt x="2224" y="12927"/>
                  </a:cubicBezTo>
                  <a:cubicBezTo>
                    <a:pt x="2224" y="12109"/>
                    <a:pt x="2224" y="12109"/>
                    <a:pt x="2224" y="12109"/>
                  </a:cubicBezTo>
                  <a:cubicBezTo>
                    <a:pt x="2224" y="11945"/>
                    <a:pt x="2382" y="11782"/>
                    <a:pt x="2541" y="11782"/>
                  </a:cubicBezTo>
                  <a:cubicBezTo>
                    <a:pt x="14135" y="11782"/>
                    <a:pt x="14135" y="11782"/>
                    <a:pt x="14135" y="11782"/>
                  </a:cubicBezTo>
                  <a:cubicBezTo>
                    <a:pt x="14453" y="11782"/>
                    <a:pt x="14453" y="11945"/>
                    <a:pt x="14453" y="12109"/>
                  </a:cubicBezTo>
                  <a:lnTo>
                    <a:pt x="14453" y="12927"/>
                  </a:lnTo>
                  <a:close/>
                  <a:moveTo>
                    <a:pt x="14453" y="9982"/>
                  </a:moveTo>
                  <a:cubicBezTo>
                    <a:pt x="14453" y="10145"/>
                    <a:pt x="14453" y="10309"/>
                    <a:pt x="14135" y="10309"/>
                  </a:cubicBezTo>
                  <a:cubicBezTo>
                    <a:pt x="2541" y="10309"/>
                    <a:pt x="2541" y="10309"/>
                    <a:pt x="2541" y="10309"/>
                  </a:cubicBezTo>
                  <a:cubicBezTo>
                    <a:pt x="2382" y="10309"/>
                    <a:pt x="2224" y="10145"/>
                    <a:pt x="2224" y="9982"/>
                  </a:cubicBezTo>
                  <a:cubicBezTo>
                    <a:pt x="2224" y="9164"/>
                    <a:pt x="2224" y="9164"/>
                    <a:pt x="2224" y="9164"/>
                  </a:cubicBezTo>
                  <a:cubicBezTo>
                    <a:pt x="2224" y="9000"/>
                    <a:pt x="2382" y="8836"/>
                    <a:pt x="2541" y="8836"/>
                  </a:cubicBezTo>
                  <a:cubicBezTo>
                    <a:pt x="14135" y="8836"/>
                    <a:pt x="14135" y="8836"/>
                    <a:pt x="14135" y="8836"/>
                  </a:cubicBezTo>
                  <a:cubicBezTo>
                    <a:pt x="14453" y="8836"/>
                    <a:pt x="14453" y="9000"/>
                    <a:pt x="14453" y="9164"/>
                  </a:cubicBezTo>
                  <a:lnTo>
                    <a:pt x="14453" y="9982"/>
                  </a:lnTo>
                  <a:close/>
                  <a:moveTo>
                    <a:pt x="20012" y="6382"/>
                  </a:moveTo>
                  <a:cubicBezTo>
                    <a:pt x="20012" y="6873"/>
                    <a:pt x="19535" y="7364"/>
                    <a:pt x="19059" y="7364"/>
                  </a:cubicBezTo>
                  <a:cubicBezTo>
                    <a:pt x="12706" y="7364"/>
                    <a:pt x="12706" y="7364"/>
                    <a:pt x="12706" y="7364"/>
                  </a:cubicBezTo>
                  <a:cubicBezTo>
                    <a:pt x="12229" y="7364"/>
                    <a:pt x="11753" y="6873"/>
                    <a:pt x="11753" y="6382"/>
                  </a:cubicBezTo>
                  <a:cubicBezTo>
                    <a:pt x="11753" y="2618"/>
                    <a:pt x="11753" y="2618"/>
                    <a:pt x="11753" y="2618"/>
                  </a:cubicBezTo>
                  <a:cubicBezTo>
                    <a:pt x="11753" y="1964"/>
                    <a:pt x="12229" y="1636"/>
                    <a:pt x="12706" y="1636"/>
                  </a:cubicBezTo>
                  <a:cubicBezTo>
                    <a:pt x="19059" y="1636"/>
                    <a:pt x="19059" y="1636"/>
                    <a:pt x="19059" y="1636"/>
                  </a:cubicBezTo>
                  <a:cubicBezTo>
                    <a:pt x="19535" y="1636"/>
                    <a:pt x="20012" y="1964"/>
                    <a:pt x="20012" y="2618"/>
                  </a:cubicBezTo>
                  <a:lnTo>
                    <a:pt x="20012" y="6382"/>
                  </a:lnTo>
                  <a:close/>
                  <a:moveTo>
                    <a:pt x="13659" y="3927"/>
                  </a:moveTo>
                  <a:cubicBezTo>
                    <a:pt x="13341" y="3927"/>
                    <a:pt x="13024" y="4091"/>
                    <a:pt x="13024" y="4418"/>
                  </a:cubicBezTo>
                  <a:cubicBezTo>
                    <a:pt x="13024" y="4745"/>
                    <a:pt x="13341" y="4909"/>
                    <a:pt x="13659" y="4909"/>
                  </a:cubicBezTo>
                  <a:cubicBezTo>
                    <a:pt x="13976" y="4909"/>
                    <a:pt x="14135" y="4745"/>
                    <a:pt x="14135" y="4418"/>
                  </a:cubicBezTo>
                  <a:cubicBezTo>
                    <a:pt x="14135" y="4091"/>
                    <a:pt x="13976" y="3927"/>
                    <a:pt x="13659" y="3927"/>
                  </a:cubicBezTo>
                  <a:close/>
                  <a:moveTo>
                    <a:pt x="15882" y="3927"/>
                  </a:moveTo>
                  <a:cubicBezTo>
                    <a:pt x="15565" y="3927"/>
                    <a:pt x="15406" y="4091"/>
                    <a:pt x="15406" y="4418"/>
                  </a:cubicBezTo>
                  <a:cubicBezTo>
                    <a:pt x="15406" y="4745"/>
                    <a:pt x="15565" y="4909"/>
                    <a:pt x="15882" y="4909"/>
                  </a:cubicBezTo>
                  <a:cubicBezTo>
                    <a:pt x="16200" y="4909"/>
                    <a:pt x="16518" y="4745"/>
                    <a:pt x="16518" y="4418"/>
                  </a:cubicBezTo>
                  <a:cubicBezTo>
                    <a:pt x="16518" y="4091"/>
                    <a:pt x="16200" y="3927"/>
                    <a:pt x="15882" y="3927"/>
                  </a:cubicBezTo>
                  <a:close/>
                  <a:moveTo>
                    <a:pt x="18265" y="3927"/>
                  </a:moveTo>
                  <a:cubicBezTo>
                    <a:pt x="17947" y="3927"/>
                    <a:pt x="17629" y="4091"/>
                    <a:pt x="17629" y="4418"/>
                  </a:cubicBezTo>
                  <a:cubicBezTo>
                    <a:pt x="17629" y="4745"/>
                    <a:pt x="17947" y="4909"/>
                    <a:pt x="18265" y="4909"/>
                  </a:cubicBezTo>
                  <a:cubicBezTo>
                    <a:pt x="18424" y="4909"/>
                    <a:pt x="18741" y="4745"/>
                    <a:pt x="18741" y="4418"/>
                  </a:cubicBezTo>
                  <a:cubicBezTo>
                    <a:pt x="18741" y="4091"/>
                    <a:pt x="18424" y="3927"/>
                    <a:pt x="18265" y="3927"/>
                  </a:cubicBezTo>
                  <a:close/>
                </a:path>
              </a:pathLst>
            </a:custGeom>
            <a:solidFill>
              <a:schemeClr val="bg1"/>
            </a:solidFill>
            <a:ln w="12700" cap="flat">
              <a:noFill/>
              <a:miter lim="400000"/>
            </a:ln>
            <a:effectLst/>
          </p:spPr>
          <p:txBody>
            <a:bodyPr wrap="square" lIns="91439" tIns="91439" rIns="91439" bIns="91439" numCol="1" anchor="t">
              <a:noAutofit/>
            </a:bodyPr>
            <a:lstStyle/>
            <a:p>
              <a:endParaRPr/>
            </a:p>
          </p:txBody>
        </p:sp>
      </p:grpSp>
      <p:sp>
        <p:nvSpPr>
          <p:cNvPr id="58" name="六边形 57"/>
          <p:cNvSpPr/>
          <p:nvPr/>
        </p:nvSpPr>
        <p:spPr bwMode="auto">
          <a:xfrm rot="5400000">
            <a:off x="4490975" y="2325886"/>
            <a:ext cx="1384300" cy="1258888"/>
          </a:xfrm>
          <a:prstGeom prst="hexagon">
            <a:avLst>
              <a:gd name="adj" fmla="val 26941"/>
              <a:gd name="vf" fmla="val 115470"/>
            </a:avLst>
          </a:prstGeom>
          <a:solidFill>
            <a:schemeClr val="accent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9" name="六边形 58"/>
          <p:cNvSpPr/>
          <p:nvPr/>
        </p:nvSpPr>
        <p:spPr bwMode="auto">
          <a:xfrm rot="5400000">
            <a:off x="6322706" y="2325886"/>
            <a:ext cx="1384300" cy="1258888"/>
          </a:xfrm>
          <a:prstGeom prst="hexagon">
            <a:avLst>
              <a:gd name="adj" fmla="val 26941"/>
              <a:gd name="vf" fmla="val 115470"/>
            </a:avLst>
          </a:prstGeom>
          <a:solidFill>
            <a:schemeClr val="accent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0" name="六边形 59"/>
          <p:cNvSpPr/>
          <p:nvPr/>
        </p:nvSpPr>
        <p:spPr bwMode="auto">
          <a:xfrm rot="5400000">
            <a:off x="8154437" y="2325886"/>
            <a:ext cx="1384300" cy="1258888"/>
          </a:xfrm>
          <a:prstGeom prst="hexagon">
            <a:avLst>
              <a:gd name="adj" fmla="val 26941"/>
              <a:gd name="vf" fmla="val 115470"/>
            </a:avLst>
          </a:prstGeom>
          <a:solidFill>
            <a:schemeClr val="accent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1" name="六边形 60"/>
          <p:cNvSpPr/>
          <p:nvPr/>
        </p:nvSpPr>
        <p:spPr bwMode="auto">
          <a:xfrm rot="5400000">
            <a:off x="9986170" y="2325886"/>
            <a:ext cx="1384300" cy="1258888"/>
          </a:xfrm>
          <a:prstGeom prst="hexagon">
            <a:avLst>
              <a:gd name="adj" fmla="val 26941"/>
              <a:gd name="vf" fmla="val 115470"/>
            </a:avLst>
          </a:prstGeom>
          <a:solidFill>
            <a:schemeClr val="accent1">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nvGrpSpPr>
          <p:cNvPr id="63" name="组合 62"/>
          <p:cNvGrpSpPr/>
          <p:nvPr/>
        </p:nvGrpSpPr>
        <p:grpSpPr bwMode="auto">
          <a:xfrm>
            <a:off x="4171101" y="4039943"/>
            <a:ext cx="1836000" cy="772176"/>
            <a:chOff x="794617" y="4665645"/>
            <a:chExt cx="2511426" cy="771903"/>
          </a:xfrm>
        </p:grpSpPr>
        <p:sp>
          <p:nvSpPr>
            <p:cNvPr id="64" name="矩形 63"/>
            <p:cNvSpPr>
              <a:spLocks noChangeArrowheads="1"/>
            </p:cNvSpPr>
            <p:nvPr/>
          </p:nvSpPr>
          <p:spPr bwMode="auto">
            <a:xfrm>
              <a:off x="794617" y="5129880"/>
              <a:ext cx="2511426" cy="30766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企业支付费用</a:t>
              </a:r>
            </a:p>
          </p:txBody>
        </p:sp>
        <p:sp>
          <p:nvSpPr>
            <p:cNvPr id="65" name="矩形 64"/>
            <p:cNvSpPr>
              <a:spLocks noChangeArrowheads="1"/>
            </p:cNvSpPr>
            <p:nvPr/>
          </p:nvSpPr>
          <p:spPr bwMode="auto">
            <a:xfrm>
              <a:off x="1068895" y="4665645"/>
              <a:ext cx="1962872" cy="36920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latin typeface="微软雅黑" panose="020B0503020204020204" pitchFamily="34" charset="-122"/>
                  <a:ea typeface="微软雅黑" panose="020B0503020204020204" pitchFamily="34" charset="-122"/>
                </a:rPr>
                <a:t>支付费用</a:t>
              </a:r>
              <a:endParaRPr lang="zh-CN" altLang="en-US" b="1" dirty="0"/>
            </a:p>
          </p:txBody>
        </p:sp>
      </p:grpSp>
      <p:grpSp>
        <p:nvGrpSpPr>
          <p:cNvPr id="66" name="组合 65"/>
          <p:cNvGrpSpPr/>
          <p:nvPr/>
        </p:nvGrpSpPr>
        <p:grpSpPr bwMode="auto">
          <a:xfrm>
            <a:off x="5910264" y="4039942"/>
            <a:ext cx="1836000" cy="987619"/>
            <a:chOff x="794617" y="4665645"/>
            <a:chExt cx="2511426" cy="987270"/>
          </a:xfrm>
        </p:grpSpPr>
        <p:sp>
          <p:nvSpPr>
            <p:cNvPr id="67" name="矩形 66"/>
            <p:cNvSpPr>
              <a:spLocks noChangeArrowheads="1"/>
            </p:cNvSpPr>
            <p:nvPr/>
          </p:nvSpPr>
          <p:spPr bwMode="auto">
            <a:xfrm>
              <a:off x="794617" y="5129880"/>
              <a:ext cx="2511426" cy="5230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简睿捷为企业开通相应的云服务功能</a:t>
              </a:r>
            </a:p>
          </p:txBody>
        </p:sp>
        <p:sp>
          <p:nvSpPr>
            <p:cNvPr id="68" name="矩形 67"/>
            <p:cNvSpPr>
              <a:spLocks noChangeArrowheads="1"/>
            </p:cNvSpPr>
            <p:nvPr/>
          </p:nvSpPr>
          <p:spPr bwMode="auto">
            <a:xfrm>
              <a:off x="1068895" y="4665645"/>
              <a:ext cx="1962874" cy="369201"/>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latin typeface="微软雅黑" panose="020B0503020204020204" pitchFamily="34" charset="-122"/>
                  <a:ea typeface="微软雅黑" panose="020B0503020204020204" pitchFamily="34" charset="-122"/>
                </a:rPr>
                <a:t>开通云服务</a:t>
              </a:r>
              <a:endParaRPr lang="zh-CN" altLang="en-US" b="1" dirty="0"/>
            </a:p>
          </p:txBody>
        </p:sp>
      </p:grpSp>
      <p:grpSp>
        <p:nvGrpSpPr>
          <p:cNvPr id="69" name="组合 68"/>
          <p:cNvGrpSpPr/>
          <p:nvPr/>
        </p:nvGrpSpPr>
        <p:grpSpPr bwMode="auto">
          <a:xfrm>
            <a:off x="2433394" y="4039943"/>
            <a:ext cx="1836000" cy="772176"/>
            <a:chOff x="794617" y="4665645"/>
            <a:chExt cx="2511426" cy="771903"/>
          </a:xfrm>
        </p:grpSpPr>
        <p:sp>
          <p:nvSpPr>
            <p:cNvPr id="70" name="矩形 69"/>
            <p:cNvSpPr>
              <a:spLocks noChangeArrowheads="1"/>
            </p:cNvSpPr>
            <p:nvPr/>
          </p:nvSpPr>
          <p:spPr bwMode="auto">
            <a:xfrm>
              <a:off x="794617" y="5129880"/>
              <a:ext cx="2511426" cy="307668"/>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简睿捷审核账号</a:t>
              </a:r>
              <a:endParaRPr lang="en-US" altLang="zh-CN" sz="1400" dirty="0">
                <a:latin typeface="微软雅黑" panose="020B0503020204020204" pitchFamily="34" charset="-122"/>
                <a:ea typeface="微软雅黑" panose="020B0503020204020204" pitchFamily="34" charset="-122"/>
              </a:endParaRPr>
            </a:p>
          </p:txBody>
        </p:sp>
        <p:sp>
          <p:nvSpPr>
            <p:cNvPr id="71" name="矩形 70"/>
            <p:cNvSpPr>
              <a:spLocks noChangeArrowheads="1"/>
            </p:cNvSpPr>
            <p:nvPr/>
          </p:nvSpPr>
          <p:spPr bwMode="auto">
            <a:xfrm>
              <a:off x="1068894" y="4665645"/>
              <a:ext cx="1962872"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latin typeface="微软雅黑" panose="020B0503020204020204" pitchFamily="34" charset="-122"/>
                  <a:ea typeface="微软雅黑" panose="020B0503020204020204" pitchFamily="34" charset="-122"/>
                </a:rPr>
                <a:t>审核账号</a:t>
              </a:r>
              <a:endParaRPr lang="zh-CN" altLang="en-US" b="1" dirty="0"/>
            </a:p>
          </p:txBody>
        </p:sp>
      </p:grpSp>
      <p:grpSp>
        <p:nvGrpSpPr>
          <p:cNvPr id="72" name="组合 71"/>
          <p:cNvGrpSpPr/>
          <p:nvPr/>
        </p:nvGrpSpPr>
        <p:grpSpPr bwMode="auto">
          <a:xfrm>
            <a:off x="7941052" y="4039942"/>
            <a:ext cx="1836000" cy="987619"/>
            <a:chOff x="794617" y="4665645"/>
            <a:chExt cx="2511426" cy="987270"/>
          </a:xfrm>
        </p:grpSpPr>
        <p:sp>
          <p:nvSpPr>
            <p:cNvPr id="73" name="矩形 72"/>
            <p:cNvSpPr>
              <a:spLocks noChangeArrowheads="1"/>
            </p:cNvSpPr>
            <p:nvPr/>
          </p:nvSpPr>
          <p:spPr bwMode="auto">
            <a:xfrm>
              <a:off x="794617" y="5129880"/>
              <a:ext cx="2511426" cy="5230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为企业管理员提供在线培训服务</a:t>
              </a:r>
            </a:p>
          </p:txBody>
        </p:sp>
        <p:sp>
          <p:nvSpPr>
            <p:cNvPr id="74" name="矩形 73"/>
            <p:cNvSpPr>
              <a:spLocks noChangeArrowheads="1"/>
            </p:cNvSpPr>
            <p:nvPr/>
          </p:nvSpPr>
          <p:spPr bwMode="auto">
            <a:xfrm>
              <a:off x="1068895" y="4665645"/>
              <a:ext cx="1962873"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latin typeface="微软雅黑" panose="020B0503020204020204" pitchFamily="34" charset="-122"/>
                  <a:ea typeface="微软雅黑" panose="020B0503020204020204" pitchFamily="34" charset="-122"/>
                </a:rPr>
                <a:t>在线培训</a:t>
              </a:r>
              <a:endParaRPr lang="zh-CN" altLang="en-US" b="1" dirty="0"/>
            </a:p>
          </p:txBody>
        </p:sp>
      </p:grpSp>
      <p:grpSp>
        <p:nvGrpSpPr>
          <p:cNvPr id="75" name="组合 74"/>
          <p:cNvGrpSpPr/>
          <p:nvPr/>
        </p:nvGrpSpPr>
        <p:grpSpPr bwMode="auto">
          <a:xfrm>
            <a:off x="9760320" y="4039942"/>
            <a:ext cx="1836000" cy="987619"/>
            <a:chOff x="794617" y="4665645"/>
            <a:chExt cx="2511426" cy="987270"/>
          </a:xfrm>
        </p:grpSpPr>
        <p:sp>
          <p:nvSpPr>
            <p:cNvPr id="76" name="矩形 75"/>
            <p:cNvSpPr>
              <a:spLocks noChangeArrowheads="1"/>
            </p:cNvSpPr>
            <p:nvPr/>
          </p:nvSpPr>
          <p:spPr bwMode="auto">
            <a:xfrm>
              <a:off x="794617" y="5129880"/>
              <a:ext cx="2511426" cy="52303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1400" dirty="0">
                  <a:latin typeface="微软雅黑" panose="020B0503020204020204" pitchFamily="34" charset="-122"/>
                  <a:ea typeface="微软雅黑" panose="020B0503020204020204" pitchFamily="34" charset="-122"/>
                </a:rPr>
                <a:t>为企业提供日常问题的远程辅导</a:t>
              </a:r>
            </a:p>
          </p:txBody>
        </p:sp>
        <p:sp>
          <p:nvSpPr>
            <p:cNvPr id="77" name="矩形 76"/>
            <p:cNvSpPr>
              <a:spLocks noChangeArrowheads="1"/>
            </p:cNvSpPr>
            <p:nvPr/>
          </p:nvSpPr>
          <p:spPr bwMode="auto">
            <a:xfrm>
              <a:off x="1068895" y="4665645"/>
              <a:ext cx="1962873" cy="369332"/>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latin typeface="微软雅黑" panose="020B0503020204020204" pitchFamily="34" charset="-122"/>
                  <a:ea typeface="微软雅黑" panose="020B0503020204020204" pitchFamily="34" charset="-122"/>
                </a:rPr>
                <a:t>远程辅导</a:t>
              </a:r>
              <a:endParaRPr lang="zh-CN" altLang="en-US" b="1" dirty="0"/>
            </a:p>
          </p:txBody>
        </p:sp>
      </p:grpSp>
      <p:sp>
        <p:nvSpPr>
          <p:cNvPr id="78" name="Freeform 119"/>
          <p:cNvSpPr/>
          <p:nvPr/>
        </p:nvSpPr>
        <p:spPr>
          <a:xfrm>
            <a:off x="6669593" y="2615086"/>
            <a:ext cx="724391" cy="680489"/>
          </a:xfrm>
          <a:custGeom>
            <a:avLst/>
            <a:gdLst/>
            <a:ahLst/>
            <a:cxnLst>
              <a:cxn ang="0">
                <a:pos x="wd2" y="hd2"/>
              </a:cxn>
              <a:cxn ang="5400000">
                <a:pos x="wd2" y="hd2"/>
              </a:cxn>
              <a:cxn ang="10800000">
                <a:pos x="wd2" y="hd2"/>
              </a:cxn>
              <a:cxn ang="16200000">
                <a:pos x="wd2" y="hd2"/>
              </a:cxn>
            </a:cxnLst>
            <a:rect l="0" t="0" r="r" b="b"/>
            <a:pathLst>
              <a:path w="21600" h="21600" extrusionOk="0">
                <a:moveTo>
                  <a:pt x="15382" y="0"/>
                </a:moveTo>
                <a:cubicBezTo>
                  <a:pt x="12109" y="0"/>
                  <a:pt x="9327" y="2961"/>
                  <a:pt x="9327" y="6445"/>
                </a:cubicBezTo>
                <a:cubicBezTo>
                  <a:pt x="9327" y="8710"/>
                  <a:pt x="9327" y="8710"/>
                  <a:pt x="9327" y="8710"/>
                </a:cubicBezTo>
                <a:cubicBezTo>
                  <a:pt x="0" y="8710"/>
                  <a:pt x="0" y="8710"/>
                  <a:pt x="0" y="8710"/>
                </a:cubicBezTo>
                <a:cubicBezTo>
                  <a:pt x="0" y="21600"/>
                  <a:pt x="0" y="21600"/>
                  <a:pt x="0" y="21600"/>
                </a:cubicBezTo>
                <a:cubicBezTo>
                  <a:pt x="14727" y="21600"/>
                  <a:pt x="14727" y="21600"/>
                  <a:pt x="14727" y="21600"/>
                </a:cubicBezTo>
                <a:cubicBezTo>
                  <a:pt x="14727" y="8710"/>
                  <a:pt x="14727" y="8710"/>
                  <a:pt x="14727" y="8710"/>
                </a:cubicBezTo>
                <a:cubicBezTo>
                  <a:pt x="12109" y="8710"/>
                  <a:pt x="12109" y="8710"/>
                  <a:pt x="12109" y="8710"/>
                </a:cubicBezTo>
                <a:cubicBezTo>
                  <a:pt x="12109" y="6445"/>
                  <a:pt x="12109" y="6445"/>
                  <a:pt x="12109" y="6445"/>
                </a:cubicBezTo>
                <a:cubicBezTo>
                  <a:pt x="12109" y="4529"/>
                  <a:pt x="13582" y="2961"/>
                  <a:pt x="15382" y="2961"/>
                </a:cubicBezTo>
                <a:cubicBezTo>
                  <a:pt x="17345" y="2961"/>
                  <a:pt x="18818" y="4529"/>
                  <a:pt x="18818" y="6445"/>
                </a:cubicBezTo>
                <a:cubicBezTo>
                  <a:pt x="18818" y="8710"/>
                  <a:pt x="18818" y="8710"/>
                  <a:pt x="18818" y="8710"/>
                </a:cubicBezTo>
                <a:cubicBezTo>
                  <a:pt x="21600" y="8710"/>
                  <a:pt x="21600" y="8710"/>
                  <a:pt x="21600" y="8710"/>
                </a:cubicBezTo>
                <a:cubicBezTo>
                  <a:pt x="21600" y="6445"/>
                  <a:pt x="21600" y="6445"/>
                  <a:pt x="21600" y="6445"/>
                </a:cubicBezTo>
                <a:cubicBezTo>
                  <a:pt x="21600" y="2961"/>
                  <a:pt x="18818" y="0"/>
                  <a:pt x="15382" y="0"/>
                </a:cubicBezTo>
                <a:close/>
                <a:moveTo>
                  <a:pt x="8509" y="18290"/>
                </a:moveTo>
                <a:cubicBezTo>
                  <a:pt x="5564" y="18290"/>
                  <a:pt x="5564" y="18290"/>
                  <a:pt x="5564" y="18290"/>
                </a:cubicBezTo>
                <a:cubicBezTo>
                  <a:pt x="6218" y="15677"/>
                  <a:pt x="6218" y="15677"/>
                  <a:pt x="6218" y="15677"/>
                </a:cubicBezTo>
                <a:cubicBezTo>
                  <a:pt x="5727" y="15503"/>
                  <a:pt x="5400" y="14806"/>
                  <a:pt x="5400" y="14110"/>
                </a:cubicBezTo>
                <a:cubicBezTo>
                  <a:pt x="5400" y="13065"/>
                  <a:pt x="6055" y="12368"/>
                  <a:pt x="7036" y="12368"/>
                </a:cubicBezTo>
                <a:cubicBezTo>
                  <a:pt x="8018" y="12368"/>
                  <a:pt x="8673" y="13065"/>
                  <a:pt x="8673" y="14110"/>
                </a:cubicBezTo>
                <a:cubicBezTo>
                  <a:pt x="8673" y="14806"/>
                  <a:pt x="8345" y="15503"/>
                  <a:pt x="7855" y="15677"/>
                </a:cubicBezTo>
                <a:lnTo>
                  <a:pt x="8509" y="18290"/>
                </a:lnTo>
                <a:close/>
              </a:path>
            </a:pathLst>
          </a:custGeom>
          <a:solidFill>
            <a:srgbClr val="FFFFFF"/>
          </a:solidFill>
          <a:ln w="12700" cap="flat">
            <a:noFill/>
            <a:miter lim="400000"/>
          </a:ln>
          <a:effectLst/>
        </p:spPr>
        <p:txBody>
          <a:bodyPr wrap="square" lIns="91439" tIns="91439" rIns="91439" bIns="91439" numCol="1" anchor="t">
            <a:noAutofit/>
          </a:bodyPr>
          <a:lstStyle/>
          <a:p>
            <a:endParaRPr/>
          </a:p>
        </p:txBody>
      </p:sp>
      <p:sp>
        <p:nvSpPr>
          <p:cNvPr id="80" name="Freeform 155"/>
          <p:cNvSpPr/>
          <p:nvPr/>
        </p:nvSpPr>
        <p:spPr>
          <a:xfrm>
            <a:off x="4841125" y="2595330"/>
            <a:ext cx="684000" cy="720000"/>
          </a:xfrm>
          <a:custGeom>
            <a:avLst/>
            <a:gdLst/>
            <a:ahLst/>
            <a:cxnLst>
              <a:cxn ang="0">
                <a:pos x="wd2" y="hd2"/>
              </a:cxn>
              <a:cxn ang="5400000">
                <a:pos x="wd2" y="hd2"/>
              </a:cxn>
              <a:cxn ang="10800000">
                <a:pos x="wd2" y="hd2"/>
              </a:cxn>
              <a:cxn ang="16200000">
                <a:pos x="wd2" y="hd2"/>
              </a:cxn>
            </a:cxnLst>
            <a:rect l="0" t="0" r="r" b="b"/>
            <a:pathLst>
              <a:path w="21600" h="21600" extrusionOk="0">
                <a:moveTo>
                  <a:pt x="16200" y="15313"/>
                </a:moveTo>
                <a:cubicBezTo>
                  <a:pt x="20945" y="15313"/>
                  <a:pt x="20945" y="15313"/>
                  <a:pt x="20945" y="15313"/>
                </a:cubicBezTo>
                <a:cubicBezTo>
                  <a:pt x="21273" y="15313"/>
                  <a:pt x="21600" y="15636"/>
                  <a:pt x="21600" y="16119"/>
                </a:cubicBezTo>
                <a:cubicBezTo>
                  <a:pt x="21600" y="16442"/>
                  <a:pt x="21273" y="16764"/>
                  <a:pt x="20945" y="16764"/>
                </a:cubicBezTo>
                <a:cubicBezTo>
                  <a:pt x="16200" y="16764"/>
                  <a:pt x="16200" y="16764"/>
                  <a:pt x="16200" y="16764"/>
                </a:cubicBezTo>
                <a:cubicBezTo>
                  <a:pt x="15709" y="16764"/>
                  <a:pt x="15382" y="16442"/>
                  <a:pt x="15382" y="16119"/>
                </a:cubicBezTo>
                <a:cubicBezTo>
                  <a:pt x="15382" y="15636"/>
                  <a:pt x="15709" y="15313"/>
                  <a:pt x="16200" y="15313"/>
                </a:cubicBezTo>
                <a:close/>
                <a:moveTo>
                  <a:pt x="20945" y="17248"/>
                </a:moveTo>
                <a:cubicBezTo>
                  <a:pt x="16200" y="17248"/>
                  <a:pt x="16200" y="17248"/>
                  <a:pt x="16200" y="17248"/>
                </a:cubicBezTo>
                <a:cubicBezTo>
                  <a:pt x="15709" y="17248"/>
                  <a:pt x="15382" y="17570"/>
                  <a:pt x="15382" y="17893"/>
                </a:cubicBezTo>
                <a:cubicBezTo>
                  <a:pt x="15382" y="18376"/>
                  <a:pt x="15709" y="18699"/>
                  <a:pt x="16200" y="18699"/>
                </a:cubicBezTo>
                <a:cubicBezTo>
                  <a:pt x="20945" y="18699"/>
                  <a:pt x="20945" y="18699"/>
                  <a:pt x="20945" y="18699"/>
                </a:cubicBezTo>
                <a:cubicBezTo>
                  <a:pt x="21273" y="18699"/>
                  <a:pt x="21600" y="18376"/>
                  <a:pt x="21600" y="17893"/>
                </a:cubicBezTo>
                <a:cubicBezTo>
                  <a:pt x="21600" y="17570"/>
                  <a:pt x="21273" y="17248"/>
                  <a:pt x="20945" y="17248"/>
                </a:cubicBezTo>
                <a:close/>
                <a:moveTo>
                  <a:pt x="20945" y="19021"/>
                </a:moveTo>
                <a:cubicBezTo>
                  <a:pt x="16200" y="19021"/>
                  <a:pt x="16200" y="19021"/>
                  <a:pt x="16200" y="19021"/>
                </a:cubicBezTo>
                <a:cubicBezTo>
                  <a:pt x="15709" y="19021"/>
                  <a:pt x="15382" y="19343"/>
                  <a:pt x="15382" y="19827"/>
                </a:cubicBezTo>
                <a:cubicBezTo>
                  <a:pt x="15382" y="20149"/>
                  <a:pt x="15709" y="20472"/>
                  <a:pt x="16200" y="20472"/>
                </a:cubicBezTo>
                <a:cubicBezTo>
                  <a:pt x="20945" y="20472"/>
                  <a:pt x="20945" y="20472"/>
                  <a:pt x="20945" y="20472"/>
                </a:cubicBezTo>
                <a:cubicBezTo>
                  <a:pt x="21273" y="20472"/>
                  <a:pt x="21600" y="20149"/>
                  <a:pt x="21600" y="19827"/>
                </a:cubicBezTo>
                <a:cubicBezTo>
                  <a:pt x="21600" y="19343"/>
                  <a:pt x="21273" y="19021"/>
                  <a:pt x="20945" y="19021"/>
                </a:cubicBezTo>
                <a:close/>
                <a:moveTo>
                  <a:pt x="9655" y="18215"/>
                </a:moveTo>
                <a:cubicBezTo>
                  <a:pt x="9655" y="17409"/>
                  <a:pt x="9655" y="17409"/>
                  <a:pt x="9655" y="17409"/>
                </a:cubicBezTo>
                <a:cubicBezTo>
                  <a:pt x="9164" y="17409"/>
                  <a:pt x="8836" y="17248"/>
                  <a:pt x="8509" y="17087"/>
                </a:cubicBezTo>
                <a:cubicBezTo>
                  <a:pt x="8182" y="16925"/>
                  <a:pt x="7855" y="16764"/>
                  <a:pt x="7691" y="16603"/>
                </a:cubicBezTo>
                <a:cubicBezTo>
                  <a:pt x="7364" y="16281"/>
                  <a:pt x="7200" y="16119"/>
                  <a:pt x="7200" y="15797"/>
                </a:cubicBezTo>
                <a:cubicBezTo>
                  <a:pt x="7036" y="15636"/>
                  <a:pt x="7036" y="15313"/>
                  <a:pt x="7036" y="15152"/>
                </a:cubicBezTo>
                <a:cubicBezTo>
                  <a:pt x="7036" y="14991"/>
                  <a:pt x="7036" y="14830"/>
                  <a:pt x="7200" y="14669"/>
                </a:cubicBezTo>
                <a:cubicBezTo>
                  <a:pt x="7364" y="14507"/>
                  <a:pt x="7527" y="14346"/>
                  <a:pt x="7691" y="14346"/>
                </a:cubicBezTo>
                <a:cubicBezTo>
                  <a:pt x="7855" y="14346"/>
                  <a:pt x="8018" y="14507"/>
                  <a:pt x="8182" y="14507"/>
                </a:cubicBezTo>
                <a:cubicBezTo>
                  <a:pt x="8345" y="14669"/>
                  <a:pt x="8345" y="14669"/>
                  <a:pt x="8345" y="14830"/>
                </a:cubicBezTo>
                <a:cubicBezTo>
                  <a:pt x="8509" y="15152"/>
                  <a:pt x="8509" y="15313"/>
                  <a:pt x="8673" y="15475"/>
                </a:cubicBezTo>
                <a:cubicBezTo>
                  <a:pt x="8673" y="15636"/>
                  <a:pt x="8836" y="15797"/>
                  <a:pt x="9000" y="15958"/>
                </a:cubicBezTo>
                <a:cubicBezTo>
                  <a:pt x="9164" y="16119"/>
                  <a:pt x="9327" y="16281"/>
                  <a:pt x="9655" y="16281"/>
                </a:cubicBezTo>
                <a:cubicBezTo>
                  <a:pt x="9655" y="13701"/>
                  <a:pt x="9655" y="13701"/>
                  <a:pt x="9655" y="13701"/>
                </a:cubicBezTo>
                <a:cubicBezTo>
                  <a:pt x="9164" y="13540"/>
                  <a:pt x="8673" y="13379"/>
                  <a:pt x="8345" y="13218"/>
                </a:cubicBezTo>
                <a:cubicBezTo>
                  <a:pt x="8018" y="13057"/>
                  <a:pt x="7691" y="12896"/>
                  <a:pt x="7527" y="12573"/>
                </a:cubicBezTo>
                <a:cubicBezTo>
                  <a:pt x="7364" y="12251"/>
                  <a:pt x="7200" y="11928"/>
                  <a:pt x="7200" y="11445"/>
                </a:cubicBezTo>
                <a:cubicBezTo>
                  <a:pt x="7200" y="10800"/>
                  <a:pt x="7364" y="10316"/>
                  <a:pt x="7855" y="9833"/>
                </a:cubicBezTo>
                <a:cubicBezTo>
                  <a:pt x="8182" y="9510"/>
                  <a:pt x="8836" y="9188"/>
                  <a:pt x="9655" y="9188"/>
                </a:cubicBezTo>
                <a:cubicBezTo>
                  <a:pt x="9655" y="8543"/>
                  <a:pt x="9655" y="8543"/>
                  <a:pt x="9655" y="8543"/>
                </a:cubicBezTo>
                <a:cubicBezTo>
                  <a:pt x="9655" y="8221"/>
                  <a:pt x="9655" y="8060"/>
                  <a:pt x="9982" y="8060"/>
                </a:cubicBezTo>
                <a:cubicBezTo>
                  <a:pt x="10145" y="8060"/>
                  <a:pt x="10309" y="8221"/>
                  <a:pt x="10309" y="8543"/>
                </a:cubicBezTo>
                <a:cubicBezTo>
                  <a:pt x="10309" y="9188"/>
                  <a:pt x="10309" y="9188"/>
                  <a:pt x="10309" y="9188"/>
                </a:cubicBezTo>
                <a:cubicBezTo>
                  <a:pt x="10636" y="9188"/>
                  <a:pt x="10964" y="9349"/>
                  <a:pt x="11291" y="9349"/>
                </a:cubicBezTo>
                <a:cubicBezTo>
                  <a:pt x="11618" y="9510"/>
                  <a:pt x="11782" y="9672"/>
                  <a:pt x="12109" y="9994"/>
                </a:cubicBezTo>
                <a:cubicBezTo>
                  <a:pt x="12273" y="10155"/>
                  <a:pt x="12273" y="10316"/>
                  <a:pt x="12436" y="10478"/>
                </a:cubicBezTo>
                <a:cubicBezTo>
                  <a:pt x="12436" y="10800"/>
                  <a:pt x="12600" y="10961"/>
                  <a:pt x="12600" y="11122"/>
                </a:cubicBezTo>
                <a:cubicBezTo>
                  <a:pt x="12600" y="11284"/>
                  <a:pt x="12436" y="11445"/>
                  <a:pt x="12273" y="11606"/>
                </a:cubicBezTo>
                <a:cubicBezTo>
                  <a:pt x="12273" y="11606"/>
                  <a:pt x="12109" y="11767"/>
                  <a:pt x="11782" y="11767"/>
                </a:cubicBezTo>
                <a:cubicBezTo>
                  <a:pt x="11455" y="11767"/>
                  <a:pt x="11291" y="11606"/>
                  <a:pt x="11127" y="11122"/>
                </a:cubicBezTo>
                <a:cubicBezTo>
                  <a:pt x="10964" y="10639"/>
                  <a:pt x="10800" y="10478"/>
                  <a:pt x="10309" y="10316"/>
                </a:cubicBezTo>
                <a:cubicBezTo>
                  <a:pt x="10309" y="12573"/>
                  <a:pt x="10309" y="12573"/>
                  <a:pt x="10309" y="12573"/>
                </a:cubicBezTo>
                <a:cubicBezTo>
                  <a:pt x="10800" y="12573"/>
                  <a:pt x="11127" y="12734"/>
                  <a:pt x="11455" y="12896"/>
                </a:cubicBezTo>
                <a:cubicBezTo>
                  <a:pt x="11618" y="12896"/>
                  <a:pt x="11945" y="13057"/>
                  <a:pt x="12109" y="13379"/>
                </a:cubicBezTo>
                <a:cubicBezTo>
                  <a:pt x="12273" y="13540"/>
                  <a:pt x="12436" y="13701"/>
                  <a:pt x="12600" y="14024"/>
                </a:cubicBezTo>
                <a:cubicBezTo>
                  <a:pt x="12764" y="14346"/>
                  <a:pt x="12764" y="14669"/>
                  <a:pt x="12764" y="14991"/>
                </a:cubicBezTo>
                <a:cubicBezTo>
                  <a:pt x="12764" y="15313"/>
                  <a:pt x="12764" y="15797"/>
                  <a:pt x="12600" y="16119"/>
                </a:cubicBezTo>
                <a:cubicBezTo>
                  <a:pt x="12273" y="16442"/>
                  <a:pt x="12109" y="16764"/>
                  <a:pt x="11618" y="16925"/>
                </a:cubicBezTo>
                <a:cubicBezTo>
                  <a:pt x="11291" y="17248"/>
                  <a:pt x="10800" y="17409"/>
                  <a:pt x="10309" y="17409"/>
                </a:cubicBezTo>
                <a:cubicBezTo>
                  <a:pt x="10309" y="18215"/>
                  <a:pt x="10309" y="18215"/>
                  <a:pt x="10309" y="18215"/>
                </a:cubicBezTo>
                <a:cubicBezTo>
                  <a:pt x="10309" y="18376"/>
                  <a:pt x="10309" y="18537"/>
                  <a:pt x="10145" y="18699"/>
                </a:cubicBezTo>
                <a:cubicBezTo>
                  <a:pt x="10145" y="18699"/>
                  <a:pt x="10145" y="18699"/>
                  <a:pt x="9982" y="18699"/>
                </a:cubicBezTo>
                <a:cubicBezTo>
                  <a:pt x="9818" y="18699"/>
                  <a:pt x="9655" y="18699"/>
                  <a:pt x="9655" y="18699"/>
                </a:cubicBezTo>
                <a:cubicBezTo>
                  <a:pt x="9655" y="18537"/>
                  <a:pt x="9655" y="18376"/>
                  <a:pt x="9655" y="18215"/>
                </a:cubicBezTo>
                <a:close/>
                <a:moveTo>
                  <a:pt x="10309" y="16281"/>
                </a:moveTo>
                <a:cubicBezTo>
                  <a:pt x="10636" y="16281"/>
                  <a:pt x="10964" y="16119"/>
                  <a:pt x="11127" y="15958"/>
                </a:cubicBezTo>
                <a:cubicBezTo>
                  <a:pt x="11291" y="15636"/>
                  <a:pt x="11455" y="15475"/>
                  <a:pt x="11455" y="15152"/>
                </a:cubicBezTo>
                <a:cubicBezTo>
                  <a:pt x="11455" y="14830"/>
                  <a:pt x="11291" y="14507"/>
                  <a:pt x="11127" y="14346"/>
                </a:cubicBezTo>
                <a:cubicBezTo>
                  <a:pt x="10964" y="14185"/>
                  <a:pt x="10636" y="14024"/>
                  <a:pt x="10309" y="13863"/>
                </a:cubicBezTo>
                <a:lnTo>
                  <a:pt x="10309" y="16281"/>
                </a:lnTo>
                <a:close/>
                <a:moveTo>
                  <a:pt x="9655" y="12251"/>
                </a:moveTo>
                <a:cubicBezTo>
                  <a:pt x="9655" y="10155"/>
                  <a:pt x="9655" y="10155"/>
                  <a:pt x="9655" y="10155"/>
                </a:cubicBezTo>
                <a:cubicBezTo>
                  <a:pt x="9327" y="10316"/>
                  <a:pt x="9000" y="10478"/>
                  <a:pt x="8836" y="10639"/>
                </a:cubicBezTo>
                <a:cubicBezTo>
                  <a:pt x="8673" y="10800"/>
                  <a:pt x="8673" y="10961"/>
                  <a:pt x="8673" y="11284"/>
                </a:cubicBezTo>
                <a:cubicBezTo>
                  <a:pt x="8673" y="11606"/>
                  <a:pt x="8673" y="11767"/>
                  <a:pt x="8836" y="11928"/>
                </a:cubicBezTo>
                <a:cubicBezTo>
                  <a:pt x="9000" y="12090"/>
                  <a:pt x="9327" y="12251"/>
                  <a:pt x="9655" y="12251"/>
                </a:cubicBezTo>
                <a:close/>
                <a:moveTo>
                  <a:pt x="15055" y="19827"/>
                </a:moveTo>
                <a:cubicBezTo>
                  <a:pt x="15055" y="20149"/>
                  <a:pt x="15218" y="20472"/>
                  <a:pt x="15382" y="20633"/>
                </a:cubicBezTo>
                <a:cubicBezTo>
                  <a:pt x="13582" y="21439"/>
                  <a:pt x="11618" y="21600"/>
                  <a:pt x="10473" y="21600"/>
                </a:cubicBezTo>
                <a:cubicBezTo>
                  <a:pt x="10473" y="21600"/>
                  <a:pt x="10309" y="21600"/>
                  <a:pt x="10309" y="21600"/>
                </a:cubicBezTo>
                <a:cubicBezTo>
                  <a:pt x="9491" y="21600"/>
                  <a:pt x="9491" y="21600"/>
                  <a:pt x="9491" y="21600"/>
                </a:cubicBezTo>
                <a:cubicBezTo>
                  <a:pt x="9491" y="21600"/>
                  <a:pt x="9327" y="21600"/>
                  <a:pt x="9327" y="21600"/>
                </a:cubicBezTo>
                <a:cubicBezTo>
                  <a:pt x="8509" y="21600"/>
                  <a:pt x="7036" y="21439"/>
                  <a:pt x="5400" y="20955"/>
                </a:cubicBezTo>
                <a:cubicBezTo>
                  <a:pt x="3927" y="20472"/>
                  <a:pt x="2291" y="19666"/>
                  <a:pt x="1145" y="18054"/>
                </a:cubicBezTo>
                <a:cubicBezTo>
                  <a:pt x="491" y="17087"/>
                  <a:pt x="0" y="15636"/>
                  <a:pt x="0" y="14024"/>
                </a:cubicBezTo>
                <a:cubicBezTo>
                  <a:pt x="0" y="14024"/>
                  <a:pt x="0" y="13863"/>
                  <a:pt x="0" y="13701"/>
                </a:cubicBezTo>
                <a:cubicBezTo>
                  <a:pt x="0" y="13218"/>
                  <a:pt x="164" y="11606"/>
                  <a:pt x="982" y="9833"/>
                </a:cubicBezTo>
                <a:cubicBezTo>
                  <a:pt x="1800" y="8221"/>
                  <a:pt x="3273" y="6448"/>
                  <a:pt x="6055" y="5158"/>
                </a:cubicBezTo>
                <a:cubicBezTo>
                  <a:pt x="6055" y="5158"/>
                  <a:pt x="6055" y="4997"/>
                  <a:pt x="6055" y="4997"/>
                </a:cubicBezTo>
                <a:cubicBezTo>
                  <a:pt x="6055" y="4675"/>
                  <a:pt x="6055" y="4513"/>
                  <a:pt x="6218" y="4513"/>
                </a:cubicBezTo>
                <a:cubicBezTo>
                  <a:pt x="6055" y="4352"/>
                  <a:pt x="6055" y="4191"/>
                  <a:pt x="6055" y="3869"/>
                </a:cubicBezTo>
                <a:cubicBezTo>
                  <a:pt x="6055" y="3707"/>
                  <a:pt x="6055" y="3707"/>
                  <a:pt x="6218" y="3546"/>
                </a:cubicBezTo>
                <a:cubicBezTo>
                  <a:pt x="5727" y="2901"/>
                  <a:pt x="4909" y="2257"/>
                  <a:pt x="4091" y="1934"/>
                </a:cubicBezTo>
                <a:cubicBezTo>
                  <a:pt x="3927" y="1934"/>
                  <a:pt x="3764" y="1773"/>
                  <a:pt x="3764" y="1612"/>
                </a:cubicBezTo>
                <a:cubicBezTo>
                  <a:pt x="3764" y="1451"/>
                  <a:pt x="3764" y="1290"/>
                  <a:pt x="3927" y="1128"/>
                </a:cubicBezTo>
                <a:cubicBezTo>
                  <a:pt x="3927" y="1128"/>
                  <a:pt x="4582" y="322"/>
                  <a:pt x="5891" y="322"/>
                </a:cubicBezTo>
                <a:cubicBezTo>
                  <a:pt x="6218" y="322"/>
                  <a:pt x="6545" y="322"/>
                  <a:pt x="6873" y="484"/>
                </a:cubicBezTo>
                <a:cubicBezTo>
                  <a:pt x="7036" y="322"/>
                  <a:pt x="7527" y="0"/>
                  <a:pt x="8182" y="0"/>
                </a:cubicBezTo>
                <a:cubicBezTo>
                  <a:pt x="8673" y="0"/>
                  <a:pt x="9327" y="161"/>
                  <a:pt x="9982" y="484"/>
                </a:cubicBezTo>
                <a:cubicBezTo>
                  <a:pt x="10473" y="161"/>
                  <a:pt x="11127" y="0"/>
                  <a:pt x="11618" y="0"/>
                </a:cubicBezTo>
                <a:cubicBezTo>
                  <a:pt x="12273" y="0"/>
                  <a:pt x="12764" y="322"/>
                  <a:pt x="12927" y="484"/>
                </a:cubicBezTo>
                <a:cubicBezTo>
                  <a:pt x="13255" y="322"/>
                  <a:pt x="13745" y="322"/>
                  <a:pt x="13909" y="322"/>
                </a:cubicBezTo>
                <a:cubicBezTo>
                  <a:pt x="15218" y="322"/>
                  <a:pt x="15873" y="1128"/>
                  <a:pt x="15873" y="1128"/>
                </a:cubicBezTo>
                <a:cubicBezTo>
                  <a:pt x="16036" y="1290"/>
                  <a:pt x="16036" y="1451"/>
                  <a:pt x="16036" y="1612"/>
                </a:cubicBezTo>
                <a:cubicBezTo>
                  <a:pt x="16036" y="1773"/>
                  <a:pt x="15873" y="1934"/>
                  <a:pt x="15709" y="1934"/>
                </a:cubicBezTo>
                <a:cubicBezTo>
                  <a:pt x="14891" y="2257"/>
                  <a:pt x="14236" y="2901"/>
                  <a:pt x="13745" y="3546"/>
                </a:cubicBezTo>
                <a:cubicBezTo>
                  <a:pt x="13745" y="3707"/>
                  <a:pt x="13909" y="3707"/>
                  <a:pt x="13909" y="3869"/>
                </a:cubicBezTo>
                <a:cubicBezTo>
                  <a:pt x="13909" y="4191"/>
                  <a:pt x="13745" y="4352"/>
                  <a:pt x="13582" y="4513"/>
                </a:cubicBezTo>
                <a:cubicBezTo>
                  <a:pt x="13745" y="4513"/>
                  <a:pt x="13909" y="4675"/>
                  <a:pt x="13909" y="4997"/>
                </a:cubicBezTo>
                <a:cubicBezTo>
                  <a:pt x="13909" y="4997"/>
                  <a:pt x="13745" y="5158"/>
                  <a:pt x="13745" y="5158"/>
                </a:cubicBezTo>
                <a:cubicBezTo>
                  <a:pt x="16527" y="6448"/>
                  <a:pt x="18000" y="8221"/>
                  <a:pt x="18818" y="9833"/>
                </a:cubicBezTo>
                <a:cubicBezTo>
                  <a:pt x="19636" y="11606"/>
                  <a:pt x="19800" y="13218"/>
                  <a:pt x="19800" y="13701"/>
                </a:cubicBezTo>
                <a:cubicBezTo>
                  <a:pt x="19800" y="13863"/>
                  <a:pt x="19800" y="14024"/>
                  <a:pt x="19800" y="14024"/>
                </a:cubicBezTo>
                <a:cubicBezTo>
                  <a:pt x="19800" y="14346"/>
                  <a:pt x="19800" y="14669"/>
                  <a:pt x="19800" y="14991"/>
                </a:cubicBezTo>
                <a:cubicBezTo>
                  <a:pt x="18655" y="14991"/>
                  <a:pt x="18655" y="14991"/>
                  <a:pt x="18655" y="14991"/>
                </a:cubicBezTo>
                <a:cubicBezTo>
                  <a:pt x="18655" y="14669"/>
                  <a:pt x="18655" y="14346"/>
                  <a:pt x="18655" y="14024"/>
                </a:cubicBezTo>
                <a:cubicBezTo>
                  <a:pt x="18655" y="14024"/>
                  <a:pt x="18655" y="14024"/>
                  <a:pt x="18655" y="14024"/>
                </a:cubicBezTo>
                <a:cubicBezTo>
                  <a:pt x="18655" y="13863"/>
                  <a:pt x="18655" y="13863"/>
                  <a:pt x="18655" y="13863"/>
                </a:cubicBezTo>
                <a:cubicBezTo>
                  <a:pt x="18655" y="13863"/>
                  <a:pt x="18655" y="13863"/>
                  <a:pt x="18655" y="13863"/>
                </a:cubicBezTo>
                <a:cubicBezTo>
                  <a:pt x="18655" y="13863"/>
                  <a:pt x="18655" y="13863"/>
                  <a:pt x="18655" y="13701"/>
                </a:cubicBezTo>
                <a:cubicBezTo>
                  <a:pt x="18655" y="13218"/>
                  <a:pt x="18655" y="11928"/>
                  <a:pt x="17836" y="10316"/>
                </a:cubicBezTo>
                <a:cubicBezTo>
                  <a:pt x="17018" y="8866"/>
                  <a:pt x="15545" y="7254"/>
                  <a:pt x="12927" y="5964"/>
                </a:cubicBezTo>
                <a:cubicBezTo>
                  <a:pt x="9982" y="5964"/>
                  <a:pt x="9982" y="5964"/>
                  <a:pt x="9982" y="5964"/>
                </a:cubicBezTo>
                <a:cubicBezTo>
                  <a:pt x="9818" y="5964"/>
                  <a:pt x="9818" y="5964"/>
                  <a:pt x="9818" y="5964"/>
                </a:cubicBezTo>
                <a:cubicBezTo>
                  <a:pt x="7036" y="5964"/>
                  <a:pt x="7036" y="5964"/>
                  <a:pt x="7036" y="5964"/>
                </a:cubicBezTo>
                <a:cubicBezTo>
                  <a:pt x="4255" y="7254"/>
                  <a:pt x="2782" y="8866"/>
                  <a:pt x="1964" y="10316"/>
                </a:cubicBezTo>
                <a:cubicBezTo>
                  <a:pt x="1309" y="11928"/>
                  <a:pt x="1145" y="13218"/>
                  <a:pt x="1145" y="13701"/>
                </a:cubicBezTo>
                <a:cubicBezTo>
                  <a:pt x="1145" y="13863"/>
                  <a:pt x="1145" y="13863"/>
                  <a:pt x="1145" y="13863"/>
                </a:cubicBezTo>
                <a:cubicBezTo>
                  <a:pt x="1145" y="13863"/>
                  <a:pt x="1145" y="13863"/>
                  <a:pt x="1145" y="13863"/>
                </a:cubicBezTo>
                <a:cubicBezTo>
                  <a:pt x="1145" y="14024"/>
                  <a:pt x="1145" y="14024"/>
                  <a:pt x="1145" y="14024"/>
                </a:cubicBezTo>
                <a:cubicBezTo>
                  <a:pt x="1145" y="14024"/>
                  <a:pt x="1145" y="14024"/>
                  <a:pt x="1145" y="14024"/>
                </a:cubicBezTo>
                <a:cubicBezTo>
                  <a:pt x="1145" y="15475"/>
                  <a:pt x="1636" y="16603"/>
                  <a:pt x="2127" y="17409"/>
                </a:cubicBezTo>
                <a:cubicBezTo>
                  <a:pt x="2782" y="18376"/>
                  <a:pt x="3600" y="19021"/>
                  <a:pt x="4418" y="19343"/>
                </a:cubicBezTo>
                <a:cubicBezTo>
                  <a:pt x="6218" y="20310"/>
                  <a:pt x="8345" y="20472"/>
                  <a:pt x="9327" y="20472"/>
                </a:cubicBezTo>
                <a:cubicBezTo>
                  <a:pt x="9327" y="20472"/>
                  <a:pt x="9491" y="20472"/>
                  <a:pt x="9491" y="20472"/>
                </a:cubicBezTo>
                <a:cubicBezTo>
                  <a:pt x="9491" y="20472"/>
                  <a:pt x="9491" y="20472"/>
                  <a:pt x="9491" y="20472"/>
                </a:cubicBezTo>
                <a:cubicBezTo>
                  <a:pt x="10309" y="20472"/>
                  <a:pt x="10309" y="20472"/>
                  <a:pt x="10309" y="20472"/>
                </a:cubicBezTo>
                <a:cubicBezTo>
                  <a:pt x="10309" y="20472"/>
                  <a:pt x="10309" y="20472"/>
                  <a:pt x="10309" y="20472"/>
                </a:cubicBezTo>
                <a:cubicBezTo>
                  <a:pt x="10309" y="20472"/>
                  <a:pt x="10473" y="20472"/>
                  <a:pt x="10473" y="20472"/>
                </a:cubicBezTo>
                <a:cubicBezTo>
                  <a:pt x="11291" y="20472"/>
                  <a:pt x="12600" y="20310"/>
                  <a:pt x="14073" y="19988"/>
                </a:cubicBezTo>
                <a:cubicBezTo>
                  <a:pt x="14400" y="19827"/>
                  <a:pt x="14727" y="19666"/>
                  <a:pt x="15055" y="19504"/>
                </a:cubicBezTo>
                <a:cubicBezTo>
                  <a:pt x="15055" y="19666"/>
                  <a:pt x="15055" y="19666"/>
                  <a:pt x="15055" y="19827"/>
                </a:cubicBezTo>
                <a:close/>
                <a:moveTo>
                  <a:pt x="7200" y="3385"/>
                </a:moveTo>
                <a:cubicBezTo>
                  <a:pt x="12600" y="3385"/>
                  <a:pt x="12600" y="3385"/>
                  <a:pt x="12600" y="3385"/>
                </a:cubicBezTo>
                <a:cubicBezTo>
                  <a:pt x="13091" y="2740"/>
                  <a:pt x="13745" y="1934"/>
                  <a:pt x="14727" y="1451"/>
                </a:cubicBezTo>
                <a:cubicBezTo>
                  <a:pt x="14400" y="1290"/>
                  <a:pt x="14236" y="1290"/>
                  <a:pt x="13909" y="1290"/>
                </a:cubicBezTo>
                <a:cubicBezTo>
                  <a:pt x="13745" y="1290"/>
                  <a:pt x="13418" y="1290"/>
                  <a:pt x="13091" y="1451"/>
                </a:cubicBezTo>
                <a:cubicBezTo>
                  <a:pt x="12927" y="1612"/>
                  <a:pt x="12764" y="1451"/>
                  <a:pt x="12600" y="1290"/>
                </a:cubicBezTo>
                <a:cubicBezTo>
                  <a:pt x="12600" y="1290"/>
                  <a:pt x="12600" y="1290"/>
                  <a:pt x="12600" y="1290"/>
                </a:cubicBezTo>
                <a:cubicBezTo>
                  <a:pt x="12600" y="1290"/>
                  <a:pt x="12600" y="1290"/>
                  <a:pt x="12436" y="1290"/>
                </a:cubicBezTo>
                <a:cubicBezTo>
                  <a:pt x="12436" y="1290"/>
                  <a:pt x="12436" y="1290"/>
                  <a:pt x="12273" y="1128"/>
                </a:cubicBezTo>
                <a:cubicBezTo>
                  <a:pt x="12109" y="1128"/>
                  <a:pt x="11945" y="967"/>
                  <a:pt x="11618" y="967"/>
                </a:cubicBezTo>
                <a:cubicBezTo>
                  <a:pt x="11291" y="967"/>
                  <a:pt x="10800" y="1128"/>
                  <a:pt x="10145" y="1451"/>
                </a:cubicBezTo>
                <a:cubicBezTo>
                  <a:pt x="9982" y="1451"/>
                  <a:pt x="9818" y="1451"/>
                  <a:pt x="9655" y="1451"/>
                </a:cubicBezTo>
                <a:cubicBezTo>
                  <a:pt x="9000" y="1128"/>
                  <a:pt x="8673" y="967"/>
                  <a:pt x="8182" y="967"/>
                </a:cubicBezTo>
                <a:cubicBezTo>
                  <a:pt x="7691" y="967"/>
                  <a:pt x="7364" y="1290"/>
                  <a:pt x="7200" y="1290"/>
                </a:cubicBezTo>
                <a:cubicBezTo>
                  <a:pt x="7200" y="1290"/>
                  <a:pt x="7200" y="1290"/>
                  <a:pt x="7200" y="1290"/>
                </a:cubicBezTo>
                <a:cubicBezTo>
                  <a:pt x="7200" y="1451"/>
                  <a:pt x="6873" y="1612"/>
                  <a:pt x="6709" y="1451"/>
                </a:cubicBezTo>
                <a:cubicBezTo>
                  <a:pt x="6382" y="1290"/>
                  <a:pt x="6055" y="1290"/>
                  <a:pt x="5891" y="1290"/>
                </a:cubicBezTo>
                <a:cubicBezTo>
                  <a:pt x="5564" y="1290"/>
                  <a:pt x="5400" y="1290"/>
                  <a:pt x="5073" y="1451"/>
                </a:cubicBezTo>
                <a:cubicBezTo>
                  <a:pt x="6055" y="1934"/>
                  <a:pt x="6709" y="2740"/>
                  <a:pt x="7200" y="3385"/>
                </a:cubicBezTo>
                <a:close/>
              </a:path>
            </a:pathLst>
          </a:custGeom>
          <a:solidFill>
            <a:srgbClr val="FFFFFF"/>
          </a:solidFill>
          <a:ln w="12700" cap="flat">
            <a:noFill/>
            <a:miter lim="400000"/>
          </a:ln>
          <a:effectLst/>
        </p:spPr>
        <p:txBody>
          <a:bodyPr wrap="square" lIns="91439" tIns="91439" rIns="91439" bIns="91439" numCol="1" anchor="t">
            <a:noAutofit/>
          </a:bodyPr>
          <a:lstStyle/>
          <a:p>
            <a:endParaRPr/>
          </a:p>
        </p:txBody>
      </p:sp>
      <p:sp>
        <p:nvSpPr>
          <p:cNvPr id="82" name="Freeform 150"/>
          <p:cNvSpPr/>
          <p:nvPr/>
        </p:nvSpPr>
        <p:spPr>
          <a:xfrm>
            <a:off x="15551386" y="2760722"/>
            <a:ext cx="610247" cy="601014"/>
          </a:xfrm>
          <a:custGeom>
            <a:avLst/>
            <a:gdLst/>
            <a:ahLst/>
            <a:cxnLst>
              <a:cxn ang="0">
                <a:pos x="wd2" y="hd2"/>
              </a:cxn>
              <a:cxn ang="5400000">
                <a:pos x="wd2" y="hd2"/>
              </a:cxn>
              <a:cxn ang="10800000">
                <a:pos x="wd2" y="hd2"/>
              </a:cxn>
              <a:cxn ang="16200000">
                <a:pos x="wd2" y="hd2"/>
              </a:cxn>
            </a:cxnLst>
            <a:rect l="0" t="0" r="r" b="b"/>
            <a:pathLst>
              <a:path w="21561" h="21561" extrusionOk="0">
                <a:moveTo>
                  <a:pt x="3240" y="9352"/>
                </a:moveTo>
                <a:cubicBezTo>
                  <a:pt x="3086" y="9196"/>
                  <a:pt x="3086" y="9039"/>
                  <a:pt x="3240" y="8883"/>
                </a:cubicBezTo>
                <a:cubicBezTo>
                  <a:pt x="4783" y="7161"/>
                  <a:pt x="4783" y="7161"/>
                  <a:pt x="4783" y="7161"/>
                </a:cubicBezTo>
                <a:cubicBezTo>
                  <a:pt x="4937" y="7004"/>
                  <a:pt x="5246" y="7004"/>
                  <a:pt x="5400" y="7161"/>
                </a:cubicBezTo>
                <a:cubicBezTo>
                  <a:pt x="10337" y="12170"/>
                  <a:pt x="10337" y="12170"/>
                  <a:pt x="10337" y="12170"/>
                </a:cubicBezTo>
                <a:cubicBezTo>
                  <a:pt x="10491" y="12326"/>
                  <a:pt x="10491" y="12483"/>
                  <a:pt x="10337" y="12639"/>
                </a:cubicBezTo>
                <a:cubicBezTo>
                  <a:pt x="8640" y="14361"/>
                  <a:pt x="8640" y="14361"/>
                  <a:pt x="8640" y="14361"/>
                </a:cubicBezTo>
                <a:cubicBezTo>
                  <a:pt x="8486" y="14518"/>
                  <a:pt x="8177" y="14518"/>
                  <a:pt x="8023" y="14361"/>
                </a:cubicBezTo>
                <a:lnTo>
                  <a:pt x="3240" y="9352"/>
                </a:lnTo>
                <a:close/>
                <a:moveTo>
                  <a:pt x="14966" y="7318"/>
                </a:moveTo>
                <a:cubicBezTo>
                  <a:pt x="15120" y="7474"/>
                  <a:pt x="15429" y="7474"/>
                  <a:pt x="15583" y="7318"/>
                </a:cubicBezTo>
                <a:cubicBezTo>
                  <a:pt x="17126" y="5752"/>
                  <a:pt x="17126" y="5752"/>
                  <a:pt x="17126" y="5752"/>
                </a:cubicBezTo>
                <a:cubicBezTo>
                  <a:pt x="17434" y="5596"/>
                  <a:pt x="17434" y="5283"/>
                  <a:pt x="17126" y="5126"/>
                </a:cubicBezTo>
                <a:cubicBezTo>
                  <a:pt x="12343" y="118"/>
                  <a:pt x="12343" y="118"/>
                  <a:pt x="12343" y="118"/>
                </a:cubicBezTo>
                <a:cubicBezTo>
                  <a:pt x="12189" y="-39"/>
                  <a:pt x="11880" y="-39"/>
                  <a:pt x="11726" y="118"/>
                </a:cubicBezTo>
                <a:cubicBezTo>
                  <a:pt x="10029" y="1839"/>
                  <a:pt x="10029" y="1839"/>
                  <a:pt x="10029" y="1839"/>
                </a:cubicBezTo>
                <a:cubicBezTo>
                  <a:pt x="9874" y="1996"/>
                  <a:pt x="9874" y="2309"/>
                  <a:pt x="10029" y="2465"/>
                </a:cubicBezTo>
                <a:lnTo>
                  <a:pt x="14966" y="7318"/>
                </a:lnTo>
                <a:close/>
                <a:moveTo>
                  <a:pt x="11417" y="19370"/>
                </a:moveTo>
                <a:cubicBezTo>
                  <a:pt x="463" y="19370"/>
                  <a:pt x="463" y="19370"/>
                  <a:pt x="463" y="19370"/>
                </a:cubicBezTo>
                <a:cubicBezTo>
                  <a:pt x="154" y="19370"/>
                  <a:pt x="0" y="19526"/>
                  <a:pt x="0" y="19839"/>
                </a:cubicBezTo>
                <a:cubicBezTo>
                  <a:pt x="0" y="21091"/>
                  <a:pt x="0" y="21091"/>
                  <a:pt x="0" y="21091"/>
                </a:cubicBezTo>
                <a:cubicBezTo>
                  <a:pt x="0" y="21248"/>
                  <a:pt x="154" y="21561"/>
                  <a:pt x="463" y="21561"/>
                </a:cubicBezTo>
                <a:cubicBezTo>
                  <a:pt x="11417" y="21561"/>
                  <a:pt x="11417" y="21561"/>
                  <a:pt x="11417" y="21561"/>
                </a:cubicBezTo>
                <a:cubicBezTo>
                  <a:pt x="11571" y="21561"/>
                  <a:pt x="11880" y="21248"/>
                  <a:pt x="11880" y="21091"/>
                </a:cubicBezTo>
                <a:cubicBezTo>
                  <a:pt x="11880" y="19839"/>
                  <a:pt x="11880" y="19839"/>
                  <a:pt x="11880" y="19839"/>
                </a:cubicBezTo>
                <a:cubicBezTo>
                  <a:pt x="11880" y="19526"/>
                  <a:pt x="11571" y="19370"/>
                  <a:pt x="11417" y="19370"/>
                </a:cubicBezTo>
                <a:close/>
                <a:moveTo>
                  <a:pt x="21446" y="16865"/>
                </a:moveTo>
                <a:cubicBezTo>
                  <a:pt x="14657" y="9978"/>
                  <a:pt x="14657" y="9978"/>
                  <a:pt x="14657" y="9978"/>
                </a:cubicBezTo>
                <a:cubicBezTo>
                  <a:pt x="14503" y="9822"/>
                  <a:pt x="14194" y="9822"/>
                  <a:pt x="14040" y="9978"/>
                </a:cubicBezTo>
                <a:cubicBezTo>
                  <a:pt x="14040" y="9978"/>
                  <a:pt x="14040" y="9978"/>
                  <a:pt x="14040" y="9978"/>
                </a:cubicBezTo>
                <a:cubicBezTo>
                  <a:pt x="12806" y="8726"/>
                  <a:pt x="12806" y="8726"/>
                  <a:pt x="12806" y="8726"/>
                </a:cubicBezTo>
                <a:cubicBezTo>
                  <a:pt x="13886" y="7631"/>
                  <a:pt x="13886" y="7631"/>
                  <a:pt x="13886" y="7631"/>
                </a:cubicBezTo>
                <a:cubicBezTo>
                  <a:pt x="14040" y="7474"/>
                  <a:pt x="14040" y="7161"/>
                  <a:pt x="13886" y="7004"/>
                </a:cubicBezTo>
                <a:cubicBezTo>
                  <a:pt x="10337" y="3561"/>
                  <a:pt x="10337" y="3561"/>
                  <a:pt x="10337" y="3561"/>
                </a:cubicBezTo>
                <a:cubicBezTo>
                  <a:pt x="10183" y="3404"/>
                  <a:pt x="10029" y="3404"/>
                  <a:pt x="9874" y="3561"/>
                </a:cubicBezTo>
                <a:cubicBezTo>
                  <a:pt x="6480" y="6848"/>
                  <a:pt x="6480" y="6848"/>
                  <a:pt x="6480" y="6848"/>
                </a:cubicBezTo>
                <a:cubicBezTo>
                  <a:pt x="6326" y="7004"/>
                  <a:pt x="6326" y="7318"/>
                  <a:pt x="6480" y="7474"/>
                </a:cubicBezTo>
                <a:cubicBezTo>
                  <a:pt x="10029" y="11074"/>
                  <a:pt x="10029" y="11074"/>
                  <a:pt x="10029" y="11074"/>
                </a:cubicBezTo>
                <a:cubicBezTo>
                  <a:pt x="10183" y="11231"/>
                  <a:pt x="10491" y="11231"/>
                  <a:pt x="10646" y="11074"/>
                </a:cubicBezTo>
                <a:cubicBezTo>
                  <a:pt x="11726" y="9822"/>
                  <a:pt x="11726" y="9822"/>
                  <a:pt x="11726" y="9822"/>
                </a:cubicBezTo>
                <a:cubicBezTo>
                  <a:pt x="12960" y="11074"/>
                  <a:pt x="12960" y="11074"/>
                  <a:pt x="12960" y="11074"/>
                </a:cubicBezTo>
                <a:cubicBezTo>
                  <a:pt x="12806" y="11231"/>
                  <a:pt x="12806" y="11231"/>
                  <a:pt x="12806" y="11231"/>
                </a:cubicBezTo>
                <a:cubicBezTo>
                  <a:pt x="12651" y="11387"/>
                  <a:pt x="12651" y="11544"/>
                  <a:pt x="12806" y="11857"/>
                </a:cubicBezTo>
                <a:cubicBezTo>
                  <a:pt x="19749" y="18744"/>
                  <a:pt x="19749" y="18744"/>
                  <a:pt x="19749" y="18744"/>
                </a:cubicBezTo>
                <a:cubicBezTo>
                  <a:pt x="19903" y="18900"/>
                  <a:pt x="20057" y="18900"/>
                  <a:pt x="20211" y="18744"/>
                </a:cubicBezTo>
                <a:cubicBezTo>
                  <a:pt x="21446" y="17491"/>
                  <a:pt x="21446" y="17491"/>
                  <a:pt x="21446" y="17491"/>
                </a:cubicBezTo>
                <a:cubicBezTo>
                  <a:pt x="21600" y="17335"/>
                  <a:pt x="21600" y="17022"/>
                  <a:pt x="21446" y="16865"/>
                </a:cubicBezTo>
                <a:close/>
              </a:path>
            </a:pathLst>
          </a:custGeom>
          <a:solidFill>
            <a:srgbClr val="FFFFFF"/>
          </a:solidFill>
          <a:ln w="12700" cap="flat">
            <a:noFill/>
            <a:miter lim="400000"/>
          </a:ln>
          <a:effectLst/>
        </p:spPr>
        <p:txBody>
          <a:bodyPr wrap="square" lIns="91439" tIns="91439" rIns="91439" bIns="91439" numCol="1" anchor="t">
            <a:noAutofit/>
          </a:bodyPr>
          <a:lstStyle/>
          <a:p>
            <a:endParaRPr/>
          </a:p>
        </p:txBody>
      </p:sp>
      <p:sp>
        <p:nvSpPr>
          <p:cNvPr id="84" name="Freeform 150"/>
          <p:cNvSpPr/>
          <p:nvPr/>
        </p:nvSpPr>
        <p:spPr>
          <a:xfrm>
            <a:off x="2991394" y="2595330"/>
            <a:ext cx="720000" cy="720000"/>
          </a:xfrm>
          <a:custGeom>
            <a:avLst/>
            <a:gdLst/>
            <a:ahLst/>
            <a:cxnLst>
              <a:cxn ang="0">
                <a:pos x="wd2" y="hd2"/>
              </a:cxn>
              <a:cxn ang="5400000">
                <a:pos x="wd2" y="hd2"/>
              </a:cxn>
              <a:cxn ang="10800000">
                <a:pos x="wd2" y="hd2"/>
              </a:cxn>
              <a:cxn ang="16200000">
                <a:pos x="wd2" y="hd2"/>
              </a:cxn>
            </a:cxnLst>
            <a:rect l="0" t="0" r="r" b="b"/>
            <a:pathLst>
              <a:path w="21561" h="21561" extrusionOk="0">
                <a:moveTo>
                  <a:pt x="3240" y="9352"/>
                </a:moveTo>
                <a:cubicBezTo>
                  <a:pt x="3086" y="9196"/>
                  <a:pt x="3086" y="9039"/>
                  <a:pt x="3240" y="8883"/>
                </a:cubicBezTo>
                <a:cubicBezTo>
                  <a:pt x="4783" y="7161"/>
                  <a:pt x="4783" y="7161"/>
                  <a:pt x="4783" y="7161"/>
                </a:cubicBezTo>
                <a:cubicBezTo>
                  <a:pt x="4937" y="7004"/>
                  <a:pt x="5246" y="7004"/>
                  <a:pt x="5400" y="7161"/>
                </a:cubicBezTo>
                <a:cubicBezTo>
                  <a:pt x="10337" y="12170"/>
                  <a:pt x="10337" y="12170"/>
                  <a:pt x="10337" y="12170"/>
                </a:cubicBezTo>
                <a:cubicBezTo>
                  <a:pt x="10491" y="12326"/>
                  <a:pt x="10491" y="12483"/>
                  <a:pt x="10337" y="12639"/>
                </a:cubicBezTo>
                <a:cubicBezTo>
                  <a:pt x="8640" y="14361"/>
                  <a:pt x="8640" y="14361"/>
                  <a:pt x="8640" y="14361"/>
                </a:cubicBezTo>
                <a:cubicBezTo>
                  <a:pt x="8486" y="14518"/>
                  <a:pt x="8177" y="14518"/>
                  <a:pt x="8023" y="14361"/>
                </a:cubicBezTo>
                <a:lnTo>
                  <a:pt x="3240" y="9352"/>
                </a:lnTo>
                <a:close/>
                <a:moveTo>
                  <a:pt x="14966" y="7318"/>
                </a:moveTo>
                <a:cubicBezTo>
                  <a:pt x="15120" y="7474"/>
                  <a:pt x="15429" y="7474"/>
                  <a:pt x="15583" y="7318"/>
                </a:cubicBezTo>
                <a:cubicBezTo>
                  <a:pt x="17126" y="5752"/>
                  <a:pt x="17126" y="5752"/>
                  <a:pt x="17126" y="5752"/>
                </a:cubicBezTo>
                <a:cubicBezTo>
                  <a:pt x="17434" y="5596"/>
                  <a:pt x="17434" y="5283"/>
                  <a:pt x="17126" y="5126"/>
                </a:cubicBezTo>
                <a:cubicBezTo>
                  <a:pt x="12343" y="118"/>
                  <a:pt x="12343" y="118"/>
                  <a:pt x="12343" y="118"/>
                </a:cubicBezTo>
                <a:cubicBezTo>
                  <a:pt x="12189" y="-39"/>
                  <a:pt x="11880" y="-39"/>
                  <a:pt x="11726" y="118"/>
                </a:cubicBezTo>
                <a:cubicBezTo>
                  <a:pt x="10029" y="1839"/>
                  <a:pt x="10029" y="1839"/>
                  <a:pt x="10029" y="1839"/>
                </a:cubicBezTo>
                <a:cubicBezTo>
                  <a:pt x="9874" y="1996"/>
                  <a:pt x="9874" y="2309"/>
                  <a:pt x="10029" y="2465"/>
                </a:cubicBezTo>
                <a:lnTo>
                  <a:pt x="14966" y="7318"/>
                </a:lnTo>
                <a:close/>
                <a:moveTo>
                  <a:pt x="11417" y="19370"/>
                </a:moveTo>
                <a:cubicBezTo>
                  <a:pt x="463" y="19370"/>
                  <a:pt x="463" y="19370"/>
                  <a:pt x="463" y="19370"/>
                </a:cubicBezTo>
                <a:cubicBezTo>
                  <a:pt x="154" y="19370"/>
                  <a:pt x="0" y="19526"/>
                  <a:pt x="0" y="19839"/>
                </a:cubicBezTo>
                <a:cubicBezTo>
                  <a:pt x="0" y="21091"/>
                  <a:pt x="0" y="21091"/>
                  <a:pt x="0" y="21091"/>
                </a:cubicBezTo>
                <a:cubicBezTo>
                  <a:pt x="0" y="21248"/>
                  <a:pt x="154" y="21561"/>
                  <a:pt x="463" y="21561"/>
                </a:cubicBezTo>
                <a:cubicBezTo>
                  <a:pt x="11417" y="21561"/>
                  <a:pt x="11417" y="21561"/>
                  <a:pt x="11417" y="21561"/>
                </a:cubicBezTo>
                <a:cubicBezTo>
                  <a:pt x="11571" y="21561"/>
                  <a:pt x="11880" y="21248"/>
                  <a:pt x="11880" y="21091"/>
                </a:cubicBezTo>
                <a:cubicBezTo>
                  <a:pt x="11880" y="19839"/>
                  <a:pt x="11880" y="19839"/>
                  <a:pt x="11880" y="19839"/>
                </a:cubicBezTo>
                <a:cubicBezTo>
                  <a:pt x="11880" y="19526"/>
                  <a:pt x="11571" y="19370"/>
                  <a:pt x="11417" y="19370"/>
                </a:cubicBezTo>
                <a:close/>
                <a:moveTo>
                  <a:pt x="21446" y="16865"/>
                </a:moveTo>
                <a:cubicBezTo>
                  <a:pt x="14657" y="9978"/>
                  <a:pt x="14657" y="9978"/>
                  <a:pt x="14657" y="9978"/>
                </a:cubicBezTo>
                <a:cubicBezTo>
                  <a:pt x="14503" y="9822"/>
                  <a:pt x="14194" y="9822"/>
                  <a:pt x="14040" y="9978"/>
                </a:cubicBezTo>
                <a:cubicBezTo>
                  <a:pt x="14040" y="9978"/>
                  <a:pt x="14040" y="9978"/>
                  <a:pt x="14040" y="9978"/>
                </a:cubicBezTo>
                <a:cubicBezTo>
                  <a:pt x="12806" y="8726"/>
                  <a:pt x="12806" y="8726"/>
                  <a:pt x="12806" y="8726"/>
                </a:cubicBezTo>
                <a:cubicBezTo>
                  <a:pt x="13886" y="7631"/>
                  <a:pt x="13886" y="7631"/>
                  <a:pt x="13886" y="7631"/>
                </a:cubicBezTo>
                <a:cubicBezTo>
                  <a:pt x="14040" y="7474"/>
                  <a:pt x="14040" y="7161"/>
                  <a:pt x="13886" y="7004"/>
                </a:cubicBezTo>
                <a:cubicBezTo>
                  <a:pt x="10337" y="3561"/>
                  <a:pt x="10337" y="3561"/>
                  <a:pt x="10337" y="3561"/>
                </a:cubicBezTo>
                <a:cubicBezTo>
                  <a:pt x="10183" y="3404"/>
                  <a:pt x="10029" y="3404"/>
                  <a:pt x="9874" y="3561"/>
                </a:cubicBezTo>
                <a:cubicBezTo>
                  <a:pt x="6480" y="6848"/>
                  <a:pt x="6480" y="6848"/>
                  <a:pt x="6480" y="6848"/>
                </a:cubicBezTo>
                <a:cubicBezTo>
                  <a:pt x="6326" y="7004"/>
                  <a:pt x="6326" y="7318"/>
                  <a:pt x="6480" y="7474"/>
                </a:cubicBezTo>
                <a:cubicBezTo>
                  <a:pt x="10029" y="11074"/>
                  <a:pt x="10029" y="11074"/>
                  <a:pt x="10029" y="11074"/>
                </a:cubicBezTo>
                <a:cubicBezTo>
                  <a:pt x="10183" y="11231"/>
                  <a:pt x="10491" y="11231"/>
                  <a:pt x="10646" y="11074"/>
                </a:cubicBezTo>
                <a:cubicBezTo>
                  <a:pt x="11726" y="9822"/>
                  <a:pt x="11726" y="9822"/>
                  <a:pt x="11726" y="9822"/>
                </a:cubicBezTo>
                <a:cubicBezTo>
                  <a:pt x="12960" y="11074"/>
                  <a:pt x="12960" y="11074"/>
                  <a:pt x="12960" y="11074"/>
                </a:cubicBezTo>
                <a:cubicBezTo>
                  <a:pt x="12806" y="11231"/>
                  <a:pt x="12806" y="11231"/>
                  <a:pt x="12806" y="11231"/>
                </a:cubicBezTo>
                <a:cubicBezTo>
                  <a:pt x="12651" y="11387"/>
                  <a:pt x="12651" y="11544"/>
                  <a:pt x="12806" y="11857"/>
                </a:cubicBezTo>
                <a:cubicBezTo>
                  <a:pt x="19749" y="18744"/>
                  <a:pt x="19749" y="18744"/>
                  <a:pt x="19749" y="18744"/>
                </a:cubicBezTo>
                <a:cubicBezTo>
                  <a:pt x="19903" y="18900"/>
                  <a:pt x="20057" y="18900"/>
                  <a:pt x="20211" y="18744"/>
                </a:cubicBezTo>
                <a:cubicBezTo>
                  <a:pt x="21446" y="17491"/>
                  <a:pt x="21446" y="17491"/>
                  <a:pt x="21446" y="17491"/>
                </a:cubicBezTo>
                <a:cubicBezTo>
                  <a:pt x="21600" y="17335"/>
                  <a:pt x="21600" y="17022"/>
                  <a:pt x="21446" y="16865"/>
                </a:cubicBezTo>
                <a:close/>
              </a:path>
            </a:pathLst>
          </a:custGeom>
          <a:solidFill>
            <a:srgbClr val="FFFFFF"/>
          </a:solidFill>
          <a:ln w="12700" cap="flat">
            <a:noFill/>
            <a:miter lim="400000"/>
          </a:ln>
          <a:effectLst/>
        </p:spPr>
        <p:txBody>
          <a:bodyPr wrap="square" lIns="91439" tIns="91439" rIns="91439" bIns="91439" numCol="1" anchor="t">
            <a:noAutofit/>
          </a:bodyPr>
          <a:lstStyle/>
          <a:p>
            <a:endParaRPr dirty="0"/>
          </a:p>
        </p:txBody>
      </p:sp>
      <p:sp>
        <p:nvSpPr>
          <p:cNvPr id="86" name="Freeform 214"/>
          <p:cNvSpPr/>
          <p:nvPr/>
        </p:nvSpPr>
        <p:spPr>
          <a:xfrm>
            <a:off x="8499345" y="2577330"/>
            <a:ext cx="720000" cy="756000"/>
          </a:xfrm>
          <a:custGeom>
            <a:avLst/>
            <a:gdLst/>
            <a:ahLst/>
            <a:cxnLst>
              <a:cxn ang="0">
                <a:pos x="wd2" y="hd2"/>
              </a:cxn>
              <a:cxn ang="5400000">
                <a:pos x="wd2" y="hd2"/>
              </a:cxn>
              <a:cxn ang="10800000">
                <a:pos x="wd2" y="hd2"/>
              </a:cxn>
              <a:cxn ang="16200000">
                <a:pos x="wd2" y="hd2"/>
              </a:cxn>
            </a:cxnLst>
            <a:rect l="0" t="0" r="r" b="b"/>
            <a:pathLst>
              <a:path w="21600" h="21600" extrusionOk="0">
                <a:moveTo>
                  <a:pt x="2473" y="11726"/>
                </a:moveTo>
                <a:cubicBezTo>
                  <a:pt x="3957" y="7869"/>
                  <a:pt x="3957" y="7869"/>
                  <a:pt x="3957" y="7869"/>
                </a:cubicBezTo>
                <a:cubicBezTo>
                  <a:pt x="6101" y="11109"/>
                  <a:pt x="6101" y="11109"/>
                  <a:pt x="6101" y="11109"/>
                </a:cubicBezTo>
                <a:cubicBezTo>
                  <a:pt x="8244" y="8023"/>
                  <a:pt x="8244" y="8023"/>
                  <a:pt x="8244" y="8023"/>
                </a:cubicBezTo>
                <a:cubicBezTo>
                  <a:pt x="10223" y="10954"/>
                  <a:pt x="10223" y="10954"/>
                  <a:pt x="10223" y="10954"/>
                </a:cubicBezTo>
                <a:cubicBezTo>
                  <a:pt x="11707" y="6634"/>
                  <a:pt x="11707" y="6634"/>
                  <a:pt x="11707" y="6634"/>
                </a:cubicBezTo>
                <a:cubicBezTo>
                  <a:pt x="11872" y="6480"/>
                  <a:pt x="12037" y="6326"/>
                  <a:pt x="12202" y="6480"/>
                </a:cubicBezTo>
                <a:cubicBezTo>
                  <a:pt x="12366" y="6480"/>
                  <a:pt x="12531" y="6634"/>
                  <a:pt x="12366" y="6789"/>
                </a:cubicBezTo>
                <a:cubicBezTo>
                  <a:pt x="10388" y="12651"/>
                  <a:pt x="10388" y="12651"/>
                  <a:pt x="10388" y="12651"/>
                </a:cubicBezTo>
                <a:cubicBezTo>
                  <a:pt x="8244" y="9257"/>
                  <a:pt x="8244" y="9257"/>
                  <a:pt x="8244" y="9257"/>
                </a:cubicBezTo>
                <a:cubicBezTo>
                  <a:pt x="6266" y="12497"/>
                  <a:pt x="6266" y="12497"/>
                  <a:pt x="6266" y="12497"/>
                </a:cubicBezTo>
                <a:cubicBezTo>
                  <a:pt x="4122" y="9411"/>
                  <a:pt x="4122" y="9411"/>
                  <a:pt x="4122" y="9411"/>
                </a:cubicBezTo>
                <a:cubicBezTo>
                  <a:pt x="3133" y="11880"/>
                  <a:pt x="3133" y="11880"/>
                  <a:pt x="3133" y="11880"/>
                </a:cubicBezTo>
                <a:cubicBezTo>
                  <a:pt x="3133" y="12034"/>
                  <a:pt x="2968" y="12189"/>
                  <a:pt x="2803" y="12189"/>
                </a:cubicBezTo>
                <a:cubicBezTo>
                  <a:pt x="2473" y="12034"/>
                  <a:pt x="2473" y="11880"/>
                  <a:pt x="2473" y="11726"/>
                </a:cubicBezTo>
                <a:close/>
                <a:moveTo>
                  <a:pt x="21600" y="1389"/>
                </a:moveTo>
                <a:cubicBezTo>
                  <a:pt x="21600" y="3086"/>
                  <a:pt x="21600" y="3086"/>
                  <a:pt x="21600" y="3086"/>
                </a:cubicBezTo>
                <a:cubicBezTo>
                  <a:pt x="21600" y="4011"/>
                  <a:pt x="21600" y="4011"/>
                  <a:pt x="21600" y="4011"/>
                </a:cubicBezTo>
                <a:cubicBezTo>
                  <a:pt x="21600" y="14811"/>
                  <a:pt x="21600" y="14811"/>
                  <a:pt x="21600" y="14811"/>
                </a:cubicBezTo>
                <a:cubicBezTo>
                  <a:pt x="13026" y="14811"/>
                  <a:pt x="13026" y="14811"/>
                  <a:pt x="13026" y="14811"/>
                </a:cubicBezTo>
                <a:cubicBezTo>
                  <a:pt x="13026" y="17434"/>
                  <a:pt x="13026" y="17434"/>
                  <a:pt x="13026" y="17434"/>
                </a:cubicBezTo>
                <a:cubicBezTo>
                  <a:pt x="18632" y="21600"/>
                  <a:pt x="18632" y="21600"/>
                  <a:pt x="18632" y="21600"/>
                </a:cubicBezTo>
                <a:cubicBezTo>
                  <a:pt x="17313" y="21600"/>
                  <a:pt x="17313" y="21600"/>
                  <a:pt x="17313" y="21600"/>
                </a:cubicBezTo>
                <a:cubicBezTo>
                  <a:pt x="13026" y="18823"/>
                  <a:pt x="13026" y="18823"/>
                  <a:pt x="13026" y="18823"/>
                </a:cubicBezTo>
                <a:cubicBezTo>
                  <a:pt x="13026" y="18977"/>
                  <a:pt x="13026" y="18977"/>
                  <a:pt x="13026" y="18977"/>
                </a:cubicBezTo>
                <a:cubicBezTo>
                  <a:pt x="10058" y="18977"/>
                  <a:pt x="10058" y="18977"/>
                  <a:pt x="10058" y="18977"/>
                </a:cubicBezTo>
                <a:cubicBezTo>
                  <a:pt x="10058" y="18823"/>
                  <a:pt x="10058" y="18823"/>
                  <a:pt x="10058" y="18823"/>
                </a:cubicBezTo>
                <a:cubicBezTo>
                  <a:pt x="5771" y="21600"/>
                  <a:pt x="5771" y="21600"/>
                  <a:pt x="5771" y="21600"/>
                </a:cubicBezTo>
                <a:cubicBezTo>
                  <a:pt x="4287" y="21600"/>
                  <a:pt x="4287" y="21600"/>
                  <a:pt x="4287" y="21600"/>
                </a:cubicBezTo>
                <a:cubicBezTo>
                  <a:pt x="10058" y="17434"/>
                  <a:pt x="10058" y="17434"/>
                  <a:pt x="10058" y="17434"/>
                </a:cubicBezTo>
                <a:cubicBezTo>
                  <a:pt x="10058" y="14811"/>
                  <a:pt x="10058" y="14811"/>
                  <a:pt x="10058" y="14811"/>
                </a:cubicBezTo>
                <a:cubicBezTo>
                  <a:pt x="0" y="14811"/>
                  <a:pt x="0" y="14811"/>
                  <a:pt x="0" y="14811"/>
                </a:cubicBezTo>
                <a:cubicBezTo>
                  <a:pt x="0" y="4011"/>
                  <a:pt x="0" y="4011"/>
                  <a:pt x="0" y="4011"/>
                </a:cubicBezTo>
                <a:cubicBezTo>
                  <a:pt x="0" y="3086"/>
                  <a:pt x="0" y="3086"/>
                  <a:pt x="0" y="3086"/>
                </a:cubicBezTo>
                <a:cubicBezTo>
                  <a:pt x="0" y="1389"/>
                  <a:pt x="0" y="1389"/>
                  <a:pt x="0" y="1389"/>
                </a:cubicBezTo>
                <a:cubicBezTo>
                  <a:pt x="10058" y="1389"/>
                  <a:pt x="10058" y="1389"/>
                  <a:pt x="10058" y="1389"/>
                </a:cubicBezTo>
                <a:cubicBezTo>
                  <a:pt x="10058" y="0"/>
                  <a:pt x="10058" y="0"/>
                  <a:pt x="10058" y="0"/>
                </a:cubicBezTo>
                <a:cubicBezTo>
                  <a:pt x="13026" y="0"/>
                  <a:pt x="13026" y="0"/>
                  <a:pt x="13026" y="0"/>
                </a:cubicBezTo>
                <a:cubicBezTo>
                  <a:pt x="13026" y="1389"/>
                  <a:pt x="13026" y="1389"/>
                  <a:pt x="13026" y="1389"/>
                </a:cubicBezTo>
                <a:lnTo>
                  <a:pt x="21600" y="1389"/>
                </a:lnTo>
                <a:close/>
                <a:moveTo>
                  <a:pt x="20116" y="4320"/>
                </a:moveTo>
                <a:cubicBezTo>
                  <a:pt x="1484" y="4320"/>
                  <a:pt x="1484" y="4320"/>
                  <a:pt x="1484" y="4320"/>
                </a:cubicBezTo>
                <a:cubicBezTo>
                  <a:pt x="1484" y="13577"/>
                  <a:pt x="1484" y="13577"/>
                  <a:pt x="1484" y="13577"/>
                </a:cubicBezTo>
                <a:cubicBezTo>
                  <a:pt x="10058" y="13577"/>
                  <a:pt x="10058" y="13577"/>
                  <a:pt x="10058" y="13577"/>
                </a:cubicBezTo>
                <a:cubicBezTo>
                  <a:pt x="13026" y="13577"/>
                  <a:pt x="13026" y="13577"/>
                  <a:pt x="13026" y="13577"/>
                </a:cubicBezTo>
                <a:cubicBezTo>
                  <a:pt x="20116" y="13577"/>
                  <a:pt x="20116" y="13577"/>
                  <a:pt x="20116" y="13577"/>
                </a:cubicBezTo>
                <a:lnTo>
                  <a:pt x="20116" y="4320"/>
                </a:lnTo>
                <a:close/>
                <a:moveTo>
                  <a:pt x="16324" y="9566"/>
                </a:moveTo>
                <a:cubicBezTo>
                  <a:pt x="17313" y="9566"/>
                  <a:pt x="18137" y="8794"/>
                  <a:pt x="18137" y="7869"/>
                </a:cubicBezTo>
                <a:cubicBezTo>
                  <a:pt x="18137" y="6943"/>
                  <a:pt x="17313" y="6017"/>
                  <a:pt x="16324" y="6017"/>
                </a:cubicBezTo>
                <a:cubicBezTo>
                  <a:pt x="15334" y="6017"/>
                  <a:pt x="14345" y="6943"/>
                  <a:pt x="14345" y="7869"/>
                </a:cubicBezTo>
                <a:cubicBezTo>
                  <a:pt x="14345" y="8794"/>
                  <a:pt x="15334" y="9566"/>
                  <a:pt x="16324" y="9566"/>
                </a:cubicBezTo>
                <a:close/>
                <a:moveTo>
                  <a:pt x="15829" y="10800"/>
                </a:moveTo>
                <a:cubicBezTo>
                  <a:pt x="14345" y="10800"/>
                  <a:pt x="14345" y="10800"/>
                  <a:pt x="14345" y="10800"/>
                </a:cubicBezTo>
                <a:cubicBezTo>
                  <a:pt x="14345" y="12189"/>
                  <a:pt x="14345" y="12189"/>
                  <a:pt x="14345" y="12189"/>
                </a:cubicBezTo>
                <a:cubicBezTo>
                  <a:pt x="15829" y="12189"/>
                  <a:pt x="15829" y="12189"/>
                  <a:pt x="15829" y="12189"/>
                </a:cubicBezTo>
                <a:lnTo>
                  <a:pt x="15829" y="10800"/>
                </a:lnTo>
                <a:close/>
                <a:moveTo>
                  <a:pt x="17313" y="12189"/>
                </a:moveTo>
                <a:cubicBezTo>
                  <a:pt x="18797" y="12189"/>
                  <a:pt x="18797" y="12189"/>
                  <a:pt x="18797" y="12189"/>
                </a:cubicBezTo>
                <a:cubicBezTo>
                  <a:pt x="18797" y="10800"/>
                  <a:pt x="18797" y="10800"/>
                  <a:pt x="18797" y="10800"/>
                </a:cubicBezTo>
                <a:cubicBezTo>
                  <a:pt x="17313" y="10800"/>
                  <a:pt x="17313" y="10800"/>
                  <a:pt x="17313" y="10800"/>
                </a:cubicBezTo>
                <a:lnTo>
                  <a:pt x="17313" y="12189"/>
                </a:lnTo>
                <a:close/>
              </a:path>
            </a:pathLst>
          </a:custGeom>
          <a:solidFill>
            <a:srgbClr val="FFFFFF"/>
          </a:solidFill>
          <a:ln w="12700" cap="flat">
            <a:noFill/>
            <a:miter lim="400000"/>
          </a:ln>
          <a:effectLst/>
        </p:spPr>
        <p:txBody>
          <a:bodyPr wrap="square" lIns="91439" tIns="91439" rIns="91439" bIns="91439" numCol="1" anchor="t">
            <a:noAutofit/>
          </a:bodyPr>
          <a:lstStyle/>
          <a:p>
            <a:endParaRPr dirty="0"/>
          </a:p>
        </p:txBody>
      </p:sp>
      <p:sp>
        <p:nvSpPr>
          <p:cNvPr id="87" name="Freeform 134"/>
          <p:cNvSpPr/>
          <p:nvPr/>
        </p:nvSpPr>
        <p:spPr>
          <a:xfrm>
            <a:off x="10294173" y="2571183"/>
            <a:ext cx="768294" cy="768294"/>
          </a:xfrm>
          <a:custGeom>
            <a:avLst/>
            <a:gdLst/>
            <a:ahLst/>
            <a:cxnLst>
              <a:cxn ang="0">
                <a:pos x="wd2" y="hd2"/>
              </a:cxn>
              <a:cxn ang="5400000">
                <a:pos x="wd2" y="hd2"/>
              </a:cxn>
              <a:cxn ang="10800000">
                <a:pos x="wd2" y="hd2"/>
              </a:cxn>
              <a:cxn ang="16200000">
                <a:pos x="wd2" y="hd2"/>
              </a:cxn>
            </a:cxnLst>
            <a:rect l="0" t="0" r="r" b="b"/>
            <a:pathLst>
              <a:path w="21600" h="21600" extrusionOk="0">
                <a:moveTo>
                  <a:pt x="2160" y="21600"/>
                </a:moveTo>
                <a:cubicBezTo>
                  <a:pt x="1543" y="21600"/>
                  <a:pt x="1080" y="21446"/>
                  <a:pt x="617" y="20983"/>
                </a:cubicBezTo>
                <a:cubicBezTo>
                  <a:pt x="154" y="20520"/>
                  <a:pt x="0" y="20057"/>
                  <a:pt x="0" y="19440"/>
                </a:cubicBezTo>
                <a:cubicBezTo>
                  <a:pt x="0" y="19131"/>
                  <a:pt x="0" y="18977"/>
                  <a:pt x="154" y="18669"/>
                </a:cubicBezTo>
                <a:cubicBezTo>
                  <a:pt x="1080" y="14811"/>
                  <a:pt x="1080" y="14811"/>
                  <a:pt x="1080" y="14811"/>
                </a:cubicBezTo>
                <a:cubicBezTo>
                  <a:pt x="1234" y="14657"/>
                  <a:pt x="1234" y="14503"/>
                  <a:pt x="1389" y="14349"/>
                </a:cubicBezTo>
                <a:cubicBezTo>
                  <a:pt x="1543" y="14194"/>
                  <a:pt x="1851" y="14040"/>
                  <a:pt x="2160" y="14040"/>
                </a:cubicBezTo>
                <a:cubicBezTo>
                  <a:pt x="19440" y="14040"/>
                  <a:pt x="19440" y="14040"/>
                  <a:pt x="19440" y="14040"/>
                </a:cubicBezTo>
                <a:cubicBezTo>
                  <a:pt x="19749" y="14040"/>
                  <a:pt x="19903" y="14194"/>
                  <a:pt x="20211" y="14349"/>
                </a:cubicBezTo>
                <a:cubicBezTo>
                  <a:pt x="20211" y="14503"/>
                  <a:pt x="20366" y="14657"/>
                  <a:pt x="20366" y="14811"/>
                </a:cubicBezTo>
                <a:cubicBezTo>
                  <a:pt x="21446" y="18669"/>
                  <a:pt x="21446" y="18669"/>
                  <a:pt x="21446" y="18669"/>
                </a:cubicBezTo>
                <a:cubicBezTo>
                  <a:pt x="21600" y="18977"/>
                  <a:pt x="21600" y="19131"/>
                  <a:pt x="21600" y="19440"/>
                </a:cubicBezTo>
                <a:cubicBezTo>
                  <a:pt x="21600" y="20057"/>
                  <a:pt x="21446" y="20520"/>
                  <a:pt x="20983" y="20983"/>
                </a:cubicBezTo>
                <a:cubicBezTo>
                  <a:pt x="20520" y="21446"/>
                  <a:pt x="20057" y="21600"/>
                  <a:pt x="19440" y="21600"/>
                </a:cubicBezTo>
                <a:lnTo>
                  <a:pt x="2160" y="21600"/>
                </a:lnTo>
                <a:close/>
                <a:moveTo>
                  <a:pt x="4320" y="0"/>
                </a:moveTo>
                <a:cubicBezTo>
                  <a:pt x="17280" y="0"/>
                  <a:pt x="17280" y="0"/>
                  <a:pt x="17280" y="0"/>
                </a:cubicBezTo>
                <a:cubicBezTo>
                  <a:pt x="17897" y="0"/>
                  <a:pt x="18360" y="309"/>
                  <a:pt x="18823" y="617"/>
                </a:cubicBezTo>
                <a:cubicBezTo>
                  <a:pt x="19131" y="1080"/>
                  <a:pt x="19440" y="1697"/>
                  <a:pt x="19440" y="2160"/>
                </a:cubicBezTo>
                <a:cubicBezTo>
                  <a:pt x="19440" y="10800"/>
                  <a:pt x="19440" y="10800"/>
                  <a:pt x="19440" y="10800"/>
                </a:cubicBezTo>
                <a:cubicBezTo>
                  <a:pt x="19440" y="11417"/>
                  <a:pt x="19131" y="12034"/>
                  <a:pt x="18823" y="12343"/>
                </a:cubicBezTo>
                <a:cubicBezTo>
                  <a:pt x="18360" y="12806"/>
                  <a:pt x="17897" y="12960"/>
                  <a:pt x="17280" y="12960"/>
                </a:cubicBezTo>
                <a:cubicBezTo>
                  <a:pt x="4320" y="12960"/>
                  <a:pt x="4320" y="12960"/>
                  <a:pt x="4320" y="12960"/>
                </a:cubicBezTo>
                <a:cubicBezTo>
                  <a:pt x="3703" y="12960"/>
                  <a:pt x="3240" y="12806"/>
                  <a:pt x="2777" y="12343"/>
                </a:cubicBezTo>
                <a:cubicBezTo>
                  <a:pt x="2314" y="12034"/>
                  <a:pt x="2160" y="11417"/>
                  <a:pt x="2160" y="10800"/>
                </a:cubicBezTo>
                <a:cubicBezTo>
                  <a:pt x="2160" y="2160"/>
                  <a:pt x="2160" y="2160"/>
                  <a:pt x="2160" y="2160"/>
                </a:cubicBezTo>
                <a:cubicBezTo>
                  <a:pt x="2160" y="1697"/>
                  <a:pt x="2314" y="1080"/>
                  <a:pt x="2777" y="617"/>
                </a:cubicBezTo>
                <a:cubicBezTo>
                  <a:pt x="3240" y="309"/>
                  <a:pt x="3703" y="0"/>
                  <a:pt x="4320" y="0"/>
                </a:cubicBezTo>
                <a:close/>
                <a:moveTo>
                  <a:pt x="2623" y="18360"/>
                </a:moveTo>
                <a:cubicBezTo>
                  <a:pt x="2469" y="18360"/>
                  <a:pt x="2314" y="18514"/>
                  <a:pt x="2314" y="18669"/>
                </a:cubicBezTo>
                <a:cubicBezTo>
                  <a:pt x="2314" y="18823"/>
                  <a:pt x="2314" y="18823"/>
                  <a:pt x="2314" y="18977"/>
                </a:cubicBezTo>
                <a:cubicBezTo>
                  <a:pt x="2314" y="18977"/>
                  <a:pt x="2160" y="19131"/>
                  <a:pt x="2160" y="19286"/>
                </a:cubicBezTo>
                <a:cubicBezTo>
                  <a:pt x="2160" y="19440"/>
                  <a:pt x="2160" y="19440"/>
                  <a:pt x="2469" y="19440"/>
                </a:cubicBezTo>
                <a:cubicBezTo>
                  <a:pt x="2469" y="19440"/>
                  <a:pt x="2623" y="19440"/>
                  <a:pt x="2623" y="19440"/>
                </a:cubicBezTo>
                <a:cubicBezTo>
                  <a:pt x="2777" y="19440"/>
                  <a:pt x="2931" y="19440"/>
                  <a:pt x="2931" y="19440"/>
                </a:cubicBezTo>
                <a:cubicBezTo>
                  <a:pt x="3086" y="19440"/>
                  <a:pt x="3240" y="19440"/>
                  <a:pt x="3240" y="19286"/>
                </a:cubicBezTo>
                <a:cubicBezTo>
                  <a:pt x="3240" y="19131"/>
                  <a:pt x="3394" y="18977"/>
                  <a:pt x="3394" y="18977"/>
                </a:cubicBezTo>
                <a:cubicBezTo>
                  <a:pt x="3394" y="18823"/>
                  <a:pt x="3394" y="18823"/>
                  <a:pt x="3394" y="18669"/>
                </a:cubicBezTo>
                <a:cubicBezTo>
                  <a:pt x="3394" y="18514"/>
                  <a:pt x="3394" y="18360"/>
                  <a:pt x="3240" y="18360"/>
                </a:cubicBezTo>
                <a:cubicBezTo>
                  <a:pt x="3086" y="18360"/>
                  <a:pt x="3086" y="18360"/>
                  <a:pt x="2931" y="18360"/>
                </a:cubicBezTo>
                <a:cubicBezTo>
                  <a:pt x="2777" y="18360"/>
                  <a:pt x="2777" y="18360"/>
                  <a:pt x="2623" y="18360"/>
                </a:cubicBezTo>
                <a:close/>
                <a:moveTo>
                  <a:pt x="3086" y="16817"/>
                </a:moveTo>
                <a:cubicBezTo>
                  <a:pt x="2931" y="16817"/>
                  <a:pt x="2777" y="16817"/>
                  <a:pt x="2777" y="17126"/>
                </a:cubicBezTo>
                <a:cubicBezTo>
                  <a:pt x="2777" y="17126"/>
                  <a:pt x="2777" y="17280"/>
                  <a:pt x="2623" y="17280"/>
                </a:cubicBezTo>
                <a:cubicBezTo>
                  <a:pt x="2623" y="17434"/>
                  <a:pt x="2623" y="17434"/>
                  <a:pt x="2623" y="17589"/>
                </a:cubicBezTo>
                <a:cubicBezTo>
                  <a:pt x="2623" y="17743"/>
                  <a:pt x="2623" y="17897"/>
                  <a:pt x="2777" y="17897"/>
                </a:cubicBezTo>
                <a:cubicBezTo>
                  <a:pt x="3086" y="17897"/>
                  <a:pt x="3240" y="17897"/>
                  <a:pt x="3549" y="17897"/>
                </a:cubicBezTo>
                <a:cubicBezTo>
                  <a:pt x="3857" y="17897"/>
                  <a:pt x="4166" y="17897"/>
                  <a:pt x="4320" y="17897"/>
                </a:cubicBezTo>
                <a:cubicBezTo>
                  <a:pt x="4474" y="17897"/>
                  <a:pt x="4629" y="17743"/>
                  <a:pt x="4629" y="17589"/>
                </a:cubicBezTo>
                <a:cubicBezTo>
                  <a:pt x="4629" y="17434"/>
                  <a:pt x="4629" y="17434"/>
                  <a:pt x="4629" y="17280"/>
                </a:cubicBezTo>
                <a:cubicBezTo>
                  <a:pt x="4783" y="17280"/>
                  <a:pt x="4783" y="17126"/>
                  <a:pt x="4783" y="17126"/>
                </a:cubicBezTo>
                <a:cubicBezTo>
                  <a:pt x="4783" y="16817"/>
                  <a:pt x="4783" y="16817"/>
                  <a:pt x="4629" y="16817"/>
                </a:cubicBezTo>
                <a:cubicBezTo>
                  <a:pt x="4320" y="16817"/>
                  <a:pt x="4011" y="16817"/>
                  <a:pt x="3857" y="16817"/>
                </a:cubicBezTo>
                <a:cubicBezTo>
                  <a:pt x="3549" y="16817"/>
                  <a:pt x="3240" y="16817"/>
                  <a:pt x="3086" y="16817"/>
                </a:cubicBezTo>
                <a:close/>
                <a:moveTo>
                  <a:pt x="3394" y="15120"/>
                </a:moveTo>
                <a:cubicBezTo>
                  <a:pt x="3240" y="15120"/>
                  <a:pt x="3240" y="15274"/>
                  <a:pt x="3086" y="15429"/>
                </a:cubicBezTo>
                <a:cubicBezTo>
                  <a:pt x="3086" y="15583"/>
                  <a:pt x="3086" y="15891"/>
                  <a:pt x="3086" y="16046"/>
                </a:cubicBezTo>
                <a:cubicBezTo>
                  <a:pt x="2931" y="16200"/>
                  <a:pt x="3086" y="16200"/>
                  <a:pt x="3240" y="16200"/>
                </a:cubicBezTo>
                <a:cubicBezTo>
                  <a:pt x="3394" y="16200"/>
                  <a:pt x="3549" y="16200"/>
                  <a:pt x="3703" y="16200"/>
                </a:cubicBezTo>
                <a:cubicBezTo>
                  <a:pt x="3857" y="16200"/>
                  <a:pt x="4011" y="16200"/>
                  <a:pt x="4166" y="16200"/>
                </a:cubicBezTo>
                <a:cubicBezTo>
                  <a:pt x="4320" y="16200"/>
                  <a:pt x="4474" y="16200"/>
                  <a:pt x="4474" y="16046"/>
                </a:cubicBezTo>
                <a:cubicBezTo>
                  <a:pt x="4474" y="15891"/>
                  <a:pt x="4474" y="15737"/>
                  <a:pt x="4474" y="15737"/>
                </a:cubicBezTo>
                <a:cubicBezTo>
                  <a:pt x="4474" y="15583"/>
                  <a:pt x="4629" y="15583"/>
                  <a:pt x="4629" y="15429"/>
                </a:cubicBezTo>
                <a:cubicBezTo>
                  <a:pt x="4629" y="15274"/>
                  <a:pt x="4629" y="15120"/>
                  <a:pt x="4474" y="15120"/>
                </a:cubicBezTo>
                <a:cubicBezTo>
                  <a:pt x="4166" y="15120"/>
                  <a:pt x="4011" y="15120"/>
                  <a:pt x="3857" y="15120"/>
                </a:cubicBezTo>
                <a:cubicBezTo>
                  <a:pt x="3703" y="15120"/>
                  <a:pt x="3549" y="15120"/>
                  <a:pt x="3394" y="15120"/>
                </a:cubicBezTo>
                <a:close/>
                <a:moveTo>
                  <a:pt x="4166" y="18360"/>
                </a:moveTo>
                <a:cubicBezTo>
                  <a:pt x="4011" y="18360"/>
                  <a:pt x="4011" y="18514"/>
                  <a:pt x="3857" y="18669"/>
                </a:cubicBezTo>
                <a:cubicBezTo>
                  <a:pt x="3857" y="18823"/>
                  <a:pt x="3857" y="19131"/>
                  <a:pt x="3857" y="19286"/>
                </a:cubicBezTo>
                <a:cubicBezTo>
                  <a:pt x="3703" y="19440"/>
                  <a:pt x="3857" y="19440"/>
                  <a:pt x="4011" y="19440"/>
                </a:cubicBezTo>
                <a:cubicBezTo>
                  <a:pt x="4166" y="19440"/>
                  <a:pt x="4166" y="19440"/>
                  <a:pt x="4320" y="19440"/>
                </a:cubicBezTo>
                <a:cubicBezTo>
                  <a:pt x="4320" y="19440"/>
                  <a:pt x="4474" y="19440"/>
                  <a:pt x="4629" y="19440"/>
                </a:cubicBezTo>
                <a:cubicBezTo>
                  <a:pt x="4783" y="19440"/>
                  <a:pt x="4783" y="19440"/>
                  <a:pt x="4937" y="19286"/>
                </a:cubicBezTo>
                <a:cubicBezTo>
                  <a:pt x="4937" y="19131"/>
                  <a:pt x="4937" y="18977"/>
                  <a:pt x="4937" y="18977"/>
                </a:cubicBezTo>
                <a:cubicBezTo>
                  <a:pt x="4937" y="18823"/>
                  <a:pt x="4937" y="18823"/>
                  <a:pt x="4937" y="18669"/>
                </a:cubicBezTo>
                <a:cubicBezTo>
                  <a:pt x="4937" y="18514"/>
                  <a:pt x="4937" y="18360"/>
                  <a:pt x="4783" y="18360"/>
                </a:cubicBezTo>
                <a:cubicBezTo>
                  <a:pt x="4629" y="18360"/>
                  <a:pt x="4629" y="18360"/>
                  <a:pt x="4474" y="18360"/>
                </a:cubicBezTo>
                <a:cubicBezTo>
                  <a:pt x="4474" y="18360"/>
                  <a:pt x="4320" y="18360"/>
                  <a:pt x="4166" y="18360"/>
                </a:cubicBezTo>
                <a:close/>
                <a:moveTo>
                  <a:pt x="5400" y="2160"/>
                </a:moveTo>
                <a:cubicBezTo>
                  <a:pt x="4629" y="2160"/>
                  <a:pt x="4320" y="2623"/>
                  <a:pt x="4320" y="3240"/>
                </a:cubicBezTo>
                <a:cubicBezTo>
                  <a:pt x="4320" y="9720"/>
                  <a:pt x="4320" y="9720"/>
                  <a:pt x="4320" y="9720"/>
                </a:cubicBezTo>
                <a:cubicBezTo>
                  <a:pt x="4320" y="10491"/>
                  <a:pt x="4629" y="10800"/>
                  <a:pt x="5400" y="10800"/>
                </a:cubicBezTo>
                <a:cubicBezTo>
                  <a:pt x="16200" y="10800"/>
                  <a:pt x="16200" y="10800"/>
                  <a:pt x="16200" y="10800"/>
                </a:cubicBezTo>
                <a:cubicBezTo>
                  <a:pt x="16971" y="10800"/>
                  <a:pt x="17280" y="10491"/>
                  <a:pt x="17280" y="9720"/>
                </a:cubicBezTo>
                <a:cubicBezTo>
                  <a:pt x="17280" y="3240"/>
                  <a:pt x="17280" y="3240"/>
                  <a:pt x="17280" y="3240"/>
                </a:cubicBezTo>
                <a:cubicBezTo>
                  <a:pt x="17280" y="2623"/>
                  <a:pt x="16971" y="2160"/>
                  <a:pt x="16200" y="2160"/>
                </a:cubicBezTo>
                <a:lnTo>
                  <a:pt x="5400" y="2160"/>
                </a:lnTo>
                <a:close/>
                <a:moveTo>
                  <a:pt x="5400" y="15120"/>
                </a:moveTo>
                <a:cubicBezTo>
                  <a:pt x="5246" y="15120"/>
                  <a:pt x="5091" y="15274"/>
                  <a:pt x="5091" y="15429"/>
                </a:cubicBezTo>
                <a:cubicBezTo>
                  <a:pt x="5091" y="15583"/>
                  <a:pt x="5091" y="15583"/>
                  <a:pt x="4937" y="15737"/>
                </a:cubicBezTo>
                <a:cubicBezTo>
                  <a:pt x="4937" y="15737"/>
                  <a:pt x="4937" y="15891"/>
                  <a:pt x="4937" y="16046"/>
                </a:cubicBezTo>
                <a:cubicBezTo>
                  <a:pt x="4937" y="16200"/>
                  <a:pt x="4937" y="16200"/>
                  <a:pt x="5091" y="16200"/>
                </a:cubicBezTo>
                <a:cubicBezTo>
                  <a:pt x="5246" y="16200"/>
                  <a:pt x="5246" y="16200"/>
                  <a:pt x="5400" y="16200"/>
                </a:cubicBezTo>
                <a:cubicBezTo>
                  <a:pt x="5400" y="16200"/>
                  <a:pt x="5554" y="16200"/>
                  <a:pt x="5709" y="16200"/>
                </a:cubicBezTo>
                <a:cubicBezTo>
                  <a:pt x="5863" y="16200"/>
                  <a:pt x="5863" y="16200"/>
                  <a:pt x="5863" y="16046"/>
                </a:cubicBezTo>
                <a:cubicBezTo>
                  <a:pt x="6017" y="15891"/>
                  <a:pt x="6017" y="15737"/>
                  <a:pt x="6017" y="15737"/>
                </a:cubicBezTo>
                <a:cubicBezTo>
                  <a:pt x="6017" y="15583"/>
                  <a:pt x="6017" y="15583"/>
                  <a:pt x="6017" y="15429"/>
                </a:cubicBezTo>
                <a:cubicBezTo>
                  <a:pt x="6017" y="15274"/>
                  <a:pt x="6017" y="15120"/>
                  <a:pt x="5863" y="15120"/>
                </a:cubicBezTo>
                <a:cubicBezTo>
                  <a:pt x="5709" y="15120"/>
                  <a:pt x="5709" y="15120"/>
                  <a:pt x="5554" y="15120"/>
                </a:cubicBezTo>
                <a:cubicBezTo>
                  <a:pt x="5554" y="15120"/>
                  <a:pt x="5400" y="15120"/>
                  <a:pt x="5400" y="15120"/>
                </a:cubicBezTo>
                <a:close/>
                <a:moveTo>
                  <a:pt x="5554" y="16817"/>
                </a:moveTo>
                <a:cubicBezTo>
                  <a:pt x="5400" y="16817"/>
                  <a:pt x="5246" y="16817"/>
                  <a:pt x="5246" y="17126"/>
                </a:cubicBezTo>
                <a:cubicBezTo>
                  <a:pt x="5246" y="17280"/>
                  <a:pt x="5246" y="17434"/>
                  <a:pt x="5091" y="17589"/>
                </a:cubicBezTo>
                <a:cubicBezTo>
                  <a:pt x="5091" y="17743"/>
                  <a:pt x="5246" y="17897"/>
                  <a:pt x="5400" y="17897"/>
                </a:cubicBezTo>
                <a:cubicBezTo>
                  <a:pt x="5400" y="17897"/>
                  <a:pt x="5554" y="17897"/>
                  <a:pt x="5554" y="17897"/>
                </a:cubicBezTo>
                <a:cubicBezTo>
                  <a:pt x="5709" y="17897"/>
                  <a:pt x="5863" y="17897"/>
                  <a:pt x="5863" y="17897"/>
                </a:cubicBezTo>
                <a:cubicBezTo>
                  <a:pt x="6017" y="17897"/>
                  <a:pt x="6171" y="17743"/>
                  <a:pt x="6171" y="17589"/>
                </a:cubicBezTo>
                <a:cubicBezTo>
                  <a:pt x="6171" y="17434"/>
                  <a:pt x="6171" y="17434"/>
                  <a:pt x="6171" y="17280"/>
                </a:cubicBezTo>
                <a:cubicBezTo>
                  <a:pt x="6171" y="17280"/>
                  <a:pt x="6171" y="17126"/>
                  <a:pt x="6326" y="17126"/>
                </a:cubicBezTo>
                <a:cubicBezTo>
                  <a:pt x="6326" y="16817"/>
                  <a:pt x="6171" y="16817"/>
                  <a:pt x="6017" y="16817"/>
                </a:cubicBezTo>
                <a:cubicBezTo>
                  <a:pt x="6017" y="16817"/>
                  <a:pt x="5863" y="16817"/>
                  <a:pt x="5863" y="16817"/>
                </a:cubicBezTo>
                <a:cubicBezTo>
                  <a:pt x="5709" y="16817"/>
                  <a:pt x="5554" y="16817"/>
                  <a:pt x="5554" y="16817"/>
                </a:cubicBezTo>
                <a:close/>
                <a:moveTo>
                  <a:pt x="5863" y="18360"/>
                </a:moveTo>
                <a:cubicBezTo>
                  <a:pt x="5554" y="18360"/>
                  <a:pt x="5554" y="18514"/>
                  <a:pt x="5554" y="18669"/>
                </a:cubicBezTo>
                <a:cubicBezTo>
                  <a:pt x="5554" y="18823"/>
                  <a:pt x="5400" y="18823"/>
                  <a:pt x="5400" y="18977"/>
                </a:cubicBezTo>
                <a:cubicBezTo>
                  <a:pt x="5400" y="18977"/>
                  <a:pt x="5400" y="19131"/>
                  <a:pt x="5400" y="19286"/>
                </a:cubicBezTo>
                <a:cubicBezTo>
                  <a:pt x="5400" y="19440"/>
                  <a:pt x="5400" y="19440"/>
                  <a:pt x="5709" y="19440"/>
                </a:cubicBezTo>
                <a:cubicBezTo>
                  <a:pt x="5709" y="19440"/>
                  <a:pt x="5863" y="19440"/>
                  <a:pt x="5863" y="19440"/>
                </a:cubicBezTo>
                <a:cubicBezTo>
                  <a:pt x="6017" y="19440"/>
                  <a:pt x="6171" y="19440"/>
                  <a:pt x="6171" y="19440"/>
                </a:cubicBezTo>
                <a:cubicBezTo>
                  <a:pt x="6326" y="19440"/>
                  <a:pt x="6480" y="19440"/>
                  <a:pt x="6480" y="19286"/>
                </a:cubicBezTo>
                <a:cubicBezTo>
                  <a:pt x="6480" y="19131"/>
                  <a:pt x="6480" y="18977"/>
                  <a:pt x="6480" y="18977"/>
                </a:cubicBezTo>
                <a:cubicBezTo>
                  <a:pt x="6480" y="18823"/>
                  <a:pt x="6480" y="18823"/>
                  <a:pt x="6634" y="18669"/>
                </a:cubicBezTo>
                <a:cubicBezTo>
                  <a:pt x="6634" y="18514"/>
                  <a:pt x="6480" y="18360"/>
                  <a:pt x="6326" y="18360"/>
                </a:cubicBezTo>
                <a:cubicBezTo>
                  <a:pt x="6171" y="18360"/>
                  <a:pt x="6171" y="18360"/>
                  <a:pt x="6017" y="18360"/>
                </a:cubicBezTo>
                <a:cubicBezTo>
                  <a:pt x="6017" y="18360"/>
                  <a:pt x="5863" y="18360"/>
                  <a:pt x="5863" y="18360"/>
                </a:cubicBezTo>
                <a:close/>
                <a:moveTo>
                  <a:pt x="6789" y="15120"/>
                </a:moveTo>
                <a:cubicBezTo>
                  <a:pt x="6634" y="15120"/>
                  <a:pt x="6480" y="15274"/>
                  <a:pt x="6480" y="15429"/>
                </a:cubicBezTo>
                <a:cubicBezTo>
                  <a:pt x="6480" y="15737"/>
                  <a:pt x="6480" y="15891"/>
                  <a:pt x="6480" y="16046"/>
                </a:cubicBezTo>
                <a:cubicBezTo>
                  <a:pt x="6326" y="16200"/>
                  <a:pt x="6480" y="16200"/>
                  <a:pt x="6634" y="16200"/>
                </a:cubicBezTo>
                <a:cubicBezTo>
                  <a:pt x="6634" y="16200"/>
                  <a:pt x="6789" y="16200"/>
                  <a:pt x="6789" y="16200"/>
                </a:cubicBezTo>
                <a:cubicBezTo>
                  <a:pt x="6943" y="16200"/>
                  <a:pt x="7097" y="16200"/>
                  <a:pt x="7097" y="16200"/>
                </a:cubicBezTo>
                <a:cubicBezTo>
                  <a:pt x="7251" y="16200"/>
                  <a:pt x="7406" y="16200"/>
                  <a:pt x="7406" y="16046"/>
                </a:cubicBezTo>
                <a:cubicBezTo>
                  <a:pt x="7406" y="15891"/>
                  <a:pt x="7406" y="15737"/>
                  <a:pt x="7406" y="15737"/>
                </a:cubicBezTo>
                <a:cubicBezTo>
                  <a:pt x="7406" y="15583"/>
                  <a:pt x="7406" y="15583"/>
                  <a:pt x="7406" y="15429"/>
                </a:cubicBezTo>
                <a:cubicBezTo>
                  <a:pt x="7406" y="15274"/>
                  <a:pt x="7406" y="15120"/>
                  <a:pt x="7251" y="15120"/>
                </a:cubicBezTo>
                <a:cubicBezTo>
                  <a:pt x="7097" y="15120"/>
                  <a:pt x="7097" y="15120"/>
                  <a:pt x="6943" y="15120"/>
                </a:cubicBezTo>
                <a:cubicBezTo>
                  <a:pt x="6943" y="15120"/>
                  <a:pt x="6789" y="15120"/>
                  <a:pt x="6789" y="15120"/>
                </a:cubicBezTo>
                <a:close/>
                <a:moveTo>
                  <a:pt x="7097" y="16817"/>
                </a:moveTo>
                <a:cubicBezTo>
                  <a:pt x="6943" y="16817"/>
                  <a:pt x="6789" y="16817"/>
                  <a:pt x="6789" y="17126"/>
                </a:cubicBezTo>
                <a:cubicBezTo>
                  <a:pt x="6789" y="17126"/>
                  <a:pt x="6789" y="17280"/>
                  <a:pt x="6789" y="17280"/>
                </a:cubicBezTo>
                <a:cubicBezTo>
                  <a:pt x="6789" y="17434"/>
                  <a:pt x="6634" y="17434"/>
                  <a:pt x="6634" y="17589"/>
                </a:cubicBezTo>
                <a:cubicBezTo>
                  <a:pt x="6634" y="17743"/>
                  <a:pt x="6789" y="17897"/>
                  <a:pt x="6943" y="17897"/>
                </a:cubicBezTo>
                <a:cubicBezTo>
                  <a:pt x="6943" y="17897"/>
                  <a:pt x="7097" y="17897"/>
                  <a:pt x="7097" y="17897"/>
                </a:cubicBezTo>
                <a:cubicBezTo>
                  <a:pt x="7251" y="17897"/>
                  <a:pt x="7406" y="17897"/>
                  <a:pt x="7406" y="17897"/>
                </a:cubicBezTo>
                <a:cubicBezTo>
                  <a:pt x="7560" y="17897"/>
                  <a:pt x="7714" y="17743"/>
                  <a:pt x="7714" y="17589"/>
                </a:cubicBezTo>
                <a:cubicBezTo>
                  <a:pt x="7714" y="17434"/>
                  <a:pt x="7714" y="17434"/>
                  <a:pt x="7714" y="17280"/>
                </a:cubicBezTo>
                <a:cubicBezTo>
                  <a:pt x="7714" y="17280"/>
                  <a:pt x="7714" y="17126"/>
                  <a:pt x="7714" y="17126"/>
                </a:cubicBezTo>
                <a:cubicBezTo>
                  <a:pt x="7714" y="16817"/>
                  <a:pt x="7714" y="16817"/>
                  <a:pt x="7560" y="16817"/>
                </a:cubicBezTo>
                <a:cubicBezTo>
                  <a:pt x="7406" y="16817"/>
                  <a:pt x="7406" y="16817"/>
                  <a:pt x="7251" y="16817"/>
                </a:cubicBezTo>
                <a:cubicBezTo>
                  <a:pt x="7251" y="16817"/>
                  <a:pt x="7097" y="16817"/>
                  <a:pt x="7097" y="16817"/>
                </a:cubicBezTo>
                <a:close/>
                <a:moveTo>
                  <a:pt x="7406" y="18360"/>
                </a:moveTo>
                <a:cubicBezTo>
                  <a:pt x="7251" y="18360"/>
                  <a:pt x="7097" y="18514"/>
                  <a:pt x="7097" y="18669"/>
                </a:cubicBezTo>
                <a:cubicBezTo>
                  <a:pt x="7097" y="18823"/>
                  <a:pt x="7097" y="18823"/>
                  <a:pt x="7097" y="18977"/>
                </a:cubicBezTo>
                <a:cubicBezTo>
                  <a:pt x="7097" y="18977"/>
                  <a:pt x="7097" y="19131"/>
                  <a:pt x="7097" y="19286"/>
                </a:cubicBezTo>
                <a:cubicBezTo>
                  <a:pt x="6943" y="19440"/>
                  <a:pt x="7097" y="19440"/>
                  <a:pt x="7251" y="19440"/>
                </a:cubicBezTo>
                <a:cubicBezTo>
                  <a:pt x="7869" y="19440"/>
                  <a:pt x="8486" y="19440"/>
                  <a:pt x="8949" y="19440"/>
                </a:cubicBezTo>
                <a:cubicBezTo>
                  <a:pt x="9566" y="19440"/>
                  <a:pt x="10183" y="19440"/>
                  <a:pt x="10800" y="19440"/>
                </a:cubicBezTo>
                <a:cubicBezTo>
                  <a:pt x="11417" y="19440"/>
                  <a:pt x="11880" y="19440"/>
                  <a:pt x="12497" y="19440"/>
                </a:cubicBezTo>
                <a:cubicBezTo>
                  <a:pt x="13114" y="19440"/>
                  <a:pt x="13731" y="19440"/>
                  <a:pt x="14349" y="19440"/>
                </a:cubicBezTo>
                <a:cubicBezTo>
                  <a:pt x="14503" y="19440"/>
                  <a:pt x="14503" y="19440"/>
                  <a:pt x="14503" y="19286"/>
                </a:cubicBezTo>
                <a:cubicBezTo>
                  <a:pt x="14503" y="19131"/>
                  <a:pt x="14503" y="18977"/>
                  <a:pt x="14503" y="18977"/>
                </a:cubicBezTo>
                <a:cubicBezTo>
                  <a:pt x="14503" y="18823"/>
                  <a:pt x="14503" y="18823"/>
                  <a:pt x="14503" y="18669"/>
                </a:cubicBezTo>
                <a:cubicBezTo>
                  <a:pt x="14503" y="18514"/>
                  <a:pt x="14349" y="18360"/>
                  <a:pt x="14194" y="18360"/>
                </a:cubicBezTo>
                <a:cubicBezTo>
                  <a:pt x="13577" y="18360"/>
                  <a:pt x="13114" y="18360"/>
                  <a:pt x="12497" y="18360"/>
                </a:cubicBezTo>
                <a:cubicBezTo>
                  <a:pt x="11880" y="18360"/>
                  <a:pt x="11263" y="18360"/>
                  <a:pt x="10800" y="18360"/>
                </a:cubicBezTo>
                <a:cubicBezTo>
                  <a:pt x="10183" y="18360"/>
                  <a:pt x="9566" y="18360"/>
                  <a:pt x="9103" y="18360"/>
                </a:cubicBezTo>
                <a:cubicBezTo>
                  <a:pt x="8486" y="18360"/>
                  <a:pt x="7869" y="18360"/>
                  <a:pt x="7406" y="18360"/>
                </a:cubicBezTo>
                <a:close/>
                <a:moveTo>
                  <a:pt x="8177" y="15120"/>
                </a:moveTo>
                <a:cubicBezTo>
                  <a:pt x="8023" y="15120"/>
                  <a:pt x="7869" y="15274"/>
                  <a:pt x="7869" y="15429"/>
                </a:cubicBezTo>
                <a:cubicBezTo>
                  <a:pt x="7869" y="15583"/>
                  <a:pt x="7869" y="15583"/>
                  <a:pt x="7869" y="15737"/>
                </a:cubicBezTo>
                <a:cubicBezTo>
                  <a:pt x="7869" y="15737"/>
                  <a:pt x="7869" y="15891"/>
                  <a:pt x="7869" y="16046"/>
                </a:cubicBezTo>
                <a:cubicBezTo>
                  <a:pt x="7869" y="16200"/>
                  <a:pt x="7869" y="16200"/>
                  <a:pt x="8023" y="16200"/>
                </a:cubicBezTo>
                <a:cubicBezTo>
                  <a:pt x="8177" y="16200"/>
                  <a:pt x="8177" y="16200"/>
                  <a:pt x="8331" y="16200"/>
                </a:cubicBezTo>
                <a:cubicBezTo>
                  <a:pt x="8486" y="16200"/>
                  <a:pt x="8486" y="16200"/>
                  <a:pt x="8640" y="16200"/>
                </a:cubicBezTo>
                <a:cubicBezTo>
                  <a:pt x="8794" y="16200"/>
                  <a:pt x="8794" y="16200"/>
                  <a:pt x="8794" y="16046"/>
                </a:cubicBezTo>
                <a:cubicBezTo>
                  <a:pt x="8794" y="15891"/>
                  <a:pt x="8794" y="15737"/>
                  <a:pt x="8794" y="15737"/>
                </a:cubicBezTo>
                <a:cubicBezTo>
                  <a:pt x="8794" y="15583"/>
                  <a:pt x="8794" y="15583"/>
                  <a:pt x="8794" y="15429"/>
                </a:cubicBezTo>
                <a:cubicBezTo>
                  <a:pt x="8949" y="15274"/>
                  <a:pt x="8794" y="15120"/>
                  <a:pt x="8640" y="15120"/>
                </a:cubicBezTo>
                <a:cubicBezTo>
                  <a:pt x="8640" y="15120"/>
                  <a:pt x="8486" y="15120"/>
                  <a:pt x="8486" y="15120"/>
                </a:cubicBezTo>
                <a:cubicBezTo>
                  <a:pt x="8331" y="15120"/>
                  <a:pt x="8177" y="15120"/>
                  <a:pt x="8177" y="15120"/>
                </a:cubicBezTo>
                <a:close/>
                <a:moveTo>
                  <a:pt x="8486" y="16817"/>
                </a:moveTo>
                <a:cubicBezTo>
                  <a:pt x="8331" y="16817"/>
                  <a:pt x="8331" y="16817"/>
                  <a:pt x="8331" y="17126"/>
                </a:cubicBezTo>
                <a:cubicBezTo>
                  <a:pt x="8331" y="17126"/>
                  <a:pt x="8177" y="17280"/>
                  <a:pt x="8177" y="17280"/>
                </a:cubicBezTo>
                <a:cubicBezTo>
                  <a:pt x="8177" y="17434"/>
                  <a:pt x="8177" y="17434"/>
                  <a:pt x="8177" y="17589"/>
                </a:cubicBezTo>
                <a:cubicBezTo>
                  <a:pt x="8177" y="17743"/>
                  <a:pt x="8331" y="17897"/>
                  <a:pt x="8486" y="17897"/>
                </a:cubicBezTo>
                <a:cubicBezTo>
                  <a:pt x="8486" y="17897"/>
                  <a:pt x="8640" y="17897"/>
                  <a:pt x="8794" y="17897"/>
                </a:cubicBezTo>
                <a:cubicBezTo>
                  <a:pt x="8794" y="17897"/>
                  <a:pt x="8949" y="17897"/>
                  <a:pt x="8949" y="17897"/>
                </a:cubicBezTo>
                <a:cubicBezTo>
                  <a:pt x="9103" y="17897"/>
                  <a:pt x="9257" y="17743"/>
                  <a:pt x="9257" y="17589"/>
                </a:cubicBezTo>
                <a:cubicBezTo>
                  <a:pt x="9257" y="17434"/>
                  <a:pt x="9257" y="17280"/>
                  <a:pt x="9257" y="17126"/>
                </a:cubicBezTo>
                <a:cubicBezTo>
                  <a:pt x="9257" y="16817"/>
                  <a:pt x="9257" y="16817"/>
                  <a:pt x="9103" y="16817"/>
                </a:cubicBezTo>
                <a:cubicBezTo>
                  <a:pt x="8949" y="16817"/>
                  <a:pt x="8794" y="16817"/>
                  <a:pt x="8794" y="16817"/>
                </a:cubicBezTo>
                <a:cubicBezTo>
                  <a:pt x="8640" y="16817"/>
                  <a:pt x="8640" y="16817"/>
                  <a:pt x="8486" y="16817"/>
                </a:cubicBezTo>
                <a:close/>
                <a:moveTo>
                  <a:pt x="9566" y="15120"/>
                </a:moveTo>
                <a:cubicBezTo>
                  <a:pt x="9411" y="15120"/>
                  <a:pt x="9411" y="15274"/>
                  <a:pt x="9411" y="15429"/>
                </a:cubicBezTo>
                <a:cubicBezTo>
                  <a:pt x="9411" y="15583"/>
                  <a:pt x="9411" y="15737"/>
                  <a:pt x="9257" y="16046"/>
                </a:cubicBezTo>
                <a:cubicBezTo>
                  <a:pt x="9257" y="16200"/>
                  <a:pt x="9411" y="16200"/>
                  <a:pt x="9566" y="16200"/>
                </a:cubicBezTo>
                <a:cubicBezTo>
                  <a:pt x="9566" y="16200"/>
                  <a:pt x="9720" y="16200"/>
                  <a:pt x="9720" y="16200"/>
                </a:cubicBezTo>
                <a:cubicBezTo>
                  <a:pt x="9874" y="16200"/>
                  <a:pt x="10029" y="16200"/>
                  <a:pt x="10029" y="16200"/>
                </a:cubicBezTo>
                <a:cubicBezTo>
                  <a:pt x="10183" y="16200"/>
                  <a:pt x="10337" y="16200"/>
                  <a:pt x="10337" y="16046"/>
                </a:cubicBezTo>
                <a:cubicBezTo>
                  <a:pt x="10337" y="15737"/>
                  <a:pt x="10337" y="15583"/>
                  <a:pt x="10337" y="15429"/>
                </a:cubicBezTo>
                <a:cubicBezTo>
                  <a:pt x="10337" y="15274"/>
                  <a:pt x="10183" y="15120"/>
                  <a:pt x="10029" y="15120"/>
                </a:cubicBezTo>
                <a:cubicBezTo>
                  <a:pt x="10029" y="15120"/>
                  <a:pt x="9874" y="15120"/>
                  <a:pt x="9874" y="15120"/>
                </a:cubicBezTo>
                <a:cubicBezTo>
                  <a:pt x="9720" y="15120"/>
                  <a:pt x="9720" y="15120"/>
                  <a:pt x="9566" y="15120"/>
                </a:cubicBezTo>
                <a:close/>
                <a:moveTo>
                  <a:pt x="10029" y="16817"/>
                </a:moveTo>
                <a:cubicBezTo>
                  <a:pt x="9874" y="16817"/>
                  <a:pt x="9720" y="16817"/>
                  <a:pt x="9720" y="17126"/>
                </a:cubicBezTo>
                <a:cubicBezTo>
                  <a:pt x="9720" y="17126"/>
                  <a:pt x="9720" y="17280"/>
                  <a:pt x="9720" y="17280"/>
                </a:cubicBezTo>
                <a:cubicBezTo>
                  <a:pt x="9720" y="17434"/>
                  <a:pt x="9720" y="17434"/>
                  <a:pt x="9720" y="17589"/>
                </a:cubicBezTo>
                <a:cubicBezTo>
                  <a:pt x="9720" y="17743"/>
                  <a:pt x="9874" y="17897"/>
                  <a:pt x="10029" y="17897"/>
                </a:cubicBezTo>
                <a:cubicBezTo>
                  <a:pt x="10029" y="17897"/>
                  <a:pt x="10183" y="17897"/>
                  <a:pt x="10337" y="17897"/>
                </a:cubicBezTo>
                <a:cubicBezTo>
                  <a:pt x="10337" y="17897"/>
                  <a:pt x="10491" y="17897"/>
                  <a:pt x="10491" y="17897"/>
                </a:cubicBezTo>
                <a:cubicBezTo>
                  <a:pt x="10646" y="17897"/>
                  <a:pt x="10800" y="17743"/>
                  <a:pt x="10800" y="17589"/>
                </a:cubicBezTo>
                <a:cubicBezTo>
                  <a:pt x="10800" y="17434"/>
                  <a:pt x="10800" y="17434"/>
                  <a:pt x="10800" y="17280"/>
                </a:cubicBezTo>
                <a:cubicBezTo>
                  <a:pt x="10800" y="17280"/>
                  <a:pt x="10800" y="17126"/>
                  <a:pt x="10800" y="17126"/>
                </a:cubicBezTo>
                <a:cubicBezTo>
                  <a:pt x="10800" y="16817"/>
                  <a:pt x="10646" y="16817"/>
                  <a:pt x="10491" y="16817"/>
                </a:cubicBezTo>
                <a:cubicBezTo>
                  <a:pt x="10491" y="16817"/>
                  <a:pt x="10337" y="16817"/>
                  <a:pt x="10337" y="16817"/>
                </a:cubicBezTo>
                <a:cubicBezTo>
                  <a:pt x="10183" y="16817"/>
                  <a:pt x="10183" y="16817"/>
                  <a:pt x="10029" y="16817"/>
                </a:cubicBezTo>
                <a:close/>
                <a:moveTo>
                  <a:pt x="10954" y="15120"/>
                </a:moveTo>
                <a:cubicBezTo>
                  <a:pt x="10800" y="15120"/>
                  <a:pt x="10800" y="15274"/>
                  <a:pt x="10800" y="15429"/>
                </a:cubicBezTo>
                <a:cubicBezTo>
                  <a:pt x="10800" y="15583"/>
                  <a:pt x="10800" y="15583"/>
                  <a:pt x="10800" y="15737"/>
                </a:cubicBezTo>
                <a:cubicBezTo>
                  <a:pt x="10800" y="15737"/>
                  <a:pt x="10800" y="15891"/>
                  <a:pt x="10800" y="16046"/>
                </a:cubicBezTo>
                <a:cubicBezTo>
                  <a:pt x="10800" y="16200"/>
                  <a:pt x="10800" y="16200"/>
                  <a:pt x="10954" y="16200"/>
                </a:cubicBezTo>
                <a:cubicBezTo>
                  <a:pt x="11109" y="16200"/>
                  <a:pt x="11109" y="16200"/>
                  <a:pt x="11263" y="16200"/>
                </a:cubicBezTo>
                <a:cubicBezTo>
                  <a:pt x="11417" y="16200"/>
                  <a:pt x="11417" y="16200"/>
                  <a:pt x="11571" y="16200"/>
                </a:cubicBezTo>
                <a:cubicBezTo>
                  <a:pt x="11726" y="16200"/>
                  <a:pt x="11726" y="16200"/>
                  <a:pt x="11726" y="16046"/>
                </a:cubicBezTo>
                <a:cubicBezTo>
                  <a:pt x="11726" y="15891"/>
                  <a:pt x="11726" y="15737"/>
                  <a:pt x="11726" y="15737"/>
                </a:cubicBezTo>
                <a:cubicBezTo>
                  <a:pt x="11726" y="15583"/>
                  <a:pt x="11726" y="15583"/>
                  <a:pt x="11726" y="15429"/>
                </a:cubicBezTo>
                <a:cubicBezTo>
                  <a:pt x="11726" y="15274"/>
                  <a:pt x="11726" y="15120"/>
                  <a:pt x="11417" y="15120"/>
                </a:cubicBezTo>
                <a:cubicBezTo>
                  <a:pt x="11417" y="15120"/>
                  <a:pt x="11263" y="15120"/>
                  <a:pt x="11263" y="15120"/>
                </a:cubicBezTo>
                <a:cubicBezTo>
                  <a:pt x="11109" y="15120"/>
                  <a:pt x="11109" y="15120"/>
                  <a:pt x="10954" y="15120"/>
                </a:cubicBezTo>
                <a:close/>
                <a:moveTo>
                  <a:pt x="11571" y="16817"/>
                </a:moveTo>
                <a:cubicBezTo>
                  <a:pt x="11417" y="16817"/>
                  <a:pt x="11263" y="16817"/>
                  <a:pt x="11263" y="17126"/>
                </a:cubicBezTo>
                <a:cubicBezTo>
                  <a:pt x="11263" y="17280"/>
                  <a:pt x="11263" y="17434"/>
                  <a:pt x="11263" y="17589"/>
                </a:cubicBezTo>
                <a:cubicBezTo>
                  <a:pt x="11263" y="17743"/>
                  <a:pt x="11417" y="17897"/>
                  <a:pt x="11571" y="17897"/>
                </a:cubicBezTo>
                <a:cubicBezTo>
                  <a:pt x="11571" y="17897"/>
                  <a:pt x="11726" y="17897"/>
                  <a:pt x="11726" y="17897"/>
                </a:cubicBezTo>
                <a:cubicBezTo>
                  <a:pt x="11880" y="17897"/>
                  <a:pt x="12034" y="17897"/>
                  <a:pt x="12034" y="17897"/>
                </a:cubicBezTo>
                <a:cubicBezTo>
                  <a:pt x="12189" y="17897"/>
                  <a:pt x="12343" y="17743"/>
                  <a:pt x="12343" y="17589"/>
                </a:cubicBezTo>
                <a:cubicBezTo>
                  <a:pt x="12343" y="17280"/>
                  <a:pt x="12343" y="17126"/>
                  <a:pt x="12343" y="17126"/>
                </a:cubicBezTo>
                <a:cubicBezTo>
                  <a:pt x="12343" y="16817"/>
                  <a:pt x="12189" y="16817"/>
                  <a:pt x="12034" y="16817"/>
                </a:cubicBezTo>
                <a:cubicBezTo>
                  <a:pt x="11880" y="16817"/>
                  <a:pt x="11880" y="16817"/>
                  <a:pt x="11726" y="16817"/>
                </a:cubicBezTo>
                <a:cubicBezTo>
                  <a:pt x="11726" y="16817"/>
                  <a:pt x="11571" y="16817"/>
                  <a:pt x="11571" y="16817"/>
                </a:cubicBezTo>
                <a:close/>
                <a:moveTo>
                  <a:pt x="12497" y="15120"/>
                </a:moveTo>
                <a:cubicBezTo>
                  <a:pt x="12343" y="15120"/>
                  <a:pt x="12189" y="15274"/>
                  <a:pt x="12189" y="15429"/>
                </a:cubicBezTo>
                <a:cubicBezTo>
                  <a:pt x="12189" y="15583"/>
                  <a:pt x="12189" y="15583"/>
                  <a:pt x="12189" y="15737"/>
                </a:cubicBezTo>
                <a:cubicBezTo>
                  <a:pt x="12189" y="15737"/>
                  <a:pt x="12189" y="15891"/>
                  <a:pt x="12189" y="16046"/>
                </a:cubicBezTo>
                <a:cubicBezTo>
                  <a:pt x="12189" y="16200"/>
                  <a:pt x="12343" y="16200"/>
                  <a:pt x="12497" y="16200"/>
                </a:cubicBezTo>
                <a:cubicBezTo>
                  <a:pt x="12497" y="16200"/>
                  <a:pt x="12651" y="16200"/>
                  <a:pt x="12806" y="16200"/>
                </a:cubicBezTo>
                <a:cubicBezTo>
                  <a:pt x="12806" y="16200"/>
                  <a:pt x="12960" y="16200"/>
                  <a:pt x="12960" y="16200"/>
                </a:cubicBezTo>
                <a:cubicBezTo>
                  <a:pt x="13114" y="16200"/>
                  <a:pt x="13269" y="16200"/>
                  <a:pt x="13269" y="16046"/>
                </a:cubicBezTo>
                <a:cubicBezTo>
                  <a:pt x="13269" y="15891"/>
                  <a:pt x="13114" y="15737"/>
                  <a:pt x="13114" y="15429"/>
                </a:cubicBezTo>
                <a:cubicBezTo>
                  <a:pt x="13114" y="15274"/>
                  <a:pt x="13114" y="15120"/>
                  <a:pt x="12960" y="15120"/>
                </a:cubicBezTo>
                <a:cubicBezTo>
                  <a:pt x="12806" y="15120"/>
                  <a:pt x="12806" y="15120"/>
                  <a:pt x="12651" y="15120"/>
                </a:cubicBezTo>
                <a:cubicBezTo>
                  <a:pt x="12651" y="15120"/>
                  <a:pt x="12497" y="15120"/>
                  <a:pt x="12497" y="15120"/>
                </a:cubicBezTo>
                <a:close/>
                <a:moveTo>
                  <a:pt x="12960" y="16817"/>
                </a:moveTo>
                <a:cubicBezTo>
                  <a:pt x="12806" y="16817"/>
                  <a:pt x="12806" y="16817"/>
                  <a:pt x="12806" y="17126"/>
                </a:cubicBezTo>
                <a:cubicBezTo>
                  <a:pt x="12806" y="17126"/>
                  <a:pt x="12806" y="17280"/>
                  <a:pt x="12806" y="17280"/>
                </a:cubicBezTo>
                <a:cubicBezTo>
                  <a:pt x="12806" y="17434"/>
                  <a:pt x="12806" y="17434"/>
                  <a:pt x="12806" y="17589"/>
                </a:cubicBezTo>
                <a:cubicBezTo>
                  <a:pt x="12806" y="17743"/>
                  <a:pt x="12960" y="17897"/>
                  <a:pt x="13114" y="17897"/>
                </a:cubicBezTo>
                <a:cubicBezTo>
                  <a:pt x="13114" y="17897"/>
                  <a:pt x="13269" y="17897"/>
                  <a:pt x="13423" y="17897"/>
                </a:cubicBezTo>
                <a:cubicBezTo>
                  <a:pt x="13423" y="17897"/>
                  <a:pt x="13577" y="17897"/>
                  <a:pt x="13577" y="17897"/>
                </a:cubicBezTo>
                <a:cubicBezTo>
                  <a:pt x="13731" y="17897"/>
                  <a:pt x="13886" y="17743"/>
                  <a:pt x="13886" y="17589"/>
                </a:cubicBezTo>
                <a:cubicBezTo>
                  <a:pt x="13886" y="17434"/>
                  <a:pt x="13886" y="17434"/>
                  <a:pt x="13886" y="17280"/>
                </a:cubicBezTo>
                <a:cubicBezTo>
                  <a:pt x="13731" y="17280"/>
                  <a:pt x="13731" y="17126"/>
                  <a:pt x="13731" y="17126"/>
                </a:cubicBezTo>
                <a:cubicBezTo>
                  <a:pt x="13731" y="16817"/>
                  <a:pt x="13731" y="16817"/>
                  <a:pt x="13577" y="16817"/>
                </a:cubicBezTo>
                <a:cubicBezTo>
                  <a:pt x="13423" y="16817"/>
                  <a:pt x="13269" y="16817"/>
                  <a:pt x="13269" y="16817"/>
                </a:cubicBezTo>
                <a:cubicBezTo>
                  <a:pt x="13114" y="16817"/>
                  <a:pt x="13114" y="16817"/>
                  <a:pt x="12960" y="16817"/>
                </a:cubicBezTo>
                <a:close/>
                <a:moveTo>
                  <a:pt x="13886" y="15120"/>
                </a:moveTo>
                <a:cubicBezTo>
                  <a:pt x="13731" y="15120"/>
                  <a:pt x="13577" y="15274"/>
                  <a:pt x="13577" y="15429"/>
                </a:cubicBezTo>
                <a:cubicBezTo>
                  <a:pt x="13577" y="15583"/>
                  <a:pt x="13577" y="15583"/>
                  <a:pt x="13731" y="15737"/>
                </a:cubicBezTo>
                <a:cubicBezTo>
                  <a:pt x="13731" y="15737"/>
                  <a:pt x="13731" y="15891"/>
                  <a:pt x="13731" y="16046"/>
                </a:cubicBezTo>
                <a:cubicBezTo>
                  <a:pt x="13731" y="16200"/>
                  <a:pt x="13731" y="16200"/>
                  <a:pt x="13886" y="16200"/>
                </a:cubicBezTo>
                <a:cubicBezTo>
                  <a:pt x="14040" y="16200"/>
                  <a:pt x="14194" y="16200"/>
                  <a:pt x="14194" y="16200"/>
                </a:cubicBezTo>
                <a:cubicBezTo>
                  <a:pt x="14349" y="16200"/>
                  <a:pt x="14349" y="16200"/>
                  <a:pt x="14503" y="16200"/>
                </a:cubicBezTo>
                <a:cubicBezTo>
                  <a:pt x="14657" y="16200"/>
                  <a:pt x="14657" y="16200"/>
                  <a:pt x="14657" y="16046"/>
                </a:cubicBezTo>
                <a:cubicBezTo>
                  <a:pt x="14657" y="15737"/>
                  <a:pt x="14657" y="15583"/>
                  <a:pt x="14657" y="15429"/>
                </a:cubicBezTo>
                <a:cubicBezTo>
                  <a:pt x="14503" y="15274"/>
                  <a:pt x="14503" y="15120"/>
                  <a:pt x="14349" y="15120"/>
                </a:cubicBezTo>
                <a:cubicBezTo>
                  <a:pt x="14194" y="15120"/>
                  <a:pt x="14194" y="15120"/>
                  <a:pt x="14040" y="15120"/>
                </a:cubicBezTo>
                <a:cubicBezTo>
                  <a:pt x="14040" y="15120"/>
                  <a:pt x="13886" y="15120"/>
                  <a:pt x="13886" y="15120"/>
                </a:cubicBezTo>
                <a:close/>
                <a:moveTo>
                  <a:pt x="14503" y="16817"/>
                </a:moveTo>
                <a:cubicBezTo>
                  <a:pt x="14349" y="16817"/>
                  <a:pt x="14194" y="16817"/>
                  <a:pt x="14349" y="17126"/>
                </a:cubicBezTo>
                <a:cubicBezTo>
                  <a:pt x="14349" y="17126"/>
                  <a:pt x="14349" y="17280"/>
                  <a:pt x="14349" y="17280"/>
                </a:cubicBezTo>
                <a:cubicBezTo>
                  <a:pt x="14349" y="17434"/>
                  <a:pt x="14349" y="17434"/>
                  <a:pt x="14349" y="17589"/>
                </a:cubicBezTo>
                <a:cubicBezTo>
                  <a:pt x="14349" y="17743"/>
                  <a:pt x="14503" y="17897"/>
                  <a:pt x="14657" y="17897"/>
                </a:cubicBezTo>
                <a:cubicBezTo>
                  <a:pt x="14657" y="17897"/>
                  <a:pt x="14811" y="17897"/>
                  <a:pt x="14966" y="17897"/>
                </a:cubicBezTo>
                <a:cubicBezTo>
                  <a:pt x="14966" y="17897"/>
                  <a:pt x="15120" y="17897"/>
                  <a:pt x="15120" y="17897"/>
                </a:cubicBezTo>
                <a:cubicBezTo>
                  <a:pt x="15274" y="17897"/>
                  <a:pt x="15429" y="17743"/>
                  <a:pt x="15429" y="17589"/>
                </a:cubicBezTo>
                <a:cubicBezTo>
                  <a:pt x="15429" y="17434"/>
                  <a:pt x="15274" y="17434"/>
                  <a:pt x="15274" y="17280"/>
                </a:cubicBezTo>
                <a:cubicBezTo>
                  <a:pt x="15274" y="17280"/>
                  <a:pt x="15274" y="17126"/>
                  <a:pt x="15274" y="17126"/>
                </a:cubicBezTo>
                <a:cubicBezTo>
                  <a:pt x="15274" y="16817"/>
                  <a:pt x="15120" y="16817"/>
                  <a:pt x="14966" y="16817"/>
                </a:cubicBezTo>
                <a:cubicBezTo>
                  <a:pt x="14966" y="16817"/>
                  <a:pt x="14811" y="16817"/>
                  <a:pt x="14811" y="16817"/>
                </a:cubicBezTo>
                <a:cubicBezTo>
                  <a:pt x="14657" y="16817"/>
                  <a:pt x="14657" y="16817"/>
                  <a:pt x="14503" y="16817"/>
                </a:cubicBezTo>
                <a:close/>
                <a:moveTo>
                  <a:pt x="15274" y="18360"/>
                </a:moveTo>
                <a:cubicBezTo>
                  <a:pt x="15120" y="18360"/>
                  <a:pt x="14966" y="18514"/>
                  <a:pt x="14966" y="18669"/>
                </a:cubicBezTo>
                <a:cubicBezTo>
                  <a:pt x="14966" y="18823"/>
                  <a:pt x="14966" y="18823"/>
                  <a:pt x="14966" y="18977"/>
                </a:cubicBezTo>
                <a:cubicBezTo>
                  <a:pt x="14966" y="18977"/>
                  <a:pt x="15120" y="19131"/>
                  <a:pt x="15120" y="19286"/>
                </a:cubicBezTo>
                <a:cubicBezTo>
                  <a:pt x="15120" y="19440"/>
                  <a:pt x="15120" y="19440"/>
                  <a:pt x="15429" y="19440"/>
                </a:cubicBezTo>
                <a:cubicBezTo>
                  <a:pt x="15429" y="19440"/>
                  <a:pt x="15583" y="19440"/>
                  <a:pt x="15583" y="19440"/>
                </a:cubicBezTo>
                <a:cubicBezTo>
                  <a:pt x="15737" y="19440"/>
                  <a:pt x="15891" y="19440"/>
                  <a:pt x="15891" y="19440"/>
                </a:cubicBezTo>
                <a:cubicBezTo>
                  <a:pt x="16046" y="19440"/>
                  <a:pt x="16200" y="19440"/>
                  <a:pt x="16200" y="19286"/>
                </a:cubicBezTo>
                <a:cubicBezTo>
                  <a:pt x="16046" y="19131"/>
                  <a:pt x="16046" y="18977"/>
                  <a:pt x="16046" y="18977"/>
                </a:cubicBezTo>
                <a:cubicBezTo>
                  <a:pt x="16046" y="18823"/>
                  <a:pt x="16046" y="18823"/>
                  <a:pt x="16046" y="18669"/>
                </a:cubicBezTo>
                <a:cubicBezTo>
                  <a:pt x="16046" y="18514"/>
                  <a:pt x="15891" y="18360"/>
                  <a:pt x="15737" y="18360"/>
                </a:cubicBezTo>
                <a:cubicBezTo>
                  <a:pt x="15583" y="18360"/>
                  <a:pt x="15583" y="18360"/>
                  <a:pt x="15429" y="18360"/>
                </a:cubicBezTo>
                <a:cubicBezTo>
                  <a:pt x="15429" y="18360"/>
                  <a:pt x="15274" y="18360"/>
                  <a:pt x="15274" y="18360"/>
                </a:cubicBezTo>
                <a:close/>
                <a:moveTo>
                  <a:pt x="15274" y="15120"/>
                </a:moveTo>
                <a:cubicBezTo>
                  <a:pt x="15120" y="15120"/>
                  <a:pt x="15120" y="15274"/>
                  <a:pt x="15120" y="15429"/>
                </a:cubicBezTo>
                <a:cubicBezTo>
                  <a:pt x="15120" y="15583"/>
                  <a:pt x="15120" y="15583"/>
                  <a:pt x="15120" y="15737"/>
                </a:cubicBezTo>
                <a:cubicBezTo>
                  <a:pt x="15120" y="15737"/>
                  <a:pt x="15120" y="15891"/>
                  <a:pt x="15120" y="16046"/>
                </a:cubicBezTo>
                <a:cubicBezTo>
                  <a:pt x="15120" y="16200"/>
                  <a:pt x="15274" y="16200"/>
                  <a:pt x="15429" y="16200"/>
                </a:cubicBezTo>
                <a:cubicBezTo>
                  <a:pt x="15583" y="16200"/>
                  <a:pt x="15583" y="16200"/>
                  <a:pt x="15737" y="16200"/>
                </a:cubicBezTo>
                <a:cubicBezTo>
                  <a:pt x="15737" y="16200"/>
                  <a:pt x="15891" y="16200"/>
                  <a:pt x="15891" y="16200"/>
                </a:cubicBezTo>
                <a:cubicBezTo>
                  <a:pt x="16046" y="16200"/>
                  <a:pt x="16200" y="16200"/>
                  <a:pt x="16046" y="16046"/>
                </a:cubicBezTo>
                <a:cubicBezTo>
                  <a:pt x="16046" y="15891"/>
                  <a:pt x="16046" y="15737"/>
                  <a:pt x="16046" y="15737"/>
                </a:cubicBezTo>
                <a:cubicBezTo>
                  <a:pt x="16046" y="15583"/>
                  <a:pt x="16046" y="15583"/>
                  <a:pt x="16046" y="15429"/>
                </a:cubicBezTo>
                <a:cubicBezTo>
                  <a:pt x="16046" y="15274"/>
                  <a:pt x="15891" y="15120"/>
                  <a:pt x="15737" y="15120"/>
                </a:cubicBezTo>
                <a:cubicBezTo>
                  <a:pt x="15583" y="15120"/>
                  <a:pt x="15583" y="15120"/>
                  <a:pt x="15429" y="15120"/>
                </a:cubicBezTo>
                <a:cubicBezTo>
                  <a:pt x="15429" y="15120"/>
                  <a:pt x="15274" y="15120"/>
                  <a:pt x="15274" y="15120"/>
                </a:cubicBezTo>
                <a:close/>
                <a:moveTo>
                  <a:pt x="16046" y="16817"/>
                </a:moveTo>
                <a:cubicBezTo>
                  <a:pt x="15891" y="16817"/>
                  <a:pt x="15737" y="16817"/>
                  <a:pt x="15737" y="17126"/>
                </a:cubicBezTo>
                <a:cubicBezTo>
                  <a:pt x="15891" y="17280"/>
                  <a:pt x="15891" y="17434"/>
                  <a:pt x="15891" y="17589"/>
                </a:cubicBezTo>
                <a:cubicBezTo>
                  <a:pt x="15891" y="17743"/>
                  <a:pt x="16046" y="17897"/>
                  <a:pt x="16200" y="17897"/>
                </a:cubicBezTo>
                <a:cubicBezTo>
                  <a:pt x="16200" y="17897"/>
                  <a:pt x="16354" y="17897"/>
                  <a:pt x="16509" y="17897"/>
                </a:cubicBezTo>
                <a:cubicBezTo>
                  <a:pt x="16509" y="17897"/>
                  <a:pt x="16663" y="17897"/>
                  <a:pt x="16663" y="17897"/>
                </a:cubicBezTo>
                <a:cubicBezTo>
                  <a:pt x="16817" y="17897"/>
                  <a:pt x="16971" y="17743"/>
                  <a:pt x="16971" y="17589"/>
                </a:cubicBezTo>
                <a:cubicBezTo>
                  <a:pt x="16817" y="17434"/>
                  <a:pt x="16817" y="17434"/>
                  <a:pt x="16817" y="17280"/>
                </a:cubicBezTo>
                <a:cubicBezTo>
                  <a:pt x="16817" y="17280"/>
                  <a:pt x="16817" y="17126"/>
                  <a:pt x="16817" y="17126"/>
                </a:cubicBezTo>
                <a:cubicBezTo>
                  <a:pt x="16817" y="16817"/>
                  <a:pt x="16663" y="16817"/>
                  <a:pt x="16509" y="16817"/>
                </a:cubicBezTo>
                <a:cubicBezTo>
                  <a:pt x="16354" y="16817"/>
                  <a:pt x="16354" y="16817"/>
                  <a:pt x="16200" y="16817"/>
                </a:cubicBezTo>
                <a:cubicBezTo>
                  <a:pt x="16200" y="16817"/>
                  <a:pt x="16046" y="16817"/>
                  <a:pt x="16046" y="16817"/>
                </a:cubicBezTo>
                <a:close/>
                <a:moveTo>
                  <a:pt x="16663" y="15120"/>
                </a:moveTo>
                <a:cubicBezTo>
                  <a:pt x="16509" y="15120"/>
                  <a:pt x="16509" y="15274"/>
                  <a:pt x="16509" y="15429"/>
                </a:cubicBezTo>
                <a:cubicBezTo>
                  <a:pt x="16509" y="15583"/>
                  <a:pt x="16509" y="15583"/>
                  <a:pt x="16509" y="15737"/>
                </a:cubicBezTo>
                <a:cubicBezTo>
                  <a:pt x="16509" y="15737"/>
                  <a:pt x="16509" y="15891"/>
                  <a:pt x="16663" y="16046"/>
                </a:cubicBezTo>
                <a:cubicBezTo>
                  <a:pt x="16663" y="16200"/>
                  <a:pt x="16663" y="16200"/>
                  <a:pt x="16971" y="16200"/>
                </a:cubicBezTo>
                <a:cubicBezTo>
                  <a:pt x="17126" y="16200"/>
                  <a:pt x="17434" y="16200"/>
                  <a:pt x="17589" y="16200"/>
                </a:cubicBezTo>
                <a:cubicBezTo>
                  <a:pt x="17897" y="16200"/>
                  <a:pt x="18051" y="16200"/>
                  <a:pt x="18360" y="16200"/>
                </a:cubicBezTo>
                <a:cubicBezTo>
                  <a:pt x="18514" y="16200"/>
                  <a:pt x="18514" y="16200"/>
                  <a:pt x="18514" y="16046"/>
                </a:cubicBezTo>
                <a:cubicBezTo>
                  <a:pt x="18514" y="15891"/>
                  <a:pt x="18514" y="15737"/>
                  <a:pt x="18514" y="15737"/>
                </a:cubicBezTo>
                <a:cubicBezTo>
                  <a:pt x="18514" y="15583"/>
                  <a:pt x="18360" y="15583"/>
                  <a:pt x="18360" y="15429"/>
                </a:cubicBezTo>
                <a:cubicBezTo>
                  <a:pt x="18360" y="15274"/>
                  <a:pt x="18206" y="15120"/>
                  <a:pt x="18051" y="15120"/>
                </a:cubicBezTo>
                <a:cubicBezTo>
                  <a:pt x="17897" y="15120"/>
                  <a:pt x="17589" y="15120"/>
                  <a:pt x="17434" y="15120"/>
                </a:cubicBezTo>
                <a:cubicBezTo>
                  <a:pt x="17126" y="15120"/>
                  <a:pt x="16971" y="15120"/>
                  <a:pt x="16663" y="15120"/>
                </a:cubicBezTo>
                <a:close/>
                <a:moveTo>
                  <a:pt x="16817" y="18360"/>
                </a:moveTo>
                <a:cubicBezTo>
                  <a:pt x="16663" y="18360"/>
                  <a:pt x="16509" y="18514"/>
                  <a:pt x="16509" y="18669"/>
                </a:cubicBezTo>
                <a:cubicBezTo>
                  <a:pt x="16663" y="18823"/>
                  <a:pt x="16663" y="18977"/>
                  <a:pt x="16663" y="19286"/>
                </a:cubicBezTo>
                <a:cubicBezTo>
                  <a:pt x="16663" y="19440"/>
                  <a:pt x="16817" y="19440"/>
                  <a:pt x="16971" y="19440"/>
                </a:cubicBezTo>
                <a:cubicBezTo>
                  <a:pt x="17126" y="19440"/>
                  <a:pt x="17126" y="19440"/>
                  <a:pt x="17280" y="19440"/>
                </a:cubicBezTo>
                <a:cubicBezTo>
                  <a:pt x="17280" y="19440"/>
                  <a:pt x="17434" y="19440"/>
                  <a:pt x="17589" y="19440"/>
                </a:cubicBezTo>
                <a:cubicBezTo>
                  <a:pt x="17743" y="19440"/>
                  <a:pt x="17743" y="19440"/>
                  <a:pt x="17743" y="19286"/>
                </a:cubicBezTo>
                <a:cubicBezTo>
                  <a:pt x="17743" y="19131"/>
                  <a:pt x="17743" y="18977"/>
                  <a:pt x="17743" y="18977"/>
                </a:cubicBezTo>
                <a:cubicBezTo>
                  <a:pt x="17743" y="18823"/>
                  <a:pt x="17589" y="18823"/>
                  <a:pt x="17589" y="18669"/>
                </a:cubicBezTo>
                <a:cubicBezTo>
                  <a:pt x="17589" y="18514"/>
                  <a:pt x="17434" y="18360"/>
                  <a:pt x="17280" y="18360"/>
                </a:cubicBezTo>
                <a:cubicBezTo>
                  <a:pt x="17280" y="18360"/>
                  <a:pt x="17126" y="18360"/>
                  <a:pt x="16971" y="18360"/>
                </a:cubicBezTo>
                <a:cubicBezTo>
                  <a:pt x="16971" y="18360"/>
                  <a:pt x="16817" y="18360"/>
                  <a:pt x="16817" y="18360"/>
                </a:cubicBezTo>
                <a:close/>
                <a:moveTo>
                  <a:pt x="17434" y="16817"/>
                </a:moveTo>
                <a:cubicBezTo>
                  <a:pt x="17280" y="16817"/>
                  <a:pt x="17280" y="16817"/>
                  <a:pt x="17280" y="17126"/>
                </a:cubicBezTo>
                <a:cubicBezTo>
                  <a:pt x="17280" y="17126"/>
                  <a:pt x="17280" y="17280"/>
                  <a:pt x="17280" y="17280"/>
                </a:cubicBezTo>
                <a:cubicBezTo>
                  <a:pt x="17434" y="17434"/>
                  <a:pt x="17434" y="17434"/>
                  <a:pt x="17434" y="17589"/>
                </a:cubicBezTo>
                <a:cubicBezTo>
                  <a:pt x="17434" y="17743"/>
                  <a:pt x="17589" y="17897"/>
                  <a:pt x="17743" y="17897"/>
                </a:cubicBezTo>
                <a:cubicBezTo>
                  <a:pt x="17897" y="17897"/>
                  <a:pt x="18051" y="17897"/>
                  <a:pt x="18206" y="17897"/>
                </a:cubicBezTo>
                <a:cubicBezTo>
                  <a:pt x="18360" y="17897"/>
                  <a:pt x="18514" y="17897"/>
                  <a:pt x="18823" y="17897"/>
                </a:cubicBezTo>
                <a:cubicBezTo>
                  <a:pt x="18977" y="17897"/>
                  <a:pt x="18977" y="17743"/>
                  <a:pt x="18977" y="17589"/>
                </a:cubicBezTo>
                <a:cubicBezTo>
                  <a:pt x="18977" y="17434"/>
                  <a:pt x="18977" y="17434"/>
                  <a:pt x="18823" y="17280"/>
                </a:cubicBezTo>
                <a:cubicBezTo>
                  <a:pt x="18823" y="17280"/>
                  <a:pt x="18823" y="17126"/>
                  <a:pt x="18823" y="17126"/>
                </a:cubicBezTo>
                <a:cubicBezTo>
                  <a:pt x="18823" y="16817"/>
                  <a:pt x="18669" y="16817"/>
                  <a:pt x="18514" y="16817"/>
                </a:cubicBezTo>
                <a:cubicBezTo>
                  <a:pt x="18360" y="16817"/>
                  <a:pt x="18206" y="16817"/>
                  <a:pt x="18051" y="16817"/>
                </a:cubicBezTo>
                <a:cubicBezTo>
                  <a:pt x="17897" y="16817"/>
                  <a:pt x="17589" y="16817"/>
                  <a:pt x="17434" y="16817"/>
                </a:cubicBezTo>
                <a:close/>
                <a:moveTo>
                  <a:pt x="18360" y="18360"/>
                </a:moveTo>
                <a:cubicBezTo>
                  <a:pt x="18206" y="18360"/>
                  <a:pt x="18051" y="18514"/>
                  <a:pt x="18206" y="18669"/>
                </a:cubicBezTo>
                <a:cubicBezTo>
                  <a:pt x="18206" y="18823"/>
                  <a:pt x="18206" y="18823"/>
                  <a:pt x="18206" y="18977"/>
                </a:cubicBezTo>
                <a:cubicBezTo>
                  <a:pt x="18206" y="18977"/>
                  <a:pt x="18206" y="19131"/>
                  <a:pt x="18206" y="19286"/>
                </a:cubicBezTo>
                <a:cubicBezTo>
                  <a:pt x="18360" y="19440"/>
                  <a:pt x="18360" y="19440"/>
                  <a:pt x="18669" y="19440"/>
                </a:cubicBezTo>
                <a:cubicBezTo>
                  <a:pt x="18669" y="19440"/>
                  <a:pt x="18823" y="19440"/>
                  <a:pt x="18823" y="19440"/>
                </a:cubicBezTo>
                <a:cubicBezTo>
                  <a:pt x="18977" y="19440"/>
                  <a:pt x="19131" y="19440"/>
                  <a:pt x="19131" y="19440"/>
                </a:cubicBezTo>
                <a:cubicBezTo>
                  <a:pt x="19286" y="19440"/>
                  <a:pt x="19440" y="19440"/>
                  <a:pt x="19286" y="19286"/>
                </a:cubicBezTo>
                <a:cubicBezTo>
                  <a:pt x="19286" y="19131"/>
                  <a:pt x="19286" y="18977"/>
                  <a:pt x="19286" y="18977"/>
                </a:cubicBezTo>
                <a:cubicBezTo>
                  <a:pt x="19286" y="18823"/>
                  <a:pt x="19286" y="18823"/>
                  <a:pt x="19286" y="18669"/>
                </a:cubicBezTo>
                <a:cubicBezTo>
                  <a:pt x="19131" y="18514"/>
                  <a:pt x="19131" y="18360"/>
                  <a:pt x="18823" y="18360"/>
                </a:cubicBezTo>
                <a:cubicBezTo>
                  <a:pt x="18823" y="18360"/>
                  <a:pt x="18669" y="18360"/>
                  <a:pt x="18669" y="18360"/>
                </a:cubicBezTo>
                <a:cubicBezTo>
                  <a:pt x="18514" y="18360"/>
                  <a:pt x="18514" y="18360"/>
                  <a:pt x="18360" y="18360"/>
                </a:cubicBezTo>
                <a:close/>
              </a:path>
            </a:pathLst>
          </a:custGeom>
          <a:solidFill>
            <a:srgbClr val="FFFFFF"/>
          </a:solidFill>
          <a:ln w="12700" cap="flat">
            <a:noFill/>
            <a:miter lim="400000"/>
          </a:ln>
          <a:effectLst/>
        </p:spPr>
        <p:txBody>
          <a:bodyPr wrap="square" lIns="91439" tIns="91439" rIns="91439" bIns="91439" numCol="1" anchor="t">
            <a:noAutofit/>
          </a:bodyPr>
          <a:lstStyle/>
          <a:p>
            <a:endParaRPr/>
          </a:p>
        </p:txBody>
      </p:sp>
    </p:spTree>
    <p:extLst>
      <p:ext uri="{BB962C8B-B14F-4D97-AF65-F5344CB8AC3E}">
        <p14:creationId xmlns:p14="http://schemas.microsoft.com/office/powerpoint/2010/main" val="2831172490"/>
      </p:ext>
    </p:extLst>
  </p:cSld>
  <p:clrMapOvr>
    <a:masterClrMapping/>
  </p:clrMapOvr>
  <p:transition spd="slow">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简易云平台 </a:t>
            </a:r>
            <a:r>
              <a:rPr lang="en-US" altLang="zh-CN" dirty="0"/>
              <a:t>- </a:t>
            </a:r>
            <a:r>
              <a:rPr lang="zh-CN" altLang="en-US" dirty="0"/>
              <a:t>优势</a:t>
            </a:r>
          </a:p>
        </p:txBody>
      </p:sp>
      <p:cxnSp>
        <p:nvCxnSpPr>
          <p:cNvPr id="47" name="直接连接符 46"/>
          <p:cNvCxnSpPr/>
          <p:nvPr/>
        </p:nvCxnSpPr>
        <p:spPr>
          <a:xfrm flipH="1">
            <a:off x="7180263" y="3978593"/>
            <a:ext cx="41592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015038" y="4845368"/>
            <a:ext cx="8778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3941763" y="3970655"/>
            <a:ext cx="41433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962400" y="2757805"/>
            <a:ext cx="41433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bwMode="auto">
          <a:xfrm>
            <a:off x="4848225" y="1816418"/>
            <a:ext cx="708025" cy="179387"/>
            <a:chOff x="4470269" y="1661160"/>
            <a:chExt cx="1290451" cy="262890"/>
          </a:xfrm>
        </p:grpSpPr>
        <p:cxnSp>
          <p:nvCxnSpPr>
            <p:cNvPr id="52" name="直接连接符 51"/>
            <p:cNvCxnSpPr/>
            <p:nvPr/>
          </p:nvCxnSpPr>
          <p:spPr>
            <a:xfrm flipH="1" flipV="1">
              <a:off x="5410621" y="1661160"/>
              <a:ext cx="350099"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470269" y="1663486"/>
              <a:ext cx="94324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6370603" y="2550462"/>
            <a:ext cx="817690" cy="714916"/>
            <a:chOff x="6842760" y="2637270"/>
            <a:chExt cx="1203960" cy="1051560"/>
          </a:xfrm>
          <a:solidFill>
            <a:schemeClr val="accent1">
              <a:lumMod val="75000"/>
            </a:schemeClr>
          </a:solidFill>
          <a:effectLst>
            <a:outerShdw blurRad="101600" dist="38100" dir="8100000" algn="tr" rotWithShape="0">
              <a:prstClr val="black">
                <a:alpha val="40000"/>
              </a:prstClr>
            </a:outerShdw>
          </a:effectLst>
        </p:grpSpPr>
        <p:sp>
          <p:nvSpPr>
            <p:cNvPr id="55" name="六边形 54"/>
            <p:cNvSpPr/>
            <p:nvPr/>
          </p:nvSpPr>
          <p:spPr>
            <a:xfrm>
              <a:off x="6842760" y="2637270"/>
              <a:ext cx="1203960" cy="1051560"/>
            </a:xfrm>
            <a:prstGeom prst="hexagon">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文本框 61"/>
            <p:cNvSpPr txBox="1"/>
            <p:nvPr/>
          </p:nvSpPr>
          <p:spPr>
            <a:xfrm>
              <a:off x="7024263" y="2809108"/>
              <a:ext cx="820724" cy="679057"/>
            </a:xfrm>
            <a:prstGeom prst="rect">
              <a:avLst/>
            </a:prstGeom>
            <a:grpFill/>
            <a:ln w="38100">
              <a:noFill/>
            </a:ln>
          </p:spPr>
          <p:txBody>
            <a:bodyPr>
              <a:spAutoFit/>
            </a:bodyPr>
            <a:lstStyle/>
            <a:p>
              <a:pPr algn="ctr" fontAlgn="auto"/>
              <a:r>
                <a:rPr lang="en-US" altLang="zh-CN" sz="2400" noProof="1">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zh-CN" altLang="en-US" sz="2400" baseline="-30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组合 56"/>
          <p:cNvGrpSpPr/>
          <p:nvPr/>
        </p:nvGrpSpPr>
        <p:grpSpPr>
          <a:xfrm>
            <a:off x="5374934" y="1985912"/>
            <a:ext cx="817690" cy="714917"/>
            <a:chOff x="5525852" y="1879080"/>
            <a:chExt cx="1203960" cy="1051560"/>
          </a:xfrm>
          <a:solidFill>
            <a:schemeClr val="accent1">
              <a:lumMod val="75000"/>
            </a:schemeClr>
          </a:solidFill>
          <a:effectLst>
            <a:outerShdw blurRad="101600" dist="38100" dir="8100000" algn="tr" rotWithShape="0">
              <a:prstClr val="black">
                <a:alpha val="40000"/>
              </a:prstClr>
            </a:outerShdw>
          </a:effectLst>
        </p:grpSpPr>
        <p:sp>
          <p:nvSpPr>
            <p:cNvPr id="58" name="六边形 57"/>
            <p:cNvSpPr/>
            <p:nvPr/>
          </p:nvSpPr>
          <p:spPr>
            <a:xfrm>
              <a:off x="5525852" y="1879080"/>
              <a:ext cx="1203960" cy="1051560"/>
            </a:xfrm>
            <a:prstGeom prst="hexagon">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64"/>
            <p:cNvSpPr txBox="1"/>
            <p:nvPr/>
          </p:nvSpPr>
          <p:spPr>
            <a:xfrm>
              <a:off x="5686670" y="1989361"/>
              <a:ext cx="882326" cy="727721"/>
            </a:xfrm>
            <a:prstGeom prst="rect">
              <a:avLst/>
            </a:prstGeom>
            <a:noFill/>
            <a:ln w="38100">
              <a:noFill/>
            </a:ln>
          </p:spPr>
          <p:txBody>
            <a:bodyPr>
              <a:spAutoFit/>
            </a:bodyPr>
            <a:lstStyle/>
            <a:p>
              <a:pPr algn="ctr" fontAlgn="auto">
                <a:lnSpc>
                  <a:spcPct val="120000"/>
                </a:lnSpc>
              </a:pPr>
              <a:r>
                <a:rPr lang="en-US" altLang="zh-CN" sz="2400" noProof="1">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zh-CN" altLang="en-US" sz="2400" baseline="-30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 name="组合 59"/>
          <p:cNvGrpSpPr/>
          <p:nvPr/>
        </p:nvGrpSpPr>
        <p:grpSpPr>
          <a:xfrm>
            <a:off x="6362422" y="3621407"/>
            <a:ext cx="817690" cy="714917"/>
            <a:chOff x="6842760" y="4008870"/>
            <a:chExt cx="1203960" cy="1051560"/>
          </a:xfrm>
          <a:solidFill>
            <a:schemeClr val="accent1">
              <a:lumMod val="75000"/>
            </a:schemeClr>
          </a:solidFill>
          <a:effectLst>
            <a:outerShdw blurRad="101600" dist="38100" dir="8100000" algn="tr" rotWithShape="0">
              <a:prstClr val="black">
                <a:alpha val="40000"/>
              </a:prstClr>
            </a:outerShdw>
          </a:effectLst>
        </p:grpSpPr>
        <p:sp>
          <p:nvSpPr>
            <p:cNvPr id="61" name="六边形 60"/>
            <p:cNvSpPr/>
            <p:nvPr/>
          </p:nvSpPr>
          <p:spPr>
            <a:xfrm>
              <a:off x="6842760" y="4008870"/>
              <a:ext cx="1203960" cy="1051560"/>
            </a:xfrm>
            <a:prstGeom prst="hexagon">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文本框 67"/>
            <p:cNvSpPr txBox="1"/>
            <p:nvPr/>
          </p:nvSpPr>
          <p:spPr>
            <a:xfrm>
              <a:off x="6981635" y="4119151"/>
              <a:ext cx="926211" cy="727721"/>
            </a:xfrm>
            <a:prstGeom prst="rect">
              <a:avLst/>
            </a:prstGeom>
            <a:noFill/>
            <a:ln w="38100">
              <a:noFill/>
            </a:ln>
          </p:spPr>
          <p:txBody>
            <a:bodyPr>
              <a:spAutoFit/>
            </a:bodyPr>
            <a:lstStyle/>
            <a:p>
              <a:pPr algn="ctr" fontAlgn="auto">
                <a:lnSpc>
                  <a:spcPct val="120000"/>
                </a:lnSpc>
              </a:pPr>
              <a:r>
                <a:rPr lang="en-US" altLang="zh-CN" sz="2400" noProof="1">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zh-CN" altLang="en-US" sz="2400" baseline="-30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4356626" y="3612671"/>
            <a:ext cx="817690" cy="714917"/>
            <a:chOff x="4206240" y="4008870"/>
            <a:chExt cx="1203960" cy="1051560"/>
          </a:xfrm>
          <a:solidFill>
            <a:schemeClr val="accent1">
              <a:lumMod val="75000"/>
            </a:schemeClr>
          </a:solidFill>
          <a:effectLst>
            <a:outerShdw blurRad="101600" dist="38100" dir="8100000" algn="tr" rotWithShape="0">
              <a:prstClr val="black">
                <a:alpha val="40000"/>
              </a:prstClr>
            </a:outerShdw>
          </a:effectLst>
        </p:grpSpPr>
        <p:sp>
          <p:nvSpPr>
            <p:cNvPr id="64" name="六边形 63"/>
            <p:cNvSpPr/>
            <p:nvPr/>
          </p:nvSpPr>
          <p:spPr>
            <a:xfrm>
              <a:off x="4206240" y="4008870"/>
              <a:ext cx="1203960" cy="1051560"/>
            </a:xfrm>
            <a:prstGeom prst="hexagon">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文本框 70"/>
            <p:cNvSpPr txBox="1"/>
            <p:nvPr/>
          </p:nvSpPr>
          <p:spPr>
            <a:xfrm>
              <a:off x="4397859" y="4183708"/>
              <a:ext cx="820724" cy="727721"/>
            </a:xfrm>
            <a:prstGeom prst="rect">
              <a:avLst/>
            </a:prstGeom>
            <a:noFill/>
            <a:ln w="38100">
              <a:noFill/>
            </a:ln>
            <a:extLst>
              <a:ext uri="{909E8E84-426E-40DD-AFC4-6F175D3DCCD1}">
                <a14:hiddenFill xmlns:a14="http://schemas.microsoft.com/office/drawing/2010/main">
                  <a:grpFill/>
                </a14:hiddenFill>
              </a:ext>
            </a:extLst>
          </p:spPr>
          <p:txBody>
            <a:bodyPr>
              <a:spAutoFit/>
            </a:bodyPr>
            <a:lstStyle/>
            <a:p>
              <a:pPr algn="ctr" fontAlgn="auto">
                <a:lnSpc>
                  <a:spcPct val="120000"/>
                </a:lnSpc>
              </a:pPr>
              <a:r>
                <a:rPr lang="en-US" altLang="zh-CN" sz="2400" noProof="1">
                  <a:solidFill>
                    <a:schemeClr val="bg1"/>
                  </a:solidFill>
                  <a:latin typeface="Arial" panose="020B0604020202020204" pitchFamily="34" charset="0"/>
                  <a:ea typeface="微软雅黑" panose="020B0503020204020204" pitchFamily="34" charset="-122"/>
                  <a:cs typeface="Arial" panose="020B0604020202020204" pitchFamily="34" charset="0"/>
                </a:rPr>
                <a:t>05</a:t>
              </a:r>
              <a:endParaRPr lang="zh-CN" altLang="en-US" sz="2400" baseline="-30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6" name="组合 65"/>
          <p:cNvGrpSpPr/>
          <p:nvPr/>
        </p:nvGrpSpPr>
        <p:grpSpPr>
          <a:xfrm>
            <a:off x="4377427" y="2521848"/>
            <a:ext cx="817690" cy="714916"/>
            <a:chOff x="4206240" y="2637270"/>
            <a:chExt cx="1203960" cy="1051560"/>
          </a:xfrm>
          <a:solidFill>
            <a:schemeClr val="accent1">
              <a:lumMod val="75000"/>
            </a:schemeClr>
          </a:solidFill>
          <a:effectLst>
            <a:outerShdw blurRad="101600" dist="38100" dir="8100000" algn="tr" rotWithShape="0">
              <a:prstClr val="black">
                <a:alpha val="40000"/>
              </a:prstClr>
            </a:outerShdw>
          </a:effectLst>
        </p:grpSpPr>
        <p:sp>
          <p:nvSpPr>
            <p:cNvPr id="67" name="六边形 66"/>
            <p:cNvSpPr/>
            <p:nvPr/>
          </p:nvSpPr>
          <p:spPr>
            <a:xfrm>
              <a:off x="4206240" y="2637270"/>
              <a:ext cx="1203960" cy="1051560"/>
            </a:xfrm>
            <a:prstGeom prst="hexagon">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73"/>
            <p:cNvSpPr txBox="1"/>
            <p:nvPr/>
          </p:nvSpPr>
          <p:spPr>
            <a:xfrm>
              <a:off x="4387743" y="2809108"/>
              <a:ext cx="820724" cy="679057"/>
            </a:xfrm>
            <a:prstGeom prst="rect">
              <a:avLst/>
            </a:prstGeom>
            <a:noFill/>
            <a:ln w="38100">
              <a:noFill/>
            </a:ln>
            <a:extLst>
              <a:ext uri="{909E8E84-426E-40DD-AFC4-6F175D3DCCD1}">
                <a14:hiddenFill xmlns:a14="http://schemas.microsoft.com/office/drawing/2010/main">
                  <a:grpFill/>
                </a14:hiddenFill>
              </a:ext>
            </a:extLst>
          </p:spPr>
          <p:txBody>
            <a:bodyPr>
              <a:spAutoFit/>
            </a:bodyPr>
            <a:lstStyle/>
            <a:p>
              <a:pPr algn="ctr" fontAlgn="auto"/>
              <a:r>
                <a:rPr lang="en-US" altLang="zh-CN" sz="2400" noProof="1">
                  <a:solidFill>
                    <a:schemeClr val="bg1"/>
                  </a:solidFill>
                  <a:latin typeface="Arial" panose="020B0604020202020204" pitchFamily="34" charset="0"/>
                  <a:ea typeface="微软雅黑" panose="020B0503020204020204" pitchFamily="34" charset="-122"/>
                  <a:cs typeface="Arial" panose="020B0604020202020204" pitchFamily="34" charset="0"/>
                </a:rPr>
                <a:t>06</a:t>
              </a:r>
              <a:endParaRPr lang="zh-CN" altLang="en-US" sz="2400" baseline="-30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5" name="矩形 47"/>
          <p:cNvSpPr txBox="1">
            <a:spLocks noChangeArrowheads="1"/>
          </p:cNvSpPr>
          <p:nvPr/>
        </p:nvSpPr>
        <p:spPr bwMode="auto">
          <a:xfrm>
            <a:off x="7280910" y="1921509"/>
            <a:ext cx="4463415" cy="461665"/>
          </a:xfrm>
          <a:prstGeom prst="rect">
            <a:avLst/>
          </a:prstGeom>
          <a:noFill/>
        </p:spPr>
        <p:txBody>
          <a:bodyPr>
            <a:spAutoFit/>
            <a:scene3d>
              <a:camera prst="orthographicFront"/>
              <a:lightRig rig="threePt" dir="t"/>
            </a:scene3d>
          </a:bodyPr>
          <a:lstStyle/>
          <a:p>
            <a:pPr fontAlgn="auto"/>
            <a:r>
              <a:rPr lang="zh-CN" altLang="en-US" sz="2400" noProof="1">
                <a:ln w="13462">
                  <a:solidFill>
                    <a:sysClr val="windowText" lastClr="000000"/>
                  </a:solidFill>
                  <a:prstDash val="solid"/>
                </a:ln>
                <a:effectLst>
                  <a:outerShdw dist="38100" dir="2700000" algn="bl" rotWithShape="0">
                    <a:schemeClr val="accent5"/>
                  </a:outerShdw>
                </a:effectLst>
                <a:sym typeface="+mn-ea"/>
              </a:rPr>
              <a:t>适配低中高全配置车间、企业</a:t>
            </a:r>
          </a:p>
        </p:txBody>
      </p:sp>
      <p:sp>
        <p:nvSpPr>
          <p:cNvPr id="77" name="矩形 47"/>
          <p:cNvSpPr txBox="1">
            <a:spLocks noChangeArrowheads="1"/>
          </p:cNvSpPr>
          <p:nvPr/>
        </p:nvSpPr>
        <p:spPr bwMode="auto">
          <a:xfrm>
            <a:off x="1817846" y="1457664"/>
            <a:ext cx="4703445" cy="460375"/>
          </a:xfrm>
          <a:prstGeom prst="rect">
            <a:avLst/>
          </a:prstGeom>
          <a:noFill/>
        </p:spPr>
        <p:txBody>
          <a:bodyPr wrap="square">
            <a:spAutoFit/>
            <a:scene3d>
              <a:camera prst="orthographicFront"/>
              <a:lightRig rig="threePt" dir="t"/>
            </a:scene3d>
          </a:bodyPr>
          <a:lstStyle/>
          <a:p>
            <a:pPr fontAlgn="auto"/>
            <a:r>
              <a:rPr lang="zh-CN" altLang="en-US" sz="2400" noProof="1">
                <a:ln w="13462">
                  <a:solidFill>
                    <a:sysClr val="windowText" lastClr="000000"/>
                  </a:solidFill>
                  <a:prstDash val="solid"/>
                </a:ln>
                <a:effectLst>
                  <a:outerShdw dist="38100" dir="2700000" algn="bl" rotWithShape="0">
                    <a:schemeClr val="accent5"/>
                  </a:outerShdw>
                </a:effectLst>
                <a:latin typeface="+mn-lt"/>
                <a:ea typeface="+mn-ea"/>
                <a:sym typeface="+mn-ea"/>
              </a:rPr>
              <a:t>快速</a:t>
            </a:r>
            <a:r>
              <a:rPr lang="zh-CN" altLang="en-US" sz="2400" dirty="0">
                <a:ln w="13462">
                  <a:solidFill>
                    <a:sysClr val="windowText" lastClr="000000"/>
                  </a:solidFill>
                  <a:prstDash val="solid"/>
                </a:ln>
                <a:effectLst>
                  <a:outerShdw dist="38100" dir="2700000" algn="bl" rotWithShape="0">
                    <a:schemeClr val="accent5"/>
                  </a:outerShdw>
                </a:effectLst>
                <a:sym typeface="+mn-ea"/>
              </a:rPr>
              <a:t>实施，秒速上云</a:t>
            </a:r>
            <a:endParaRPr lang="zh-CN" altLang="en-US" sz="2400" noProof="1">
              <a:ln w="13462">
                <a:solidFill>
                  <a:sysClr val="windowText" lastClr="000000"/>
                </a:solidFill>
                <a:prstDash val="solid"/>
              </a:ln>
              <a:effectLst>
                <a:outerShdw dist="38100" dir="2700000" algn="bl" rotWithShape="0">
                  <a:schemeClr val="accent5"/>
                </a:outerShdw>
              </a:effectLst>
              <a:latin typeface="+mn-lt"/>
              <a:ea typeface="+mn-ea"/>
              <a:sym typeface="+mn-ea"/>
            </a:endParaRPr>
          </a:p>
        </p:txBody>
      </p:sp>
      <p:sp>
        <p:nvSpPr>
          <p:cNvPr id="79" name="矩形 47"/>
          <p:cNvSpPr txBox="1">
            <a:spLocks noChangeArrowheads="1"/>
          </p:cNvSpPr>
          <p:nvPr/>
        </p:nvSpPr>
        <p:spPr bwMode="auto">
          <a:xfrm>
            <a:off x="111451" y="3739296"/>
            <a:ext cx="3982143" cy="461665"/>
          </a:xfrm>
          <a:prstGeom prst="rect">
            <a:avLst/>
          </a:prstGeom>
          <a:noFill/>
        </p:spPr>
        <p:txBody>
          <a:bodyPr wrap="square">
            <a:spAutoFit/>
            <a:scene3d>
              <a:camera prst="orthographicFront"/>
              <a:lightRig rig="threePt" dir="t"/>
            </a:scene3d>
          </a:bodyPr>
          <a:lstStyle/>
          <a:p>
            <a:pPr fontAlgn="auto"/>
            <a:r>
              <a:rPr lang="zh-CN" altLang="en-US" sz="2400" noProof="1">
                <a:ln w="13462">
                  <a:solidFill>
                    <a:sysClr val="windowText" lastClr="000000"/>
                  </a:solidFill>
                  <a:prstDash val="solid"/>
                </a:ln>
                <a:effectLst>
                  <a:outerShdw dist="38100" dir="2700000" algn="bl" rotWithShape="0">
                    <a:schemeClr val="accent5"/>
                  </a:outerShdw>
                </a:effectLst>
                <a:latin typeface="+mn-lt"/>
                <a:ea typeface="+mn-ea"/>
                <a:sym typeface="+mn-ea"/>
              </a:rPr>
              <a:t>低成本的设备运行状态监测</a:t>
            </a:r>
            <a:endParaRPr lang="zh-CN" altLang="en-US" sz="2400" noProof="1">
              <a:ln w="13462">
                <a:solidFill>
                  <a:sysClr val="windowText" lastClr="000000"/>
                </a:solidFill>
                <a:prstDash val="solid"/>
              </a:ln>
              <a:effectLst>
                <a:outerShdw dist="38100" dir="2700000" algn="bl" rotWithShape="0">
                  <a:schemeClr val="accent5"/>
                </a:outerShdw>
              </a:effectLst>
              <a:sym typeface="+mn-ea"/>
            </a:endParaRPr>
          </a:p>
        </p:txBody>
      </p:sp>
      <p:sp>
        <p:nvSpPr>
          <p:cNvPr id="81" name="矩形 47"/>
          <p:cNvSpPr txBox="1">
            <a:spLocks noChangeArrowheads="1"/>
          </p:cNvSpPr>
          <p:nvPr/>
        </p:nvSpPr>
        <p:spPr bwMode="auto">
          <a:xfrm>
            <a:off x="7477125" y="3739515"/>
            <a:ext cx="4911090" cy="460375"/>
          </a:xfrm>
          <a:prstGeom prst="rect">
            <a:avLst/>
          </a:prstGeom>
          <a:noFill/>
        </p:spPr>
        <p:txBody>
          <a:bodyPr wrap="square">
            <a:spAutoFit/>
            <a:scene3d>
              <a:camera prst="orthographicFront"/>
              <a:lightRig rig="threePt" dir="t"/>
            </a:scene3d>
          </a:bodyPr>
          <a:lstStyle/>
          <a:p>
            <a:pPr fontAlgn="auto"/>
            <a:r>
              <a:rPr lang="zh-CN" altLang="en-US" sz="2400" noProof="1">
                <a:ln w="13462">
                  <a:solidFill>
                    <a:sysClr val="windowText" lastClr="000000"/>
                  </a:solidFill>
                  <a:prstDash val="solid"/>
                </a:ln>
                <a:effectLst>
                  <a:outerShdw dist="38100" dir="2700000" algn="bl" rotWithShape="0">
                    <a:schemeClr val="accent5"/>
                  </a:outerShdw>
                </a:effectLst>
                <a:latin typeface="+mn-lt"/>
                <a:ea typeface="+mn-ea"/>
                <a:sym typeface="微软雅黑" panose="020B0503020204020204" pitchFamily="34" charset="-122"/>
              </a:rPr>
              <a:t>统</a:t>
            </a:r>
            <a:r>
              <a:rPr lang="en-US" altLang="zh-CN" sz="2400" noProof="1">
                <a:ln w="13462">
                  <a:solidFill>
                    <a:sysClr val="windowText" lastClr="000000"/>
                  </a:solidFill>
                  <a:prstDash val="solid"/>
                </a:ln>
                <a:effectLst>
                  <a:outerShdw dist="38100" dir="2700000" algn="bl" rotWithShape="0">
                    <a:schemeClr val="accent5"/>
                  </a:outerShdw>
                </a:effectLst>
                <a:latin typeface="+mn-lt"/>
                <a:ea typeface="+mn-ea"/>
                <a:sym typeface="微软雅黑" panose="020B0503020204020204" pitchFamily="34" charset="-122"/>
              </a:rPr>
              <a:t>-</a:t>
            </a:r>
            <a:r>
              <a:rPr lang="zh-CN" altLang="en-US" sz="2400" noProof="1">
                <a:ln w="13462">
                  <a:solidFill>
                    <a:sysClr val="windowText" lastClr="000000"/>
                  </a:solidFill>
                  <a:prstDash val="solid"/>
                </a:ln>
                <a:effectLst>
                  <a:outerShdw dist="38100" dir="2700000" algn="bl" rotWithShape="0">
                    <a:schemeClr val="accent5"/>
                  </a:outerShdw>
                </a:effectLst>
                <a:latin typeface="+mn-lt"/>
                <a:ea typeface="+mn-ea"/>
                <a:sym typeface="微软雅黑" panose="020B0503020204020204" pitchFamily="34" charset="-122"/>
              </a:rPr>
              <a:t>网络层接口，缩短项目周期</a:t>
            </a:r>
          </a:p>
        </p:txBody>
      </p:sp>
      <p:sp>
        <p:nvSpPr>
          <p:cNvPr id="83" name="矩形 47"/>
          <p:cNvSpPr txBox="1">
            <a:spLocks noChangeArrowheads="1"/>
          </p:cNvSpPr>
          <p:nvPr/>
        </p:nvSpPr>
        <p:spPr bwMode="auto">
          <a:xfrm>
            <a:off x="7004050" y="4614535"/>
            <a:ext cx="3989070" cy="461665"/>
          </a:xfrm>
          <a:prstGeom prst="rect">
            <a:avLst/>
          </a:prstGeom>
          <a:noFill/>
        </p:spPr>
        <p:txBody>
          <a:bodyPr>
            <a:spAutoFit/>
            <a:scene3d>
              <a:camera prst="orthographicFront"/>
              <a:lightRig rig="threePt" dir="t"/>
            </a:scene3d>
          </a:bodyPr>
          <a:lstStyle/>
          <a:p>
            <a:pPr fontAlgn="auto"/>
            <a:r>
              <a:rPr lang="zh-CN" altLang="en-US" sz="2400" noProof="1">
                <a:ln w="13462">
                  <a:solidFill>
                    <a:sysClr val="windowText" lastClr="000000"/>
                  </a:solidFill>
                  <a:prstDash val="solid"/>
                </a:ln>
                <a:effectLst>
                  <a:outerShdw dist="38100" dir="2700000" algn="bl" rotWithShape="0">
                    <a:schemeClr val="accent5"/>
                  </a:outerShdw>
                </a:effectLst>
                <a:latin typeface="+mn-lt"/>
                <a:ea typeface="+mn-ea"/>
                <a:sym typeface="微软雅黑" panose="020B0503020204020204" pitchFamily="34" charset="-122"/>
              </a:rPr>
              <a:t>适配各类网关，兼容性强</a:t>
            </a:r>
            <a:endParaRPr lang="zh-CN" altLang="en-US" sz="2400" noProof="1">
              <a:ln w="13462">
                <a:solidFill>
                  <a:sysClr val="windowText" lastClr="000000"/>
                </a:solidFill>
                <a:prstDash val="solid"/>
              </a:ln>
              <a:effectLst>
                <a:outerShdw dist="38100" dir="2700000" algn="bl" rotWithShape="0">
                  <a:schemeClr val="accent5"/>
                </a:outerShdw>
              </a:effectLst>
              <a:sym typeface="微软雅黑" panose="020B0503020204020204" pitchFamily="34" charset="-122"/>
            </a:endParaRPr>
          </a:p>
        </p:txBody>
      </p:sp>
      <p:grpSp>
        <p:nvGrpSpPr>
          <p:cNvPr id="84" name="组合 83"/>
          <p:cNvGrpSpPr/>
          <p:nvPr/>
        </p:nvGrpSpPr>
        <p:grpSpPr bwMode="auto">
          <a:xfrm flipH="1">
            <a:off x="7004050" y="2381568"/>
            <a:ext cx="600075" cy="177800"/>
            <a:chOff x="4255294" y="1661160"/>
            <a:chExt cx="1505426" cy="262890"/>
          </a:xfrm>
        </p:grpSpPr>
        <p:cxnSp>
          <p:nvCxnSpPr>
            <p:cNvPr id="85" name="直接连接符 84"/>
            <p:cNvCxnSpPr/>
            <p:nvPr/>
          </p:nvCxnSpPr>
          <p:spPr>
            <a:xfrm flipH="1" flipV="1">
              <a:off x="5410250" y="1661160"/>
              <a:ext cx="35047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255294" y="1663506"/>
              <a:ext cx="115893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142972" y="2887801"/>
            <a:ext cx="1281625" cy="1082733"/>
            <a:chOff x="5927099" y="3207123"/>
            <a:chExt cx="1887055" cy="1592580"/>
          </a:xfrm>
          <a:solidFill>
            <a:schemeClr val="accent1">
              <a:lumMod val="75000"/>
            </a:schemeClr>
          </a:solidFill>
          <a:effectLst>
            <a:outerShdw blurRad="101600" dist="38100" dir="8100000" algn="tr" rotWithShape="0">
              <a:prstClr val="black">
                <a:alpha val="40000"/>
              </a:prstClr>
            </a:outerShdw>
          </a:effectLst>
        </p:grpSpPr>
        <p:sp>
          <p:nvSpPr>
            <p:cNvPr id="88" name="六边形 87"/>
            <p:cNvSpPr/>
            <p:nvPr/>
          </p:nvSpPr>
          <p:spPr>
            <a:xfrm>
              <a:off x="5927099" y="3207123"/>
              <a:ext cx="1887055" cy="1592580"/>
            </a:xfrm>
            <a:prstGeom prst="hexagon">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700" noProof="1">
                <a:latin typeface="Arial" panose="020B0604020202020204" pitchFamily="34" charset="0"/>
                <a:ea typeface="微软雅黑" panose="020B0503020204020204" pitchFamily="34" charset="-122"/>
                <a:cs typeface="Arial" panose="020B0604020202020204" pitchFamily="34" charset="0"/>
              </a:endParaRPr>
            </a:p>
          </p:txBody>
        </p:sp>
        <p:sp>
          <p:nvSpPr>
            <p:cNvPr id="89" name="文本框 1"/>
            <p:cNvSpPr txBox="1"/>
            <p:nvPr/>
          </p:nvSpPr>
          <p:spPr>
            <a:xfrm>
              <a:off x="6291627" y="3451749"/>
              <a:ext cx="1157998" cy="1130158"/>
            </a:xfrm>
            <a:prstGeom prst="rect">
              <a:avLst/>
            </a:prstGeom>
            <a:grpFill/>
            <a:ln w="38100">
              <a:noFill/>
            </a:ln>
          </p:spPr>
          <p:txBody>
            <a:bodyPr>
              <a:spAutoFit/>
            </a:bodyPr>
            <a:lstStyle/>
            <a:p>
              <a:pPr algn="ctr" fontAlgn="auto"/>
              <a:r>
                <a:rPr lang="zh-CN" altLang="en-US" sz="2200" b="1" noProof="1">
                  <a:solidFill>
                    <a:schemeClr val="bg1"/>
                  </a:solidFill>
                  <a:latin typeface="微软雅黑" panose="020B0503020204020204" pitchFamily="34" charset="-122"/>
                  <a:ea typeface="微软雅黑" panose="020B0503020204020204" pitchFamily="34" charset="-122"/>
                </a:rPr>
                <a:t>最终效果</a:t>
              </a:r>
            </a:p>
          </p:txBody>
        </p:sp>
      </p:grpSp>
      <p:grpSp>
        <p:nvGrpSpPr>
          <p:cNvPr id="69" name="组合 68"/>
          <p:cNvGrpSpPr/>
          <p:nvPr/>
        </p:nvGrpSpPr>
        <p:grpSpPr>
          <a:xfrm>
            <a:off x="5362234" y="4109008"/>
            <a:ext cx="817690" cy="714916"/>
            <a:chOff x="5525852" y="4683240"/>
            <a:chExt cx="1203960" cy="1051560"/>
          </a:xfrm>
          <a:solidFill>
            <a:schemeClr val="accent1">
              <a:lumMod val="75000"/>
            </a:schemeClr>
          </a:solidFill>
          <a:effectLst>
            <a:outerShdw blurRad="101600" dist="38100" dir="8100000" algn="tr" rotWithShape="0">
              <a:prstClr val="black">
                <a:alpha val="40000"/>
              </a:prstClr>
            </a:outerShdw>
          </a:effectLst>
        </p:grpSpPr>
        <p:sp>
          <p:nvSpPr>
            <p:cNvPr id="70" name="六边形 69"/>
            <p:cNvSpPr/>
            <p:nvPr/>
          </p:nvSpPr>
          <p:spPr>
            <a:xfrm>
              <a:off x="5525852" y="4683240"/>
              <a:ext cx="1203960" cy="1051560"/>
            </a:xfrm>
            <a:prstGeom prst="hexagon">
              <a:avLst/>
            </a:prstGeom>
            <a:grp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6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6"/>
            <p:cNvSpPr txBox="1"/>
            <p:nvPr/>
          </p:nvSpPr>
          <p:spPr>
            <a:xfrm>
              <a:off x="5693284" y="4855078"/>
              <a:ext cx="820724" cy="679057"/>
            </a:xfrm>
            <a:prstGeom prst="rect">
              <a:avLst/>
            </a:prstGeom>
            <a:noFill/>
            <a:ln w="38100">
              <a:noFill/>
            </a:ln>
            <a:extLst>
              <a:ext uri="{909E8E84-426E-40DD-AFC4-6F175D3DCCD1}">
                <a14:hiddenFill xmlns:a14="http://schemas.microsoft.com/office/drawing/2010/main">
                  <a:grpFill/>
                </a14:hiddenFill>
              </a:ext>
            </a:extLst>
          </p:spPr>
          <p:txBody>
            <a:bodyPr>
              <a:spAutoFit/>
            </a:bodyPr>
            <a:lstStyle/>
            <a:p>
              <a:pPr algn="ctr" fontAlgn="auto"/>
              <a:r>
                <a:rPr lang="en-US" altLang="zh-CN" sz="2400" noProof="1">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zh-CN" altLang="en-US" sz="2400" baseline="-3000" noProof="1">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4" name="矩形 47"/>
          <p:cNvSpPr txBox="1">
            <a:spLocks noChangeArrowheads="1"/>
          </p:cNvSpPr>
          <p:nvPr/>
        </p:nvSpPr>
        <p:spPr bwMode="auto">
          <a:xfrm>
            <a:off x="932471" y="2544581"/>
            <a:ext cx="3460115" cy="461665"/>
          </a:xfrm>
          <a:prstGeom prst="rect">
            <a:avLst/>
          </a:prstGeom>
          <a:noFill/>
        </p:spPr>
        <p:txBody>
          <a:bodyPr>
            <a:spAutoFit/>
            <a:scene3d>
              <a:camera prst="orthographicFront"/>
              <a:lightRig rig="threePt" dir="t"/>
            </a:scene3d>
          </a:bodyPr>
          <a:lstStyle/>
          <a:p>
            <a:pPr fontAlgn="auto"/>
            <a:r>
              <a:rPr lang="zh-CN" altLang="en-US" sz="2400" noProof="1">
                <a:ln w="13462">
                  <a:solidFill>
                    <a:sysClr val="windowText" lastClr="000000"/>
                  </a:solidFill>
                  <a:prstDash val="solid"/>
                </a:ln>
                <a:effectLst>
                  <a:outerShdw dist="38100" dir="2700000" algn="bl" rotWithShape="0">
                    <a:schemeClr val="accent5"/>
                  </a:outerShdw>
                </a:effectLst>
                <a:sym typeface="+mn-ea"/>
              </a:rPr>
              <a:t>深入管控设备能耗</a:t>
            </a:r>
          </a:p>
        </p:txBody>
      </p:sp>
      <p:sp>
        <p:nvSpPr>
          <p:cNvPr id="42" name="矩形 47"/>
          <p:cNvSpPr txBox="1">
            <a:spLocks noChangeArrowheads="1"/>
          </p:cNvSpPr>
          <p:nvPr/>
        </p:nvSpPr>
        <p:spPr bwMode="auto">
          <a:xfrm>
            <a:off x="2849880" y="5558155"/>
            <a:ext cx="6686550" cy="460375"/>
          </a:xfrm>
          <a:prstGeom prst="rect">
            <a:avLst/>
          </a:prstGeom>
          <a:noFill/>
        </p:spPr>
        <p:txBody>
          <a:bodyPr wrap="square">
            <a:spAutoFit/>
            <a:scene3d>
              <a:camera prst="orthographicFront"/>
              <a:lightRig rig="threePt" dir="t"/>
            </a:scene3d>
          </a:bodyPr>
          <a:lstStyle/>
          <a:p>
            <a:pPr fontAlgn="auto"/>
            <a:r>
              <a:rPr lang="zh-CN" altLang="en-US" sz="2400" noProof="1">
                <a:ln w="13462">
                  <a:solidFill>
                    <a:sysClr val="windowText" lastClr="000000"/>
                  </a:solidFill>
                  <a:prstDash val="solid"/>
                </a:ln>
                <a:effectLst>
                  <a:outerShdw dist="38100" dir="2700000" algn="bl" rotWithShape="0">
                    <a:schemeClr val="accent5"/>
                  </a:outerShdw>
                </a:effectLst>
                <a:latin typeface="+mn-lt"/>
                <a:ea typeface="+mn-ea"/>
                <a:sym typeface="+mn-ea"/>
              </a:rPr>
              <a:t>简易云平台可满足江苏省四星上云要求</a:t>
            </a:r>
            <a:endParaRPr lang="zh-CN" altLang="en-US" sz="2400" noProof="1">
              <a:ln w="13462">
                <a:solidFill>
                  <a:sysClr val="windowText" lastClr="000000"/>
                </a:solidFill>
                <a:prstDash val="solid"/>
              </a:ln>
              <a:effectLst>
                <a:outerShdw dist="38100" dir="2700000" algn="bl" rotWithShape="0">
                  <a:schemeClr val="accent5"/>
                </a:outerShdw>
              </a:effectLst>
              <a:sym typeface="+mn-ea"/>
            </a:endParaRPr>
          </a:p>
        </p:txBody>
      </p:sp>
      <p:sp>
        <p:nvSpPr>
          <p:cNvPr id="43" name="矩形 47"/>
          <p:cNvSpPr txBox="1">
            <a:spLocks noChangeArrowheads="1"/>
          </p:cNvSpPr>
          <p:nvPr/>
        </p:nvSpPr>
        <p:spPr bwMode="auto">
          <a:xfrm>
            <a:off x="2849612" y="6018519"/>
            <a:ext cx="5810150" cy="460375"/>
          </a:xfrm>
          <a:prstGeom prst="rect">
            <a:avLst/>
          </a:prstGeom>
          <a:noFill/>
        </p:spPr>
        <p:txBody>
          <a:bodyPr wrap="square">
            <a:spAutoFit/>
            <a:scene3d>
              <a:camera prst="orthographicFront"/>
              <a:lightRig rig="threePt" dir="t"/>
            </a:scene3d>
          </a:bodyPr>
          <a:lstStyle/>
          <a:p>
            <a:pPr fontAlgn="auto"/>
            <a:r>
              <a:rPr lang="zh-CN" altLang="en-US" sz="2400" noProof="1">
                <a:ln w="13462">
                  <a:solidFill>
                    <a:sysClr val="windowText" lastClr="000000"/>
                  </a:solidFill>
                  <a:prstDash val="solid"/>
                </a:ln>
                <a:effectLst>
                  <a:outerShdw dist="38100" dir="2700000" algn="bl" rotWithShape="0">
                    <a:schemeClr val="accent5"/>
                  </a:outerShdw>
                </a:effectLst>
                <a:latin typeface="+mn-lt"/>
                <a:ea typeface="+mn-ea"/>
                <a:sym typeface="+mn-ea"/>
              </a:rPr>
              <a:t>实现异常</a:t>
            </a:r>
            <a:r>
              <a:rPr lang="zh-CN" altLang="en-US" sz="2400" dirty="0">
                <a:ln w="13462">
                  <a:solidFill>
                    <a:sysClr val="windowText" lastClr="000000"/>
                  </a:solidFill>
                  <a:prstDash val="solid"/>
                </a:ln>
                <a:effectLst>
                  <a:outerShdw dist="38100" dir="2700000" algn="bl" rotWithShape="0">
                    <a:schemeClr val="accent5"/>
                  </a:outerShdw>
                </a:effectLst>
                <a:sym typeface="+mn-ea"/>
              </a:rPr>
              <a:t>闭环</a:t>
            </a:r>
            <a:r>
              <a:rPr lang="zh-CN" altLang="en-US" sz="2400" noProof="1">
                <a:ln w="13462">
                  <a:solidFill>
                    <a:sysClr val="windowText" lastClr="000000"/>
                  </a:solidFill>
                  <a:prstDash val="solid"/>
                </a:ln>
                <a:effectLst>
                  <a:outerShdw dist="38100" dir="2700000" algn="bl" rotWithShape="0">
                    <a:schemeClr val="accent5"/>
                  </a:outerShdw>
                </a:effectLst>
                <a:latin typeface="+mn-lt"/>
                <a:ea typeface="+mn-ea"/>
                <a:sym typeface="+mn-ea"/>
              </a:rPr>
              <a:t>处理，为企业创造实际效益</a:t>
            </a:r>
            <a:endParaRPr lang="zh-CN" altLang="en-US" sz="2400" noProof="1">
              <a:ln w="13462">
                <a:solidFill>
                  <a:sysClr val="windowText" lastClr="000000"/>
                </a:solidFill>
                <a:prstDash val="solid"/>
              </a:ln>
              <a:effectLst>
                <a:outerShdw dist="38100" dir="2700000" algn="bl" rotWithShape="0">
                  <a:schemeClr val="accent5"/>
                </a:outerShdw>
              </a:effectLst>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350" fill="hold"/>
                                        <p:tgtEl>
                                          <p:spTgt spid="87"/>
                                        </p:tgtEl>
                                        <p:attrNameLst>
                                          <p:attrName>ppt_w</p:attrName>
                                        </p:attrNameLst>
                                      </p:cBhvr>
                                      <p:tavLst>
                                        <p:tav tm="0">
                                          <p:val>
                                            <p:fltVal val="0"/>
                                          </p:val>
                                        </p:tav>
                                        <p:tav tm="100000">
                                          <p:val>
                                            <p:strVal val="#ppt_w"/>
                                          </p:val>
                                        </p:tav>
                                      </p:tavLst>
                                    </p:anim>
                                    <p:anim calcmode="lin" valueType="num">
                                      <p:cBhvr>
                                        <p:cTn id="8" dur="350" fill="hold"/>
                                        <p:tgtEl>
                                          <p:spTgt spid="87"/>
                                        </p:tgtEl>
                                        <p:attrNameLst>
                                          <p:attrName>ppt_h</p:attrName>
                                        </p:attrNameLst>
                                      </p:cBhvr>
                                      <p:tavLst>
                                        <p:tav tm="0">
                                          <p:val>
                                            <p:fltVal val="0"/>
                                          </p:val>
                                        </p:tav>
                                        <p:tav tm="100000">
                                          <p:val>
                                            <p:strVal val="#ppt_h"/>
                                          </p:val>
                                        </p:tav>
                                      </p:tavLst>
                                    </p:anim>
                                    <p:anim calcmode="lin" valueType="num">
                                      <p:cBhvr>
                                        <p:cTn id="9" dur="350" fill="hold"/>
                                        <p:tgtEl>
                                          <p:spTgt spid="87"/>
                                        </p:tgtEl>
                                        <p:attrNameLst>
                                          <p:attrName>ppt_x</p:attrName>
                                        </p:attrNameLst>
                                      </p:cBhvr>
                                      <p:tavLst>
                                        <p:tav tm="0">
                                          <p:val>
                                            <p:fltVal val="0.5"/>
                                          </p:val>
                                        </p:tav>
                                        <p:tav tm="100000">
                                          <p:val>
                                            <p:strVal val="#ppt_x"/>
                                          </p:val>
                                        </p:tav>
                                      </p:tavLst>
                                    </p:anim>
                                    <p:anim calcmode="lin" valueType="num">
                                      <p:cBhvr>
                                        <p:cTn id="10" dur="350" fill="hold"/>
                                        <p:tgtEl>
                                          <p:spTgt spid="87"/>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57"/>
                                        </p:tgtEl>
                                        <p:attrNameLst>
                                          <p:attrName>style.visibility</p:attrName>
                                        </p:attrNameLst>
                                      </p:cBhvr>
                                      <p:to>
                                        <p:strVal val="visible"/>
                                      </p:to>
                                    </p:set>
                                    <p:anim calcmode="lin" valueType="num">
                                      <p:cBhvr>
                                        <p:cTn id="13" dur="250" fill="hold"/>
                                        <p:tgtEl>
                                          <p:spTgt spid="57"/>
                                        </p:tgtEl>
                                        <p:attrNameLst>
                                          <p:attrName>ppt_x</p:attrName>
                                        </p:attrNameLst>
                                      </p:cBhvr>
                                      <p:tavLst>
                                        <p:tav tm="0">
                                          <p:val>
                                            <p:strVal val="#ppt_x"/>
                                          </p:val>
                                        </p:tav>
                                        <p:tav tm="100000">
                                          <p:val>
                                            <p:strVal val="#ppt_x"/>
                                          </p:val>
                                        </p:tav>
                                      </p:tavLst>
                                    </p:anim>
                                    <p:anim calcmode="lin" valueType="num">
                                      <p:cBhvr>
                                        <p:cTn id="14" dur="250" fill="hold"/>
                                        <p:tgtEl>
                                          <p:spTgt spid="57"/>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2" presetClass="entr" presetSubtype="2" fill="hold"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childTnLst>
                          </p:cTn>
                        </p:par>
                        <p:par>
                          <p:cTn id="19" fill="hold">
                            <p:stCondLst>
                              <p:cond delay="1250"/>
                            </p:stCondLst>
                            <p:childTnLst>
                              <p:par>
                                <p:cTn id="20" presetID="2" presetClass="entr" presetSubtype="2" fill="hold" nodeType="afterEffect">
                                  <p:stCondLst>
                                    <p:cond delay="250"/>
                                  </p:stCondLst>
                                  <p:childTnLst>
                                    <p:set>
                                      <p:cBhvr>
                                        <p:cTn id="21" dur="1" fill="hold">
                                          <p:stCondLst>
                                            <p:cond delay="0"/>
                                          </p:stCondLst>
                                        </p:cTn>
                                        <p:tgtEl>
                                          <p:spTgt spid="54"/>
                                        </p:tgtEl>
                                        <p:attrNameLst>
                                          <p:attrName>style.visibility</p:attrName>
                                        </p:attrNameLst>
                                      </p:cBhvr>
                                      <p:to>
                                        <p:strVal val="visible"/>
                                      </p:to>
                                    </p:set>
                                    <p:anim calcmode="lin" valueType="num">
                                      <p:cBhvr>
                                        <p:cTn id="22" dur="250" fill="hold"/>
                                        <p:tgtEl>
                                          <p:spTgt spid="54"/>
                                        </p:tgtEl>
                                        <p:attrNameLst>
                                          <p:attrName>ppt_x</p:attrName>
                                        </p:attrNameLst>
                                      </p:cBhvr>
                                      <p:tavLst>
                                        <p:tav tm="0">
                                          <p:val>
                                            <p:strVal val="1+#ppt_w/2"/>
                                          </p:val>
                                        </p:tav>
                                        <p:tav tm="100000">
                                          <p:val>
                                            <p:strVal val="#ppt_x"/>
                                          </p:val>
                                        </p:tav>
                                      </p:tavLst>
                                    </p:anim>
                                    <p:anim calcmode="lin" valueType="num">
                                      <p:cBhvr>
                                        <p:cTn id="23" dur="250" fill="hold"/>
                                        <p:tgtEl>
                                          <p:spTgt spid="5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2" presetClass="entr" presetSubtype="8"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left)">
                                      <p:cBhvr>
                                        <p:cTn id="27" dur="500"/>
                                        <p:tgtEl>
                                          <p:spTgt spid="8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left)">
                                      <p:cBhvr>
                                        <p:cTn id="30" dur="500"/>
                                        <p:tgtEl>
                                          <p:spTgt spid="79"/>
                                        </p:tgtEl>
                                      </p:cBhvr>
                                    </p:animEffect>
                                  </p:childTnLst>
                                </p:cTn>
                              </p:par>
                            </p:childTnLst>
                          </p:cTn>
                        </p:par>
                        <p:par>
                          <p:cTn id="31" fill="hold">
                            <p:stCondLst>
                              <p:cond delay="2500"/>
                            </p:stCondLst>
                            <p:childTnLst>
                              <p:par>
                                <p:cTn id="32" presetID="2" presetClass="entr" presetSubtype="2" fill="hold" nodeType="afterEffect">
                                  <p:stCondLst>
                                    <p:cond delay="250"/>
                                  </p:stCondLst>
                                  <p:childTnLst>
                                    <p:set>
                                      <p:cBhvr>
                                        <p:cTn id="33" dur="1" fill="hold">
                                          <p:stCondLst>
                                            <p:cond delay="0"/>
                                          </p:stCondLst>
                                        </p:cTn>
                                        <p:tgtEl>
                                          <p:spTgt spid="60"/>
                                        </p:tgtEl>
                                        <p:attrNameLst>
                                          <p:attrName>style.visibility</p:attrName>
                                        </p:attrNameLst>
                                      </p:cBhvr>
                                      <p:to>
                                        <p:strVal val="visible"/>
                                      </p:to>
                                    </p:set>
                                    <p:anim calcmode="lin" valueType="num">
                                      <p:cBhvr>
                                        <p:cTn id="34" dur="250" fill="hold"/>
                                        <p:tgtEl>
                                          <p:spTgt spid="60"/>
                                        </p:tgtEl>
                                        <p:attrNameLst>
                                          <p:attrName>ppt_x</p:attrName>
                                        </p:attrNameLst>
                                      </p:cBhvr>
                                      <p:tavLst>
                                        <p:tav tm="0">
                                          <p:val>
                                            <p:strVal val="1+#ppt_w/2"/>
                                          </p:val>
                                        </p:tav>
                                        <p:tav tm="100000">
                                          <p:val>
                                            <p:strVal val="#ppt_x"/>
                                          </p:val>
                                        </p:tav>
                                      </p:tavLst>
                                    </p:anim>
                                    <p:anim calcmode="lin" valueType="num">
                                      <p:cBhvr>
                                        <p:cTn id="35" dur="250" fill="hold"/>
                                        <p:tgtEl>
                                          <p:spTgt spid="60"/>
                                        </p:tgtEl>
                                        <p:attrNameLst>
                                          <p:attrName>ppt_y</p:attrName>
                                        </p:attrNameLst>
                                      </p:cBhvr>
                                      <p:tavLst>
                                        <p:tav tm="0">
                                          <p:val>
                                            <p:strVal val="#ppt_y"/>
                                          </p:val>
                                        </p:tav>
                                        <p:tav tm="100000">
                                          <p:val>
                                            <p:strVal val="#ppt_y"/>
                                          </p:val>
                                        </p:tav>
                                      </p:tavLst>
                                    </p:anim>
                                  </p:childTnLst>
                                </p:cTn>
                              </p:par>
                            </p:childTnLst>
                          </p:cTn>
                        </p:par>
                        <p:par>
                          <p:cTn id="36" fill="hold">
                            <p:stCondLst>
                              <p:cond delay="3250"/>
                            </p:stCondLst>
                            <p:childTnLst>
                              <p:par>
                                <p:cTn id="37" presetID="22" presetClass="entr" presetSubtype="8" fill="hold"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left)">
                                      <p:cBhvr>
                                        <p:cTn id="39" dur="500"/>
                                        <p:tgtEl>
                                          <p:spTgt spid="4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81"/>
                                        </p:tgtEl>
                                        <p:attrNameLst>
                                          <p:attrName>style.visibility</p:attrName>
                                        </p:attrNameLst>
                                      </p:cBhvr>
                                      <p:to>
                                        <p:strVal val="visible"/>
                                      </p:to>
                                    </p:set>
                                    <p:animEffect transition="in" filter="wipe(left)">
                                      <p:cBhvr>
                                        <p:cTn id="42" dur="500"/>
                                        <p:tgtEl>
                                          <p:spTgt spid="81"/>
                                        </p:tgtEl>
                                      </p:cBhvr>
                                    </p:animEffect>
                                  </p:childTnLst>
                                </p:cTn>
                              </p:par>
                            </p:childTnLst>
                          </p:cTn>
                        </p:par>
                        <p:par>
                          <p:cTn id="43" fill="hold">
                            <p:stCondLst>
                              <p:cond delay="3750"/>
                            </p:stCondLst>
                            <p:childTnLst>
                              <p:par>
                                <p:cTn id="44" presetID="2" presetClass="entr" presetSubtype="4" fill="hold" nodeType="afterEffect">
                                  <p:stCondLst>
                                    <p:cond delay="250"/>
                                  </p:stCondLst>
                                  <p:childTnLst>
                                    <p:set>
                                      <p:cBhvr>
                                        <p:cTn id="45" dur="1" fill="hold">
                                          <p:stCondLst>
                                            <p:cond delay="0"/>
                                          </p:stCondLst>
                                        </p:cTn>
                                        <p:tgtEl>
                                          <p:spTgt spid="69"/>
                                        </p:tgtEl>
                                        <p:attrNameLst>
                                          <p:attrName>style.visibility</p:attrName>
                                        </p:attrNameLst>
                                      </p:cBhvr>
                                      <p:to>
                                        <p:strVal val="visible"/>
                                      </p:to>
                                    </p:set>
                                    <p:anim calcmode="lin" valueType="num">
                                      <p:cBhvr>
                                        <p:cTn id="46" dur="250" fill="hold"/>
                                        <p:tgtEl>
                                          <p:spTgt spid="69"/>
                                        </p:tgtEl>
                                        <p:attrNameLst>
                                          <p:attrName>ppt_x</p:attrName>
                                        </p:attrNameLst>
                                      </p:cBhvr>
                                      <p:tavLst>
                                        <p:tav tm="0">
                                          <p:val>
                                            <p:strVal val="#ppt_x"/>
                                          </p:val>
                                        </p:tav>
                                        <p:tav tm="100000">
                                          <p:val>
                                            <p:strVal val="#ppt_x"/>
                                          </p:val>
                                        </p:tav>
                                      </p:tavLst>
                                    </p:anim>
                                    <p:anim calcmode="lin" valueType="num">
                                      <p:cBhvr>
                                        <p:cTn id="47" dur="250" fill="hold"/>
                                        <p:tgtEl>
                                          <p:spTgt spid="69"/>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22" presetClass="entr" presetSubtype="8" fill="hold" nodeType="after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wipe(left)">
                                      <p:cBhvr>
                                        <p:cTn id="51" dur="500"/>
                                        <p:tgtEl>
                                          <p:spTgt spid="48"/>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83"/>
                                        </p:tgtEl>
                                        <p:attrNameLst>
                                          <p:attrName>style.visibility</p:attrName>
                                        </p:attrNameLst>
                                      </p:cBhvr>
                                      <p:to>
                                        <p:strVal val="visible"/>
                                      </p:to>
                                    </p:set>
                                    <p:animEffect transition="in" filter="wipe(left)">
                                      <p:cBhvr>
                                        <p:cTn id="54" dur="500"/>
                                        <p:tgtEl>
                                          <p:spTgt spid="83"/>
                                        </p:tgtEl>
                                      </p:cBhvr>
                                    </p:animEffect>
                                  </p:childTnLst>
                                </p:cTn>
                              </p:par>
                            </p:childTnLst>
                          </p:cTn>
                        </p:par>
                        <p:par>
                          <p:cTn id="55" fill="hold">
                            <p:stCondLst>
                              <p:cond delay="5000"/>
                            </p:stCondLst>
                            <p:childTnLst>
                              <p:par>
                                <p:cTn id="56" presetID="2" presetClass="entr" presetSubtype="8" fill="hold" nodeType="afterEffect">
                                  <p:stCondLst>
                                    <p:cond delay="250"/>
                                  </p:stCondLst>
                                  <p:childTnLst>
                                    <p:set>
                                      <p:cBhvr>
                                        <p:cTn id="57" dur="1" fill="hold">
                                          <p:stCondLst>
                                            <p:cond delay="0"/>
                                          </p:stCondLst>
                                        </p:cTn>
                                        <p:tgtEl>
                                          <p:spTgt spid="63"/>
                                        </p:tgtEl>
                                        <p:attrNameLst>
                                          <p:attrName>style.visibility</p:attrName>
                                        </p:attrNameLst>
                                      </p:cBhvr>
                                      <p:to>
                                        <p:strVal val="visible"/>
                                      </p:to>
                                    </p:set>
                                    <p:anim calcmode="lin" valueType="num">
                                      <p:cBhvr>
                                        <p:cTn id="58" dur="250" fill="hold"/>
                                        <p:tgtEl>
                                          <p:spTgt spid="63"/>
                                        </p:tgtEl>
                                        <p:attrNameLst>
                                          <p:attrName>ppt_x</p:attrName>
                                        </p:attrNameLst>
                                      </p:cBhvr>
                                      <p:tavLst>
                                        <p:tav tm="0">
                                          <p:val>
                                            <p:strVal val="0-#ppt_w/2"/>
                                          </p:val>
                                        </p:tav>
                                        <p:tav tm="100000">
                                          <p:val>
                                            <p:strVal val="#ppt_x"/>
                                          </p:val>
                                        </p:tav>
                                      </p:tavLst>
                                    </p:anim>
                                    <p:anim calcmode="lin" valueType="num">
                                      <p:cBhvr>
                                        <p:cTn id="59" dur="250" fill="hold"/>
                                        <p:tgtEl>
                                          <p:spTgt spid="63"/>
                                        </p:tgtEl>
                                        <p:attrNameLst>
                                          <p:attrName>ppt_y</p:attrName>
                                        </p:attrNameLst>
                                      </p:cBhvr>
                                      <p:tavLst>
                                        <p:tav tm="0">
                                          <p:val>
                                            <p:strVal val="#ppt_y"/>
                                          </p:val>
                                        </p:tav>
                                        <p:tav tm="100000">
                                          <p:val>
                                            <p:strVal val="#ppt_y"/>
                                          </p:val>
                                        </p:tav>
                                      </p:tavLst>
                                    </p:anim>
                                  </p:childTnLst>
                                </p:cTn>
                              </p:par>
                            </p:childTnLst>
                          </p:cTn>
                        </p:par>
                        <p:par>
                          <p:cTn id="60" fill="hold">
                            <p:stCondLst>
                              <p:cond delay="5750"/>
                            </p:stCondLst>
                            <p:childTnLst>
                              <p:par>
                                <p:cTn id="61" presetID="22" presetClass="entr" presetSubtype="2" fill="hold"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wipe(right)">
                                      <p:cBhvr>
                                        <p:cTn id="63" dur="250"/>
                                        <p:tgtEl>
                                          <p:spTgt spid="49"/>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77"/>
                                        </p:tgtEl>
                                        <p:attrNameLst>
                                          <p:attrName>style.visibility</p:attrName>
                                        </p:attrNameLst>
                                      </p:cBhvr>
                                      <p:to>
                                        <p:strVal val="visible"/>
                                      </p:to>
                                    </p:set>
                                    <p:animEffect transition="in" filter="wipe(right)">
                                      <p:cBhvr>
                                        <p:cTn id="66" dur="500"/>
                                        <p:tgtEl>
                                          <p:spTgt spid="77"/>
                                        </p:tgtEl>
                                      </p:cBhvr>
                                    </p:animEffect>
                                  </p:childTnLst>
                                </p:cTn>
                              </p:par>
                            </p:childTnLst>
                          </p:cTn>
                        </p:par>
                        <p:par>
                          <p:cTn id="67" fill="hold">
                            <p:stCondLst>
                              <p:cond delay="6250"/>
                            </p:stCondLst>
                            <p:childTnLst>
                              <p:par>
                                <p:cTn id="68" presetID="2" presetClass="entr" presetSubtype="8" fill="hold" nodeType="afterEffect">
                                  <p:stCondLst>
                                    <p:cond delay="250"/>
                                  </p:stCondLst>
                                  <p:childTnLst>
                                    <p:set>
                                      <p:cBhvr>
                                        <p:cTn id="69" dur="1" fill="hold">
                                          <p:stCondLst>
                                            <p:cond delay="0"/>
                                          </p:stCondLst>
                                        </p:cTn>
                                        <p:tgtEl>
                                          <p:spTgt spid="66"/>
                                        </p:tgtEl>
                                        <p:attrNameLst>
                                          <p:attrName>style.visibility</p:attrName>
                                        </p:attrNameLst>
                                      </p:cBhvr>
                                      <p:to>
                                        <p:strVal val="visible"/>
                                      </p:to>
                                    </p:set>
                                    <p:anim calcmode="lin" valueType="num">
                                      <p:cBhvr>
                                        <p:cTn id="70" dur="250" fill="hold"/>
                                        <p:tgtEl>
                                          <p:spTgt spid="66"/>
                                        </p:tgtEl>
                                        <p:attrNameLst>
                                          <p:attrName>ppt_x</p:attrName>
                                        </p:attrNameLst>
                                      </p:cBhvr>
                                      <p:tavLst>
                                        <p:tav tm="0">
                                          <p:val>
                                            <p:strVal val="0-#ppt_w/2"/>
                                          </p:val>
                                        </p:tav>
                                        <p:tav tm="100000">
                                          <p:val>
                                            <p:strVal val="#ppt_x"/>
                                          </p:val>
                                        </p:tav>
                                      </p:tavLst>
                                    </p:anim>
                                    <p:anim calcmode="lin" valueType="num">
                                      <p:cBhvr>
                                        <p:cTn id="71" dur="250" fill="hold"/>
                                        <p:tgtEl>
                                          <p:spTgt spid="66"/>
                                        </p:tgtEl>
                                        <p:attrNameLst>
                                          <p:attrName>ppt_y</p:attrName>
                                        </p:attrNameLst>
                                      </p:cBhvr>
                                      <p:tavLst>
                                        <p:tav tm="0">
                                          <p:val>
                                            <p:strVal val="#ppt_y"/>
                                          </p:val>
                                        </p:tav>
                                        <p:tav tm="100000">
                                          <p:val>
                                            <p:strVal val="#ppt_y"/>
                                          </p:val>
                                        </p:tav>
                                      </p:tavLst>
                                    </p:anim>
                                  </p:childTnLst>
                                </p:cTn>
                              </p:par>
                            </p:childTnLst>
                          </p:cTn>
                        </p:par>
                        <p:par>
                          <p:cTn id="72" fill="hold">
                            <p:stCondLst>
                              <p:cond delay="7000"/>
                            </p:stCondLst>
                            <p:childTnLst>
                              <p:par>
                                <p:cTn id="73" presetID="22" presetClass="entr" presetSubtype="2" fill="hold" nodeType="after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wipe(right)">
                                      <p:cBhvr>
                                        <p:cTn id="75" dur="250"/>
                                        <p:tgtEl>
                                          <p:spTgt spid="50"/>
                                        </p:tgtEl>
                                      </p:cBhvr>
                                    </p:animEffect>
                                  </p:childTnLst>
                                </p:cTn>
                              </p:par>
                              <p:par>
                                <p:cTn id="76" presetID="22" presetClass="entr" presetSubtype="2" fill="hold" grpId="0" nodeType="withEffect">
                                  <p:stCondLst>
                                    <p:cond delay="0"/>
                                  </p:stCondLst>
                                  <p:childTnLst>
                                    <p:set>
                                      <p:cBhvr>
                                        <p:cTn id="77" dur="1" fill="hold">
                                          <p:stCondLst>
                                            <p:cond delay="0"/>
                                          </p:stCondLst>
                                        </p:cTn>
                                        <p:tgtEl>
                                          <p:spTgt spid="75"/>
                                        </p:tgtEl>
                                        <p:attrNameLst>
                                          <p:attrName>style.visibility</p:attrName>
                                        </p:attrNameLst>
                                      </p:cBhvr>
                                      <p:to>
                                        <p:strVal val="visible"/>
                                      </p:to>
                                    </p:set>
                                    <p:animEffect transition="in" filter="wipe(right)">
                                      <p:cBhvr>
                                        <p:cTn id="78" dur="500"/>
                                        <p:tgtEl>
                                          <p:spTgt spid="75"/>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wipe(left)">
                                      <p:cBhvr>
                                        <p:cTn id="81" dur="500"/>
                                        <p:tgtEl>
                                          <p:spTgt spid="4"/>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wipe(left)">
                                      <p:cBhvr>
                                        <p:cTn id="84" dur="500"/>
                                        <p:tgtEl>
                                          <p:spTgt spid="42"/>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left)">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7" grpId="0"/>
      <p:bldP spid="79" grpId="0"/>
      <p:bldP spid="81" grpId="0"/>
      <p:bldP spid="83" grpId="0"/>
      <p:bldP spid="4" grpId="0"/>
      <p:bldP spid="42" grpId="0"/>
      <p:bldP spid="4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6562F47-D2AF-4B90-ADD7-887A8D99B855}"/>
              </a:ext>
            </a:extLst>
          </p:cNvPr>
          <p:cNvSpPr>
            <a:spLocks noGrp="1"/>
          </p:cNvSpPr>
          <p:nvPr>
            <p:ph type="title"/>
          </p:nvPr>
        </p:nvSpPr>
        <p:spPr>
          <a:xfrm>
            <a:off x="827788" y="2103437"/>
            <a:ext cx="10536419" cy="1325563"/>
          </a:xfrm>
        </p:spPr>
        <p:txBody>
          <a:bodyPr/>
          <a:lstStyle/>
          <a:p>
            <a:r>
              <a:rPr lang="zh-CN" altLang="en-US" sz="8000" dirty="0">
                <a:solidFill>
                  <a:schemeClr val="tx1">
                    <a:lumMod val="75000"/>
                    <a:lumOff val="25000"/>
                  </a:schemeClr>
                </a:solidFill>
              </a:rPr>
              <a:t>   </a:t>
            </a:r>
            <a:r>
              <a:rPr lang="zh-CN" altLang="en-US" sz="8000" dirty="0">
                <a:solidFill>
                  <a:schemeClr val="tx1">
                    <a:lumMod val="75000"/>
                    <a:lumOff val="25000"/>
                  </a:schemeClr>
                </a:solidFill>
                <a:latin typeface="微软雅黑" panose="020B0503020204020204" pitchFamily="34" charset="-122"/>
                <a:ea typeface="微软雅黑" panose="020B0503020204020204" pitchFamily="34" charset="-122"/>
              </a:rPr>
              <a:t>谢 谢！</a:t>
            </a:r>
            <a:br>
              <a:rPr lang="en-US" altLang="zh-CN" sz="8000" dirty="0">
                <a:solidFill>
                  <a:schemeClr val="bg2">
                    <a:lumMod val="75000"/>
                  </a:schemeClr>
                </a:solidFill>
              </a:rPr>
            </a:br>
            <a:r>
              <a:rPr lang="en-US" altLang="zh-CN" dirty="0">
                <a:solidFill>
                  <a:schemeClr val="bg2">
                    <a:lumMod val="75000"/>
                  </a:schemeClr>
                </a:solidFill>
              </a:rPr>
              <a:t>Thanks</a:t>
            </a:r>
            <a:endParaRPr lang="zh-CN" altLang="en-US" dirty="0">
              <a:solidFill>
                <a:schemeClr val="bg2">
                  <a:lumMod val="75000"/>
                </a:schemeClr>
              </a:solidFill>
            </a:endParaRPr>
          </a:p>
        </p:txBody>
      </p:sp>
      <p:pic>
        <p:nvPicPr>
          <p:cNvPr id="9" name="图片 8">
            <a:extLst>
              <a:ext uri="{FF2B5EF4-FFF2-40B4-BE49-F238E27FC236}">
                <a16:creationId xmlns:a16="http://schemas.microsoft.com/office/drawing/2014/main" id="{05F404DC-5251-4DF5-998F-3D4A3BFBA719}"/>
              </a:ext>
            </a:extLst>
          </p:cNvPr>
          <p:cNvPicPr>
            <a:picLocks noChangeAspect="1"/>
          </p:cNvPicPr>
          <p:nvPr/>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backgroundRemoval t="8397" b="98473" l="454" r="99093">
                        <a14:foregroundMark x1="53741" y1="90840" x2="53741" y2="90840"/>
                        <a14:foregroundMark x1="52041" y1="88550" x2="47732" y2="87023"/>
                        <a14:foregroundMark x1="47732" y1="87023" x2="47732" y2="87023"/>
                        <a14:foregroundMark x1="55215" y1="85496" x2="39229" y2="94656"/>
                        <a14:foregroundMark x1="63039" y1="85496" x2="57029" y2="92366"/>
                        <a14:foregroundMark x1="77551" y1="90840" x2="70522" y2="98473"/>
                        <a14:foregroundMark x1="95465" y1="88550" x2="89796" y2="85496"/>
                        <a14:foregroundMark x1="6009" y1="92366" x2="4875" y2="95420"/>
                        <a14:foregroundMark x1="1474" y1="94656" x2="907" y2="94656"/>
                        <a14:foregroundMark x1="53968" y1="19084" x2="53968" y2="19084"/>
                        <a14:foregroundMark x1="54082" y1="22137" x2="54082" y2="22137"/>
                        <a14:foregroundMark x1="54082" y1="25191" x2="54082" y2="25191"/>
                        <a14:foregroundMark x1="54082" y1="13740" x2="54082" y2="12214"/>
                        <a14:foregroundMark x1="54195" y1="11450" x2="53968" y2="9160"/>
                        <a14:foregroundMark x1="53968" y1="14504" x2="53855" y2="11450"/>
                        <a14:foregroundMark x1="53855" y1="19084" x2="53855" y2="17557"/>
                        <a14:foregroundMark x1="53855" y1="8397" x2="54195" y2="9160"/>
                        <a14:foregroundMark x1="54082" y1="12214" x2="54195" y2="26718"/>
                        <a14:foregroundMark x1="54762" y1="72519" x2="54762" y2="77863"/>
                        <a14:foregroundMark x1="454" y1="97710" x2="454" y2="97710"/>
                        <a14:foregroundMark x1="99093" y1="83206" x2="98753" y2="83969"/>
                        <a14:foregroundMark x1="63379" y1="77863" x2="63492" y2="78626"/>
                        <a14:foregroundMark x1="63605" y1="74046" x2="63379" y2="75573"/>
                        <a14:foregroundMark x1="78458" y1="67939" x2="78345" y2="70229"/>
                        <a14:foregroundMark x1="78118" y1="71756" x2="78231" y2="74046"/>
                        <a14:foregroundMark x1="71202" y1="98473" x2="70408" y2="98473"/>
                        <a14:backgroundMark x1="71202" y1="99237" x2="71202" y2="99237"/>
                      </a14:backgroundRemoval>
                    </a14:imgEffect>
                  </a14:imgLayer>
                </a14:imgProps>
              </a:ext>
              <a:ext uri="{28A0092B-C50C-407E-A947-70E740481C1C}">
                <a14:useLocalDpi xmlns:a14="http://schemas.microsoft.com/office/drawing/2010/main" val="0"/>
              </a:ext>
            </a:extLst>
          </a:blip>
          <a:srcRect l="687" r="582" b="3555"/>
          <a:stretch/>
        </p:blipFill>
        <p:spPr>
          <a:xfrm>
            <a:off x="0" y="5270584"/>
            <a:ext cx="12192000" cy="1587416"/>
          </a:xfrm>
          <a:prstGeom prst="rect">
            <a:avLst/>
          </a:prstGeom>
        </p:spPr>
      </p:pic>
    </p:spTree>
    <p:extLst>
      <p:ext uri="{BB962C8B-B14F-4D97-AF65-F5344CB8AC3E}">
        <p14:creationId xmlns:p14="http://schemas.microsoft.com/office/powerpoint/2010/main" val="100033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924212" y="1802152"/>
            <a:ext cx="1022350" cy="1022350"/>
            <a:chOff x="3597494" y="1423547"/>
            <a:chExt cx="1022350" cy="1022350"/>
          </a:xfrm>
        </p:grpSpPr>
        <p:sp>
          <p:nvSpPr>
            <p:cNvPr id="11" name="圆角矩形 3"/>
            <p:cNvSpPr/>
            <p:nvPr/>
          </p:nvSpPr>
          <p:spPr>
            <a:xfrm>
              <a:off x="3597494" y="1423547"/>
              <a:ext cx="1022350" cy="1022350"/>
            </a:xfrm>
            <a:prstGeom prst="roundRect">
              <a:avLst/>
            </a:prstGeom>
            <a:solidFill>
              <a:srgbClr val="00B050"/>
            </a:solidFill>
            <a:ln>
              <a:noFill/>
            </a:ln>
            <a:effectLst>
              <a:outerShdw blurRad="2540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Freeform 13"/>
            <p:cNvSpPr>
              <a:spLocks noChangeAspect="1" noEditPoints="1"/>
            </p:cNvSpPr>
            <p:nvPr/>
          </p:nvSpPr>
          <p:spPr bwMode="auto">
            <a:xfrm>
              <a:off x="3770532" y="1623572"/>
              <a:ext cx="738187" cy="623887"/>
            </a:xfrm>
            <a:custGeom>
              <a:avLst/>
              <a:gdLst>
                <a:gd name="T0" fmla="*/ 2147483646 w 220"/>
                <a:gd name="T1" fmla="*/ 2147483646 h 180"/>
                <a:gd name="T2" fmla="*/ 2147483646 w 220"/>
                <a:gd name="T3" fmla="*/ 2147483646 h 180"/>
                <a:gd name="T4" fmla="*/ 2147483646 w 220"/>
                <a:gd name="T5" fmla="*/ 2147483646 h 180"/>
                <a:gd name="T6" fmla="*/ 0 w 220"/>
                <a:gd name="T7" fmla="*/ 2147483646 h 180"/>
                <a:gd name="T8" fmla="*/ 2147483646 w 220"/>
                <a:gd name="T9" fmla="*/ 0 h 180"/>
                <a:gd name="T10" fmla="*/ 2147483646 w 220"/>
                <a:gd name="T11" fmla="*/ 2147483646 h 180"/>
                <a:gd name="T12" fmla="*/ 2147483646 w 220"/>
                <a:gd name="T13" fmla="*/ 2147483646 h 180"/>
                <a:gd name="T14" fmla="*/ 2147483646 w 220"/>
                <a:gd name="T15" fmla="*/ 2147483646 h 180"/>
                <a:gd name="T16" fmla="*/ 2147483646 w 220"/>
                <a:gd name="T17" fmla="*/ 2147483646 h 180"/>
                <a:gd name="T18" fmla="*/ 2147483646 w 220"/>
                <a:gd name="T19" fmla="*/ 2147483646 h 180"/>
                <a:gd name="T20" fmla="*/ 2147483646 w 220"/>
                <a:gd name="T21" fmla="*/ 2147483646 h 180"/>
                <a:gd name="T22" fmla="*/ 2147483646 w 220"/>
                <a:gd name="T23" fmla="*/ 2147483646 h 180"/>
                <a:gd name="T24" fmla="*/ 2147483646 w 220"/>
                <a:gd name="T25" fmla="*/ 2147483646 h 180"/>
                <a:gd name="T26" fmla="*/ 2147483646 w 220"/>
                <a:gd name="T27" fmla="*/ 2147483646 h 180"/>
                <a:gd name="T28" fmla="*/ 2147483646 w 220"/>
                <a:gd name="T29" fmla="*/ 2147483646 h 180"/>
                <a:gd name="T30" fmla="*/ 2147483646 w 220"/>
                <a:gd name="T31" fmla="*/ 2147483646 h 180"/>
                <a:gd name="T32" fmla="*/ 2147483646 w 220"/>
                <a:gd name="T33" fmla="*/ 2147483646 h 180"/>
                <a:gd name="T34" fmla="*/ 2147483646 w 220"/>
                <a:gd name="T35" fmla="*/ 2147483646 h 180"/>
                <a:gd name="T36" fmla="*/ 2147483646 w 220"/>
                <a:gd name="T37" fmla="*/ 2147483646 h 180"/>
                <a:gd name="T38" fmla="*/ 2147483646 w 220"/>
                <a:gd name="T39" fmla="*/ 2147483646 h 180"/>
                <a:gd name="T40" fmla="*/ 2147483646 w 220"/>
                <a:gd name="T41" fmla="*/ 2147483646 h 180"/>
                <a:gd name="T42" fmla="*/ 2147483646 w 220"/>
                <a:gd name="T43" fmla="*/ 2147483646 h 180"/>
                <a:gd name="T44" fmla="*/ 2147483646 w 220"/>
                <a:gd name="T45" fmla="*/ 2147483646 h 180"/>
                <a:gd name="T46" fmla="*/ 2147483646 w 220"/>
                <a:gd name="T47" fmla="*/ 2147483646 h 180"/>
                <a:gd name="T48" fmla="*/ 2147483646 w 220"/>
                <a:gd name="T49" fmla="*/ 2147483646 h 180"/>
                <a:gd name="T50" fmla="*/ 2147483646 w 220"/>
                <a:gd name="T51" fmla="*/ 2147483646 h 180"/>
                <a:gd name="T52" fmla="*/ 2147483646 w 220"/>
                <a:gd name="T53" fmla="*/ 2147483646 h 180"/>
                <a:gd name="T54" fmla="*/ 2147483646 w 220"/>
                <a:gd name="T55" fmla="*/ 2147483646 h 180"/>
                <a:gd name="T56" fmla="*/ 2147483646 w 220"/>
                <a:gd name="T57" fmla="*/ 2147483646 h 180"/>
                <a:gd name="T58" fmla="*/ 2147483646 w 220"/>
                <a:gd name="T59" fmla="*/ 2147483646 h 180"/>
                <a:gd name="T60" fmla="*/ 2147483646 w 220"/>
                <a:gd name="T61" fmla="*/ 2147483646 h 180"/>
                <a:gd name="T62" fmla="*/ 2147483646 w 220"/>
                <a:gd name="T63" fmla="*/ 2147483646 h 180"/>
                <a:gd name="T64" fmla="*/ 2147483646 w 220"/>
                <a:gd name="T65" fmla="*/ 2147483646 h 180"/>
                <a:gd name="T66" fmla="*/ 2147483646 w 220"/>
                <a:gd name="T67" fmla="*/ 2147483646 h 180"/>
                <a:gd name="T68" fmla="*/ 2147483646 w 220"/>
                <a:gd name="T69" fmla="*/ 2147483646 h 180"/>
                <a:gd name="T70" fmla="*/ 2147483646 w 220"/>
                <a:gd name="T71" fmla="*/ 2147483646 h 180"/>
                <a:gd name="T72" fmla="*/ 2147483646 w 220"/>
                <a:gd name="T73" fmla="*/ 2147483646 h 180"/>
                <a:gd name="T74" fmla="*/ 2147483646 w 220"/>
                <a:gd name="T75" fmla="*/ 2147483646 h 180"/>
                <a:gd name="T76" fmla="*/ 2147483646 w 220"/>
                <a:gd name="T77" fmla="*/ 2147483646 h 18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20"/>
                <a:gd name="T118" fmla="*/ 0 h 180"/>
                <a:gd name="T119" fmla="*/ 220 w 220"/>
                <a:gd name="T120" fmla="*/ 180 h 18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20" h="180">
                  <a:moveTo>
                    <a:pt x="52" y="129"/>
                  </a:moveTo>
                  <a:lnTo>
                    <a:pt x="24" y="142"/>
                  </a:lnTo>
                  <a:lnTo>
                    <a:pt x="31" y="119"/>
                  </a:lnTo>
                  <a:cubicBezTo>
                    <a:pt x="12" y="107"/>
                    <a:pt x="0" y="88"/>
                    <a:pt x="0" y="66"/>
                  </a:cubicBezTo>
                  <a:cubicBezTo>
                    <a:pt x="0" y="30"/>
                    <a:pt x="36" y="0"/>
                    <a:pt x="79" y="0"/>
                  </a:cubicBezTo>
                  <a:cubicBezTo>
                    <a:pt x="117" y="0"/>
                    <a:pt x="148" y="23"/>
                    <a:pt x="156" y="52"/>
                  </a:cubicBezTo>
                  <a:lnTo>
                    <a:pt x="154" y="52"/>
                  </a:lnTo>
                  <a:cubicBezTo>
                    <a:pt x="112" y="52"/>
                    <a:pt x="79" y="81"/>
                    <a:pt x="79" y="116"/>
                  </a:cubicBezTo>
                  <a:cubicBezTo>
                    <a:pt x="79" y="122"/>
                    <a:pt x="80" y="127"/>
                    <a:pt x="82" y="133"/>
                  </a:cubicBezTo>
                  <a:lnTo>
                    <a:pt x="79" y="133"/>
                  </a:lnTo>
                  <a:cubicBezTo>
                    <a:pt x="69" y="133"/>
                    <a:pt x="60" y="131"/>
                    <a:pt x="52" y="129"/>
                  </a:cubicBezTo>
                  <a:close/>
                  <a:moveTo>
                    <a:pt x="177" y="168"/>
                  </a:moveTo>
                  <a:lnTo>
                    <a:pt x="200" y="180"/>
                  </a:lnTo>
                  <a:lnTo>
                    <a:pt x="194" y="160"/>
                  </a:lnTo>
                  <a:cubicBezTo>
                    <a:pt x="210" y="150"/>
                    <a:pt x="220" y="134"/>
                    <a:pt x="220" y="116"/>
                  </a:cubicBezTo>
                  <a:cubicBezTo>
                    <a:pt x="220" y="85"/>
                    <a:pt x="190" y="60"/>
                    <a:pt x="154" y="60"/>
                  </a:cubicBezTo>
                  <a:cubicBezTo>
                    <a:pt x="117" y="60"/>
                    <a:pt x="87" y="85"/>
                    <a:pt x="87" y="116"/>
                  </a:cubicBezTo>
                  <a:cubicBezTo>
                    <a:pt x="87" y="146"/>
                    <a:pt x="117" y="172"/>
                    <a:pt x="154" y="172"/>
                  </a:cubicBezTo>
                  <a:cubicBezTo>
                    <a:pt x="162" y="172"/>
                    <a:pt x="170" y="170"/>
                    <a:pt x="177" y="168"/>
                  </a:cubicBezTo>
                  <a:close/>
                  <a:moveTo>
                    <a:pt x="177" y="90"/>
                  </a:moveTo>
                  <a:cubicBezTo>
                    <a:pt x="181" y="90"/>
                    <a:pt x="185" y="94"/>
                    <a:pt x="185" y="98"/>
                  </a:cubicBezTo>
                  <a:cubicBezTo>
                    <a:pt x="185" y="103"/>
                    <a:pt x="181" y="106"/>
                    <a:pt x="177" y="106"/>
                  </a:cubicBezTo>
                  <a:cubicBezTo>
                    <a:pt x="172" y="106"/>
                    <a:pt x="168" y="103"/>
                    <a:pt x="168" y="98"/>
                  </a:cubicBezTo>
                  <a:cubicBezTo>
                    <a:pt x="168" y="94"/>
                    <a:pt x="172" y="90"/>
                    <a:pt x="177" y="90"/>
                  </a:cubicBezTo>
                  <a:close/>
                  <a:moveTo>
                    <a:pt x="134" y="90"/>
                  </a:moveTo>
                  <a:cubicBezTo>
                    <a:pt x="138" y="90"/>
                    <a:pt x="142" y="94"/>
                    <a:pt x="142" y="98"/>
                  </a:cubicBezTo>
                  <a:cubicBezTo>
                    <a:pt x="142" y="103"/>
                    <a:pt x="138" y="106"/>
                    <a:pt x="134" y="106"/>
                  </a:cubicBezTo>
                  <a:cubicBezTo>
                    <a:pt x="129" y="106"/>
                    <a:pt x="126" y="103"/>
                    <a:pt x="126" y="98"/>
                  </a:cubicBezTo>
                  <a:cubicBezTo>
                    <a:pt x="126" y="94"/>
                    <a:pt x="129" y="90"/>
                    <a:pt x="134" y="90"/>
                  </a:cubicBezTo>
                  <a:close/>
                  <a:moveTo>
                    <a:pt x="107" y="33"/>
                  </a:moveTo>
                  <a:cubicBezTo>
                    <a:pt x="113" y="33"/>
                    <a:pt x="117" y="38"/>
                    <a:pt x="117" y="43"/>
                  </a:cubicBezTo>
                  <a:cubicBezTo>
                    <a:pt x="117" y="49"/>
                    <a:pt x="113" y="54"/>
                    <a:pt x="107" y="54"/>
                  </a:cubicBezTo>
                  <a:cubicBezTo>
                    <a:pt x="101" y="54"/>
                    <a:pt x="97" y="49"/>
                    <a:pt x="97" y="43"/>
                  </a:cubicBezTo>
                  <a:cubicBezTo>
                    <a:pt x="97" y="38"/>
                    <a:pt x="101" y="33"/>
                    <a:pt x="107" y="33"/>
                  </a:cubicBezTo>
                  <a:close/>
                  <a:moveTo>
                    <a:pt x="52" y="33"/>
                  </a:moveTo>
                  <a:cubicBezTo>
                    <a:pt x="58" y="33"/>
                    <a:pt x="63" y="38"/>
                    <a:pt x="63" y="43"/>
                  </a:cubicBezTo>
                  <a:cubicBezTo>
                    <a:pt x="63" y="49"/>
                    <a:pt x="58" y="54"/>
                    <a:pt x="52" y="54"/>
                  </a:cubicBezTo>
                  <a:cubicBezTo>
                    <a:pt x="47" y="54"/>
                    <a:pt x="42" y="49"/>
                    <a:pt x="42" y="43"/>
                  </a:cubicBezTo>
                  <a:cubicBezTo>
                    <a:pt x="42" y="38"/>
                    <a:pt x="47" y="33"/>
                    <a:pt x="52" y="3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13" name="组合 12"/>
          <p:cNvGrpSpPr/>
          <p:nvPr/>
        </p:nvGrpSpPr>
        <p:grpSpPr>
          <a:xfrm>
            <a:off x="5246599" y="3090781"/>
            <a:ext cx="5402262" cy="1022350"/>
            <a:chOff x="4951632" y="3197006"/>
            <a:chExt cx="5402262" cy="1022350"/>
          </a:xfrm>
        </p:grpSpPr>
        <p:sp>
          <p:nvSpPr>
            <p:cNvPr id="14" name="圆角矩形 7"/>
            <p:cNvSpPr/>
            <p:nvPr/>
          </p:nvSpPr>
          <p:spPr>
            <a:xfrm>
              <a:off x="4951632" y="3197006"/>
              <a:ext cx="5402262" cy="1022350"/>
            </a:xfrm>
            <a:prstGeom prst="roundRect">
              <a:avLst/>
            </a:prstGeom>
            <a:solidFill>
              <a:srgbClr val="89BFB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5" name="文本框 14"/>
            <p:cNvSpPr txBox="1">
              <a:spLocks noChangeArrowheads="1"/>
            </p:cNvSpPr>
            <p:nvPr/>
          </p:nvSpPr>
          <p:spPr bwMode="auto">
            <a:xfrm>
              <a:off x="5373907" y="3477994"/>
              <a:ext cx="49799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ctr" hangingPunct="1">
                <a:lnSpc>
                  <a:spcPct val="100000"/>
                </a:lnSpc>
                <a:spcBef>
                  <a:spcPct val="0"/>
                </a:spcBef>
                <a:buFont typeface="Arial" panose="020B0604020202020204" pitchFamily="34" charset="0"/>
                <a:buNone/>
              </a:pPr>
              <a:r>
                <a:rPr lang="en-US" altLang="zh-CN"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025-58752712</a:t>
              </a:r>
              <a:endParaRPr lang="zh-CN" altLang="en-US" sz="24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grpSp>
      <p:grpSp>
        <p:nvGrpSpPr>
          <p:cNvPr id="16" name="组合 15"/>
          <p:cNvGrpSpPr/>
          <p:nvPr/>
        </p:nvGrpSpPr>
        <p:grpSpPr>
          <a:xfrm>
            <a:off x="5246599" y="1812611"/>
            <a:ext cx="5402262" cy="1022350"/>
            <a:chOff x="4951632" y="1423547"/>
            <a:chExt cx="5402262" cy="1022350"/>
          </a:xfrm>
        </p:grpSpPr>
        <p:sp>
          <p:nvSpPr>
            <p:cNvPr id="17" name="圆角矩形 6"/>
            <p:cNvSpPr/>
            <p:nvPr/>
          </p:nvSpPr>
          <p:spPr>
            <a:xfrm>
              <a:off x="4951632" y="1423547"/>
              <a:ext cx="5402262" cy="102235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endParaRPr>
            </a:p>
          </p:txBody>
        </p:sp>
        <p:sp>
          <p:nvSpPr>
            <p:cNvPr id="18" name="Text Box 12"/>
            <p:cNvSpPr>
              <a:spLocks noChangeArrowheads="1"/>
            </p:cNvSpPr>
            <p:nvPr/>
          </p:nvSpPr>
          <p:spPr bwMode="auto">
            <a:xfrm>
              <a:off x="5373907" y="1679134"/>
              <a:ext cx="4979987" cy="5238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ctr" hangingPunct="1">
                <a:lnSpc>
                  <a:spcPct val="100000"/>
                </a:lnSpc>
                <a:spcBef>
                  <a:spcPct val="0"/>
                </a:spcBef>
                <a:buFont typeface="Arial" panose="020B0604020202020204" pitchFamily="34" charset="0"/>
                <a:buNone/>
              </a:pPr>
              <a:r>
                <a:rPr lang="en-US" altLang="zh-CN"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 </a:t>
              </a:r>
              <a:r>
                <a:rPr lang="en-US" altLang="zh-CN" b="1" dirty="0" err="1">
                  <a:solidFill>
                    <a:schemeClr val="bg1"/>
                  </a:solidFill>
                  <a:latin typeface="微软雅黑" panose="020B0503020204020204" pitchFamily="34" charset="-122"/>
                  <a:ea typeface="微软雅黑" panose="020B0503020204020204" pitchFamily="34" charset="-122"/>
                  <a:sym typeface="Calibri" panose="020F0502020204030204" pitchFamily="34" charset="0"/>
                </a:rPr>
                <a:t>JRidgeMES</a:t>
              </a:r>
              <a:r>
                <a:rPr lang="en-US" altLang="zh-CN"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a:t>
              </a:r>
              <a:r>
                <a:rPr lang="zh-CN" altLang="en-US"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简说智能制造</a:t>
              </a:r>
              <a:r>
                <a:rPr lang="en-US" altLang="zh-CN" b="1" dirty="0">
                  <a:solidFill>
                    <a:schemeClr val="bg1"/>
                  </a:solidFill>
                  <a:latin typeface="微软雅黑" panose="020B0503020204020204" pitchFamily="34" charset="-122"/>
                  <a:ea typeface="微软雅黑" panose="020B0503020204020204" pitchFamily="34" charset="-122"/>
                  <a:sym typeface="Calibri" panose="020F0502020204030204" pitchFamily="34" charset="0"/>
                </a:rPr>
                <a:t>)</a:t>
              </a:r>
            </a:p>
          </p:txBody>
        </p:sp>
      </p:grpSp>
      <p:grpSp>
        <p:nvGrpSpPr>
          <p:cNvPr id="19" name="组合 18"/>
          <p:cNvGrpSpPr/>
          <p:nvPr/>
        </p:nvGrpSpPr>
        <p:grpSpPr>
          <a:xfrm>
            <a:off x="5246599" y="4368951"/>
            <a:ext cx="5516671" cy="1022350"/>
            <a:chOff x="4951632" y="5236889"/>
            <a:chExt cx="5516671" cy="1022350"/>
          </a:xfrm>
          <a:solidFill>
            <a:srgbClr val="DC9D50"/>
          </a:solidFill>
        </p:grpSpPr>
        <p:sp>
          <p:nvSpPr>
            <p:cNvPr id="20" name="圆角矩形 8"/>
            <p:cNvSpPr/>
            <p:nvPr/>
          </p:nvSpPr>
          <p:spPr>
            <a:xfrm>
              <a:off x="4951632" y="5236889"/>
              <a:ext cx="5516671" cy="1022350"/>
            </a:xfrm>
            <a:prstGeom prst="roundRect">
              <a:avLst/>
            </a:prstGeom>
            <a:grpFill/>
            <a:ln>
              <a:noFill/>
            </a:ln>
            <a:effectLst>
              <a:outerShdw blurRad="2540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Text Box 19"/>
            <p:cNvSpPr>
              <a:spLocks noChangeArrowheads="1"/>
            </p:cNvSpPr>
            <p:nvPr/>
          </p:nvSpPr>
          <p:spPr bwMode="auto">
            <a:xfrm>
              <a:off x="5373907" y="5473427"/>
              <a:ext cx="4498975" cy="520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fontAlgn="ctr" hangingPunct="1">
                <a:lnSpc>
                  <a:spcPct val="100000"/>
                </a:lnSpc>
                <a:spcBef>
                  <a:spcPct val="0"/>
                </a:spcBef>
                <a:buFont typeface="Arial" panose="020B0604020202020204" pitchFamily="34" charset="0"/>
                <a:buNone/>
              </a:pPr>
              <a:r>
                <a:rPr lang="en-US" altLang="zh-CN" b="1" dirty="0">
                  <a:solidFill>
                    <a:schemeClr val="bg1"/>
                  </a:solidFill>
                  <a:sym typeface="Calibri" panose="020F0502020204030204" pitchFamily="34" charset="0"/>
                </a:rPr>
                <a:t>www.jridge.com</a:t>
              </a:r>
              <a:endParaRPr lang="zh-CN" altLang="en-US" b="1" dirty="0">
                <a:solidFill>
                  <a:schemeClr val="bg1"/>
                </a:solidFill>
                <a:sym typeface="Calibri" panose="020F0502020204030204" pitchFamily="34" charset="0"/>
              </a:endParaRPr>
            </a:p>
          </p:txBody>
        </p:sp>
      </p:grpSp>
      <p:grpSp>
        <p:nvGrpSpPr>
          <p:cNvPr id="22" name="组合 21"/>
          <p:cNvGrpSpPr/>
          <p:nvPr/>
        </p:nvGrpSpPr>
        <p:grpSpPr>
          <a:xfrm>
            <a:off x="3924212" y="3080322"/>
            <a:ext cx="1022350" cy="1022350"/>
            <a:chOff x="3597494" y="3197006"/>
            <a:chExt cx="1022350" cy="1022350"/>
          </a:xfrm>
        </p:grpSpPr>
        <p:sp>
          <p:nvSpPr>
            <p:cNvPr id="23" name="圆角矩形 4"/>
            <p:cNvSpPr/>
            <p:nvPr/>
          </p:nvSpPr>
          <p:spPr>
            <a:xfrm>
              <a:off x="3597494" y="3197006"/>
              <a:ext cx="1022350" cy="1022350"/>
            </a:xfrm>
            <a:prstGeom prst="roundRect">
              <a:avLst/>
            </a:prstGeom>
            <a:solidFill>
              <a:srgbClr val="89BFB2"/>
            </a:solidFill>
            <a:ln>
              <a:noFill/>
            </a:ln>
            <a:effectLst>
              <a:outerShdw blurRad="2540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Freeform 1167"/>
            <p:cNvSpPr/>
            <p:nvPr/>
          </p:nvSpPr>
          <p:spPr bwMode="auto">
            <a:xfrm>
              <a:off x="3691157" y="3404969"/>
              <a:ext cx="752475" cy="633412"/>
            </a:xfrm>
            <a:custGeom>
              <a:avLst/>
              <a:gdLst>
                <a:gd name="T0" fmla="*/ 2147483646 w 215"/>
                <a:gd name="T1" fmla="*/ 2147483646 h 247"/>
                <a:gd name="T2" fmla="*/ 2147483646 w 215"/>
                <a:gd name="T3" fmla="*/ 2147483646 h 247"/>
                <a:gd name="T4" fmla="*/ 2147483646 w 215"/>
                <a:gd name="T5" fmla="*/ 2147483646 h 247"/>
                <a:gd name="T6" fmla="*/ 2147483646 w 215"/>
                <a:gd name="T7" fmla="*/ 2147483646 h 247"/>
                <a:gd name="T8" fmla="*/ 2147483646 w 215"/>
                <a:gd name="T9" fmla="*/ 2147483646 h 247"/>
                <a:gd name="T10" fmla="*/ 2147483646 w 215"/>
                <a:gd name="T11" fmla="*/ 2147483646 h 247"/>
                <a:gd name="T12" fmla="*/ 2147483646 w 215"/>
                <a:gd name="T13" fmla="*/ 2147483646 h 247"/>
                <a:gd name="T14" fmla="*/ 2147483646 w 215"/>
                <a:gd name="T15" fmla="*/ 2147483646 h 247"/>
                <a:gd name="T16" fmla="*/ 2147483646 w 215"/>
                <a:gd name="T17" fmla="*/ 2147483646 h 247"/>
                <a:gd name="T18" fmla="*/ 2147483646 w 215"/>
                <a:gd name="T19" fmla="*/ 2147483646 h 247"/>
                <a:gd name="T20" fmla="*/ 2147483646 w 215"/>
                <a:gd name="T21" fmla="*/ 2147483646 h 247"/>
                <a:gd name="T22" fmla="*/ 2147483646 w 215"/>
                <a:gd name="T23" fmla="*/ 2147483646 h 247"/>
                <a:gd name="T24" fmla="*/ 2147483646 w 215"/>
                <a:gd name="T25" fmla="*/ 2147483646 h 2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15"/>
                <a:gd name="T40" fmla="*/ 0 h 247"/>
                <a:gd name="T41" fmla="*/ 215 w 215"/>
                <a:gd name="T42" fmla="*/ 247 h 24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15" h="247">
                  <a:moveTo>
                    <a:pt x="151" y="168"/>
                  </a:moveTo>
                  <a:cubicBezTo>
                    <a:pt x="151" y="168"/>
                    <a:pt x="159" y="163"/>
                    <a:pt x="170" y="169"/>
                  </a:cubicBezTo>
                  <a:cubicBezTo>
                    <a:pt x="180" y="175"/>
                    <a:pt x="215" y="202"/>
                    <a:pt x="206" y="217"/>
                  </a:cubicBezTo>
                  <a:cubicBezTo>
                    <a:pt x="197" y="232"/>
                    <a:pt x="172" y="247"/>
                    <a:pt x="132" y="229"/>
                  </a:cubicBezTo>
                  <a:cubicBezTo>
                    <a:pt x="91" y="211"/>
                    <a:pt x="70" y="181"/>
                    <a:pt x="54" y="160"/>
                  </a:cubicBezTo>
                  <a:cubicBezTo>
                    <a:pt x="37" y="138"/>
                    <a:pt x="0" y="82"/>
                    <a:pt x="26" y="26"/>
                  </a:cubicBezTo>
                  <a:cubicBezTo>
                    <a:pt x="26" y="26"/>
                    <a:pt x="39" y="3"/>
                    <a:pt x="54" y="2"/>
                  </a:cubicBezTo>
                  <a:cubicBezTo>
                    <a:pt x="54" y="2"/>
                    <a:pt x="61" y="0"/>
                    <a:pt x="70" y="12"/>
                  </a:cubicBezTo>
                  <a:cubicBezTo>
                    <a:pt x="80" y="23"/>
                    <a:pt x="95" y="49"/>
                    <a:pt x="91" y="60"/>
                  </a:cubicBezTo>
                  <a:cubicBezTo>
                    <a:pt x="91" y="60"/>
                    <a:pt x="83" y="70"/>
                    <a:pt x="79" y="76"/>
                  </a:cubicBezTo>
                  <a:cubicBezTo>
                    <a:pt x="75" y="83"/>
                    <a:pt x="64" y="91"/>
                    <a:pt x="70" y="110"/>
                  </a:cubicBezTo>
                  <a:cubicBezTo>
                    <a:pt x="76" y="129"/>
                    <a:pt x="103" y="176"/>
                    <a:pt x="130" y="176"/>
                  </a:cubicBezTo>
                  <a:cubicBezTo>
                    <a:pt x="130" y="176"/>
                    <a:pt x="142" y="175"/>
                    <a:pt x="151" y="16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25" name="组合 24"/>
          <p:cNvGrpSpPr/>
          <p:nvPr/>
        </p:nvGrpSpPr>
        <p:grpSpPr>
          <a:xfrm>
            <a:off x="3924212" y="4358491"/>
            <a:ext cx="1022350" cy="1022350"/>
            <a:chOff x="3597494" y="5236889"/>
            <a:chExt cx="1022350" cy="1022350"/>
          </a:xfrm>
        </p:grpSpPr>
        <p:grpSp>
          <p:nvGrpSpPr>
            <p:cNvPr id="26" name="组合 25"/>
            <p:cNvGrpSpPr/>
            <p:nvPr/>
          </p:nvGrpSpPr>
          <p:grpSpPr>
            <a:xfrm>
              <a:off x="3597494" y="5236889"/>
              <a:ext cx="1022350" cy="1022350"/>
              <a:chOff x="3597494" y="5236889"/>
              <a:chExt cx="1022350" cy="1022350"/>
            </a:xfrm>
          </p:grpSpPr>
          <p:sp>
            <p:nvSpPr>
              <p:cNvPr id="28" name="圆角矩形 5"/>
              <p:cNvSpPr/>
              <p:nvPr/>
            </p:nvSpPr>
            <p:spPr>
              <a:xfrm>
                <a:off x="3597494" y="5236889"/>
                <a:ext cx="1022350" cy="1022350"/>
              </a:xfrm>
              <a:prstGeom prst="roundRect">
                <a:avLst/>
              </a:prstGeom>
              <a:solidFill>
                <a:srgbClr val="DC9D50"/>
              </a:solidFill>
              <a:ln>
                <a:noFill/>
              </a:ln>
              <a:effectLst>
                <a:outerShdw blurRad="254000" dist="152400" dir="2700000" algn="t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Freeform 33"/>
              <p:cNvSpPr/>
              <p:nvPr/>
            </p:nvSpPr>
            <p:spPr bwMode="auto">
              <a:xfrm>
                <a:off x="3753069" y="5422627"/>
                <a:ext cx="681038" cy="327025"/>
              </a:xfrm>
              <a:custGeom>
                <a:avLst/>
                <a:gdLst>
                  <a:gd name="T0" fmla="*/ 2147483646 w 626"/>
                  <a:gd name="T1" fmla="*/ 0 h 300"/>
                  <a:gd name="T2" fmla="*/ 2147483646 w 626"/>
                  <a:gd name="T3" fmla="*/ 0 h 300"/>
                  <a:gd name="T4" fmla="*/ 0 w 626"/>
                  <a:gd name="T5" fmla="*/ 2147483646 h 300"/>
                  <a:gd name="T6" fmla="*/ 2147483646 w 626"/>
                  <a:gd name="T7" fmla="*/ 2147483646 h 300"/>
                  <a:gd name="T8" fmla="*/ 2147483646 w 626"/>
                  <a:gd name="T9" fmla="*/ 2147483646 h 300"/>
                  <a:gd name="T10" fmla="*/ 2147483646 w 626"/>
                  <a:gd name="T11" fmla="*/ 0 h 300"/>
                  <a:gd name="T12" fmla="*/ 0 60000 65536"/>
                  <a:gd name="T13" fmla="*/ 0 60000 65536"/>
                  <a:gd name="T14" fmla="*/ 0 60000 65536"/>
                  <a:gd name="T15" fmla="*/ 0 60000 65536"/>
                  <a:gd name="T16" fmla="*/ 0 60000 65536"/>
                  <a:gd name="T17" fmla="*/ 0 60000 65536"/>
                  <a:gd name="T18" fmla="*/ 0 w 626"/>
                  <a:gd name="T19" fmla="*/ 0 h 300"/>
                  <a:gd name="T20" fmla="*/ 626 w 626"/>
                  <a:gd name="T21" fmla="*/ 300 h 300"/>
                </a:gdLst>
                <a:ahLst/>
                <a:cxnLst>
                  <a:cxn ang="T12">
                    <a:pos x="T0" y="T1"/>
                  </a:cxn>
                  <a:cxn ang="T13">
                    <a:pos x="T2" y="T3"/>
                  </a:cxn>
                  <a:cxn ang="T14">
                    <a:pos x="T4" y="T5"/>
                  </a:cxn>
                  <a:cxn ang="T15">
                    <a:pos x="T6" y="T7"/>
                  </a:cxn>
                  <a:cxn ang="T16">
                    <a:pos x="T8" y="T9"/>
                  </a:cxn>
                  <a:cxn ang="T17">
                    <a:pos x="T10" y="T11"/>
                  </a:cxn>
                </a:cxnLst>
                <a:rect l="T18" t="T19" r="T20" b="T21"/>
                <a:pathLst>
                  <a:path w="626" h="300">
                    <a:moveTo>
                      <a:pt x="530" y="0"/>
                    </a:moveTo>
                    <a:lnTo>
                      <a:pt x="97" y="0"/>
                    </a:lnTo>
                    <a:cubicBezTo>
                      <a:pt x="54" y="0"/>
                      <a:pt x="17" y="30"/>
                      <a:pt x="0" y="73"/>
                    </a:cubicBezTo>
                    <a:lnTo>
                      <a:pt x="313" y="300"/>
                    </a:lnTo>
                    <a:lnTo>
                      <a:pt x="626" y="73"/>
                    </a:lnTo>
                    <a:cubicBezTo>
                      <a:pt x="609" y="30"/>
                      <a:pt x="572" y="0"/>
                      <a:pt x="530" y="0"/>
                    </a:cubicBezTo>
                    <a:close/>
                  </a:path>
                </a:pathLst>
              </a:custGeom>
              <a:solidFill>
                <a:schemeClr val="bg1"/>
              </a:solidFill>
              <a:ln w="9525">
                <a:noFill/>
                <a:round/>
              </a:ln>
            </p:spPr>
            <p:txBody>
              <a:bodyPr lIns="91416" tIns="45708" rIns="91416" bIns="45708"/>
              <a:lstStyle/>
              <a:p>
                <a:endParaRPr lang="zh-CN" altLang="en-US"/>
              </a:p>
            </p:txBody>
          </p:sp>
        </p:grpSp>
        <p:sp>
          <p:nvSpPr>
            <p:cNvPr id="27" name="Freeform 34"/>
            <p:cNvSpPr/>
            <p:nvPr/>
          </p:nvSpPr>
          <p:spPr bwMode="auto">
            <a:xfrm>
              <a:off x="3743544" y="5605189"/>
              <a:ext cx="700088" cy="479425"/>
            </a:xfrm>
            <a:custGeom>
              <a:avLst/>
              <a:gdLst>
                <a:gd name="T0" fmla="*/ 2147483646 w 644"/>
                <a:gd name="T1" fmla="*/ 2147483646 h 440"/>
                <a:gd name="T2" fmla="*/ 2147483646 w 644"/>
                <a:gd name="T3" fmla="*/ 2147483646 h 440"/>
                <a:gd name="T4" fmla="*/ 0 w 644"/>
                <a:gd name="T5" fmla="*/ 0 h 440"/>
                <a:gd name="T6" fmla="*/ 0 w 644"/>
                <a:gd name="T7" fmla="*/ 2147483646 h 440"/>
                <a:gd name="T8" fmla="*/ 2147483646 w 644"/>
                <a:gd name="T9" fmla="*/ 2147483646 h 440"/>
                <a:gd name="T10" fmla="*/ 2147483646 w 644"/>
                <a:gd name="T11" fmla="*/ 2147483646 h 440"/>
                <a:gd name="T12" fmla="*/ 2147483646 w 644"/>
                <a:gd name="T13" fmla="*/ 2147483646 h 440"/>
                <a:gd name="T14" fmla="*/ 2147483646 w 644"/>
                <a:gd name="T15" fmla="*/ 0 h 440"/>
                <a:gd name="T16" fmla="*/ 2147483646 w 644"/>
                <a:gd name="T17" fmla="*/ 2147483646 h 440"/>
                <a:gd name="T18" fmla="*/ 2147483646 w 644"/>
                <a:gd name="T19" fmla="*/ 2147483646 h 4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4"/>
                <a:gd name="T31" fmla="*/ 0 h 440"/>
                <a:gd name="T32" fmla="*/ 644 w 644"/>
                <a:gd name="T33" fmla="*/ 440 h 4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4" h="440">
                  <a:moveTo>
                    <a:pt x="322" y="230"/>
                  </a:moveTo>
                  <a:cubicBezTo>
                    <a:pt x="318" y="230"/>
                    <a:pt x="315" y="229"/>
                    <a:pt x="311" y="226"/>
                  </a:cubicBezTo>
                  <a:lnTo>
                    <a:pt x="0" y="0"/>
                  </a:lnTo>
                  <a:lnTo>
                    <a:pt x="0" y="317"/>
                  </a:lnTo>
                  <a:cubicBezTo>
                    <a:pt x="0" y="385"/>
                    <a:pt x="47" y="440"/>
                    <a:pt x="106" y="440"/>
                  </a:cubicBezTo>
                  <a:lnTo>
                    <a:pt x="539" y="440"/>
                  </a:lnTo>
                  <a:cubicBezTo>
                    <a:pt x="597" y="440"/>
                    <a:pt x="644" y="385"/>
                    <a:pt x="644" y="317"/>
                  </a:cubicBezTo>
                  <a:lnTo>
                    <a:pt x="644" y="0"/>
                  </a:lnTo>
                  <a:lnTo>
                    <a:pt x="333" y="226"/>
                  </a:lnTo>
                  <a:cubicBezTo>
                    <a:pt x="330" y="229"/>
                    <a:pt x="326" y="230"/>
                    <a:pt x="322" y="230"/>
                  </a:cubicBezTo>
                  <a:close/>
                </a:path>
              </a:pathLst>
            </a:custGeom>
            <a:solidFill>
              <a:schemeClr val="bg1"/>
            </a:solidFill>
            <a:ln w="9525">
              <a:noFill/>
              <a:round/>
            </a:ln>
          </p:spPr>
          <p:txBody>
            <a:bodyPr lIns="91416" tIns="45708" rIns="91416" bIns="45708"/>
            <a:lstStyle/>
            <a:p>
              <a:endParaRPr lang="zh-CN" altLang="en-US"/>
            </a:p>
          </p:txBody>
        </p:sp>
      </p:grpSp>
      <p:grpSp>
        <p:nvGrpSpPr>
          <p:cNvPr id="30" name="组合 29"/>
          <p:cNvGrpSpPr/>
          <p:nvPr/>
        </p:nvGrpSpPr>
        <p:grpSpPr>
          <a:xfrm>
            <a:off x="1514366" y="1715288"/>
            <a:ext cx="1745050" cy="1876209"/>
            <a:chOff x="1276128" y="1328903"/>
            <a:chExt cx="1745050" cy="1876209"/>
          </a:xfrm>
        </p:grpSpPr>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8906" y="1328903"/>
              <a:ext cx="1454646" cy="1438719"/>
            </a:xfrm>
            <a:prstGeom prst="rect">
              <a:avLst/>
            </a:prstGeom>
          </p:spPr>
        </p:pic>
        <p:sp>
          <p:nvSpPr>
            <p:cNvPr id="32" name="文本框 31"/>
            <p:cNvSpPr txBox="1"/>
            <p:nvPr/>
          </p:nvSpPr>
          <p:spPr>
            <a:xfrm>
              <a:off x="1276128" y="2835780"/>
              <a:ext cx="1745050" cy="369332"/>
            </a:xfrm>
            <a:prstGeom prst="rect">
              <a:avLst/>
            </a:prstGeom>
            <a:noFill/>
          </p:spPr>
          <p:txBody>
            <a:bodyPr wrap="squar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简说智能制造</a:t>
              </a:r>
              <a:endParaRPr lang="zh-CN" altLang="en-US" dirty="0">
                <a:solidFill>
                  <a:schemeClr val="tx1">
                    <a:lumMod val="75000"/>
                    <a:lumOff val="25000"/>
                  </a:schemeClr>
                </a:solidFill>
              </a:endParaRPr>
            </a:p>
          </p:txBody>
        </p:sp>
      </p:grpSp>
      <p:grpSp>
        <p:nvGrpSpPr>
          <p:cNvPr id="3" name="组合 2"/>
          <p:cNvGrpSpPr/>
          <p:nvPr/>
        </p:nvGrpSpPr>
        <p:grpSpPr>
          <a:xfrm>
            <a:off x="1355757" y="4037883"/>
            <a:ext cx="2058004" cy="1824201"/>
            <a:chOff x="1355757" y="4037883"/>
            <a:chExt cx="2058004" cy="1824201"/>
          </a:xfrm>
        </p:grpSpPr>
        <p:sp>
          <p:nvSpPr>
            <p:cNvPr id="35" name="文本框 34"/>
            <p:cNvSpPr txBox="1"/>
            <p:nvPr/>
          </p:nvSpPr>
          <p:spPr>
            <a:xfrm>
              <a:off x="1355757" y="5492752"/>
              <a:ext cx="2058004"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www.jridge.com</a:t>
              </a:r>
            </a:p>
          </p:txBody>
        </p:sp>
        <p:pic>
          <p:nvPicPr>
            <p:cNvPr id="2" name="图片 1"/>
            <p:cNvPicPr>
              <a:picLocks noChangeAspect="1"/>
            </p:cNvPicPr>
            <p:nvPr/>
          </p:nvPicPr>
          <p:blipFill>
            <a:blip r:embed="rId3"/>
            <a:stretch>
              <a:fillRect/>
            </a:stretch>
          </p:blipFill>
          <p:spPr>
            <a:xfrm>
              <a:off x="1628304" y="4037883"/>
              <a:ext cx="1372326" cy="1377815"/>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简易云平台应用功能</a:t>
            </a:r>
            <a:endParaRPr lang="zh-CN" dirty="0"/>
          </a:p>
        </p:txBody>
      </p:sp>
      <p:grpSp>
        <p:nvGrpSpPr>
          <p:cNvPr id="5" name="组合 4"/>
          <p:cNvGrpSpPr/>
          <p:nvPr/>
        </p:nvGrpSpPr>
        <p:grpSpPr>
          <a:xfrm>
            <a:off x="9023263" y="847287"/>
            <a:ext cx="2704546" cy="5645791"/>
            <a:chOff x="5110285" y="1343285"/>
            <a:chExt cx="1971429" cy="4171429"/>
          </a:xfrm>
          <a:blipFill>
            <a:blip r:embed="rId3"/>
            <a:stretch>
              <a:fillRect/>
            </a:stretch>
          </a:blipFill>
        </p:grpSpPr>
        <p:pic>
          <p:nvPicPr>
            <p:cNvPr id="6" name="图片 5"/>
            <p:cNvPicPr>
              <a:picLocks noChangeAspect="1"/>
            </p:cNvPicPr>
            <p:nvPr/>
          </p:nvPicPr>
          <p:blipFill>
            <a:blip r:embed="rId4"/>
            <a:stretch>
              <a:fillRect/>
            </a:stretch>
          </p:blipFill>
          <p:spPr>
            <a:xfrm>
              <a:off x="5110285" y="1343285"/>
              <a:ext cx="1971429" cy="4171429"/>
            </a:xfrm>
            <a:prstGeom prst="rect">
              <a:avLst/>
            </a:prstGeom>
            <a:grpFill/>
          </p:spPr>
        </p:pic>
        <p:sp>
          <p:nvSpPr>
            <p:cNvPr id="7" name="矩形: 圆角 6"/>
            <p:cNvSpPr/>
            <p:nvPr/>
          </p:nvSpPr>
          <p:spPr>
            <a:xfrm>
              <a:off x="5190706" y="1455477"/>
              <a:ext cx="1810587" cy="3920561"/>
            </a:xfrm>
            <a:prstGeom prst="roundRect">
              <a:avLst>
                <a:gd name="adj" fmla="val 8553"/>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3" name="图示 2"/>
          <p:cNvGraphicFramePr/>
          <p:nvPr>
            <p:extLst>
              <p:ext uri="{D42A27DB-BD31-4B8C-83A1-F6EECF244321}">
                <p14:modId xmlns:p14="http://schemas.microsoft.com/office/powerpoint/2010/main" val="3756573047"/>
              </p:ext>
            </p:extLst>
          </p:nvPr>
        </p:nvGraphicFramePr>
        <p:xfrm>
          <a:off x="960893" y="1423687"/>
          <a:ext cx="6770995" cy="436365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2020609" y="2490498"/>
            <a:ext cx="1941792"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03</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6096000" y="2422883"/>
            <a:ext cx="3962399"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核心功能</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8"/>
            <a:ext cx="6095999" cy="1"/>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5642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0FD7782-A6A9-48F1-B90B-F6BF12D87096}"/>
              </a:ext>
            </a:extLst>
          </p:cNvPr>
          <p:cNvSpPr/>
          <p:nvPr/>
        </p:nvSpPr>
        <p:spPr bwMode="auto">
          <a:xfrm>
            <a:off x="2020609" y="2490498"/>
            <a:ext cx="1941792" cy="1540301"/>
          </a:xfrm>
          <a:prstGeom prst="rect">
            <a:avLst/>
          </a:prstGeom>
          <a:solidFill>
            <a:srgbClr val="00206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ltLang="zh-CN" sz="7200" dirty="0">
                <a:solidFill>
                  <a:schemeClr val="bg1"/>
                </a:solidFill>
                <a:latin typeface="Impact" panose="020B0806030902050204" pitchFamily="34" charset="0"/>
                <a:ea typeface="宋体" panose="02010600030101010101" pitchFamily="2" charset="-122"/>
              </a:rPr>
              <a:t>3.1</a:t>
            </a:r>
            <a:endParaRPr lang="zh-CN" altLang="en-US" sz="7200" dirty="0">
              <a:solidFill>
                <a:schemeClr val="bg1"/>
              </a:solidFill>
              <a:latin typeface="Impact" panose="020B0806030902050204" pitchFamily="34" charset="0"/>
              <a:ea typeface="宋体" panose="02010600030101010101" pitchFamily="2" charset="-122"/>
            </a:endParaRPr>
          </a:p>
        </p:txBody>
      </p:sp>
      <p:sp>
        <p:nvSpPr>
          <p:cNvPr id="8" name="文本框 7">
            <a:extLst>
              <a:ext uri="{FF2B5EF4-FFF2-40B4-BE49-F238E27FC236}">
                <a16:creationId xmlns:a16="http://schemas.microsoft.com/office/drawing/2014/main" id="{E5E8F1A0-D92E-46ED-9566-7D1B77B7DDC0}"/>
              </a:ext>
            </a:extLst>
          </p:cNvPr>
          <p:cNvSpPr txBox="1"/>
          <p:nvPr/>
        </p:nvSpPr>
        <p:spPr bwMode="auto">
          <a:xfrm>
            <a:off x="6096000" y="2422883"/>
            <a:ext cx="3962399" cy="769441"/>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r" eaLnBrk="1" fontAlgn="auto" hangingPunct="1">
              <a:spcBef>
                <a:spcPts val="0"/>
              </a:spcBef>
              <a:spcAft>
                <a:spcPts val="0"/>
              </a:spcAft>
              <a:defRPr/>
            </a:pPr>
            <a:r>
              <a:rPr lang="zh-CN" altLang="en-US" sz="4400" b="1" spc="150" dirty="0">
                <a:solidFill>
                  <a:srgbClr val="002060"/>
                </a:solidFill>
                <a:latin typeface="微软雅黑" panose="020B0503020204020204" pitchFamily="34" charset="-122"/>
                <a:ea typeface="微软雅黑" panose="020B0503020204020204" pitchFamily="34" charset="-122"/>
              </a:rPr>
              <a:t>异常呼叫</a:t>
            </a:r>
          </a:p>
        </p:txBody>
      </p:sp>
      <p:cxnSp>
        <p:nvCxnSpPr>
          <p:cNvPr id="10" name="直接连接符 9">
            <a:extLst>
              <a:ext uri="{FF2B5EF4-FFF2-40B4-BE49-F238E27FC236}">
                <a16:creationId xmlns:a16="http://schemas.microsoft.com/office/drawing/2014/main" id="{096CF4D8-920A-4A4C-8DA7-27C8A97C0B7E}"/>
              </a:ext>
            </a:extLst>
          </p:cNvPr>
          <p:cNvCxnSpPr>
            <a:cxnSpLocks/>
          </p:cNvCxnSpPr>
          <p:nvPr/>
        </p:nvCxnSpPr>
        <p:spPr>
          <a:xfrm flipV="1">
            <a:off x="3962401" y="3260648"/>
            <a:ext cx="6095999" cy="1"/>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45197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a6a87270-4658-48e3-99be-af0b7f2cf219}"/>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02.4992125984249,&quot;width&quot;:3302.4992125984249}"/>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782.4992125984249,&quot;width&quot;:2695}"/>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444.4000000000001,&quot;width&quot;:2444.40000000000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500</TotalTime>
  <Words>2808</Words>
  <Application>Microsoft Office PowerPoint</Application>
  <PresentationFormat>宽屏</PresentationFormat>
  <Paragraphs>629</Paragraphs>
  <Slides>67</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67</vt:i4>
      </vt:variant>
    </vt:vector>
  </HeadingPairs>
  <TitlesOfParts>
    <vt:vector size="79" baseType="lpstr">
      <vt:lpstr>Bebas Neue Regular</vt:lpstr>
      <vt:lpstr>等线</vt:lpstr>
      <vt:lpstr>等线 Light</vt:lpstr>
      <vt:lpstr>楷体</vt:lpstr>
      <vt:lpstr>锐字云字库魏体1.0</vt:lpstr>
      <vt:lpstr>微软雅黑</vt:lpstr>
      <vt:lpstr>Arial</vt:lpstr>
      <vt:lpstr>Calibri</vt:lpstr>
      <vt:lpstr>Impact</vt:lpstr>
      <vt:lpstr>Segoe UI</vt:lpstr>
      <vt:lpstr>Wingdings</vt:lpstr>
      <vt:lpstr>Office 主题​​</vt:lpstr>
      <vt:lpstr>简易云-工业互联网平台</vt:lpstr>
      <vt:lpstr>PowerPoint 演示文稿</vt:lpstr>
      <vt:lpstr>PowerPoint 演示文稿</vt:lpstr>
      <vt:lpstr>需求背景</vt:lpstr>
      <vt:lpstr>PowerPoint 演示文稿</vt:lpstr>
      <vt:lpstr> </vt:lpstr>
      <vt:lpstr>简易云平台应用功能</vt:lpstr>
      <vt:lpstr>PowerPoint 演示文稿</vt:lpstr>
      <vt:lpstr>PowerPoint 演示文稿</vt:lpstr>
      <vt:lpstr>异常呼叫 – 信息流</vt:lpstr>
      <vt:lpstr>异常呼叫 – 信息流</vt:lpstr>
      <vt:lpstr>异常呼叫 – 智能客服</vt:lpstr>
      <vt:lpstr>PowerPoint 演示文稿</vt:lpstr>
      <vt:lpstr>文档发放 – 车间图纸下发现状</vt:lpstr>
      <vt:lpstr>文档发放 – 系统功能概念</vt:lpstr>
      <vt:lpstr>文档发放 – 系统结构</vt:lpstr>
      <vt:lpstr>文档发放 – 批量导入及批量下载</vt:lpstr>
      <vt:lpstr>文档发放 – 添加水印</vt:lpstr>
      <vt:lpstr>文档发放 – 多终端在线浏览</vt:lpstr>
      <vt:lpstr>PowerPoint 演示文稿</vt:lpstr>
      <vt:lpstr>PowerPoint 演示文稿</vt:lpstr>
      <vt:lpstr>简睿捷MDC系统架构</vt:lpstr>
      <vt:lpstr>PowerPoint 演示文稿</vt:lpstr>
      <vt:lpstr>数据采集 – 设备种类</vt:lpstr>
      <vt:lpstr>机床控制器 – 西门子机床</vt:lpstr>
      <vt:lpstr>机床控制器 – 发那科机床</vt:lpstr>
      <vt:lpstr>机床控制器 – 大隈机床</vt:lpstr>
      <vt:lpstr>PLC采集</vt:lpstr>
      <vt:lpstr>PLC采集 - 三菱PLC</vt:lpstr>
      <vt:lpstr>PLC采集 - 西门子PLC</vt:lpstr>
      <vt:lpstr>PLC采集 - 欧姆龙PLC</vt:lpstr>
      <vt:lpstr>PLC采集 - 点表</vt:lpstr>
      <vt:lpstr>其他支持的PLC品牌及型号</vt:lpstr>
      <vt:lpstr>开关量采集</vt:lpstr>
      <vt:lpstr>传感器采集</vt:lpstr>
      <vt:lpstr>仪表采集</vt:lpstr>
      <vt:lpstr>PowerPoint 演示文稿</vt:lpstr>
      <vt:lpstr>常见接口</vt:lpstr>
      <vt:lpstr>串口仪表常见协议</vt:lpstr>
      <vt:lpstr>温度传感器采集方法</vt:lpstr>
      <vt:lpstr>串口仪表采集方法</vt:lpstr>
      <vt:lpstr>PLC网口常见协议</vt:lpstr>
      <vt:lpstr>PLC串口采集方法</vt:lpstr>
      <vt:lpstr>检测报告采集</vt:lpstr>
      <vt:lpstr>环境数据采集</vt:lpstr>
      <vt:lpstr>PowerPoint 演示文稿</vt:lpstr>
      <vt:lpstr>展示效果</vt:lpstr>
      <vt:lpstr>数据可视化的应用</vt:lpstr>
      <vt:lpstr>数据可视化的应用</vt:lpstr>
      <vt:lpstr>数据可视化的应用</vt:lpstr>
      <vt:lpstr>数据可视化的应用</vt:lpstr>
      <vt:lpstr>数据可视化的应用</vt:lpstr>
      <vt:lpstr>其他展示方式--立式触摸屏</vt:lpstr>
      <vt:lpstr>配套移动端APP</vt:lpstr>
      <vt:lpstr>PowerPoint 演示文稿</vt:lpstr>
      <vt:lpstr>简易云平台 - 能耗管控</vt:lpstr>
      <vt:lpstr>简易云平台 – 故障诊断</vt:lpstr>
      <vt:lpstr>简易云平台 – 故障诊断</vt:lpstr>
      <vt:lpstr>简易云平台 - 预测性维护</vt:lpstr>
      <vt:lpstr>简易云平台 – 大数据分析</vt:lpstr>
      <vt:lpstr>简易云平台 – 自定义算法平台</vt:lpstr>
      <vt:lpstr>简易云平台 – 自定义算法平台</vt:lpstr>
      <vt:lpstr>PowerPoint 演示文稿</vt:lpstr>
      <vt:lpstr>快速上手</vt:lpstr>
      <vt:lpstr>简易云平台 - 优势</vt:lpstr>
      <vt:lpstr>   谢 谢！ Thanks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简易云工业云平台</dc:title>
  <dc:creator>杨 真</dc:creator>
  <cp:lastModifiedBy>杨 真</cp:lastModifiedBy>
  <cp:revision>54</cp:revision>
  <dcterms:created xsi:type="dcterms:W3CDTF">2020-12-28T13:55:40Z</dcterms:created>
  <dcterms:modified xsi:type="dcterms:W3CDTF">2021-01-25T05:20:05Z</dcterms:modified>
</cp:coreProperties>
</file>